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2"/>
  </p:notesMasterIdLst>
  <p:sldIdLst>
    <p:sldId id="257" r:id="rId5"/>
    <p:sldId id="258" r:id="rId6"/>
    <p:sldId id="259" r:id="rId7"/>
    <p:sldId id="260" r:id="rId8"/>
    <p:sldId id="347" r:id="rId9"/>
    <p:sldId id="262" r:id="rId10"/>
    <p:sldId id="263" r:id="rId11"/>
    <p:sldId id="270" r:id="rId12"/>
    <p:sldId id="264" r:id="rId13"/>
    <p:sldId id="265" r:id="rId14"/>
    <p:sldId id="266" r:id="rId15"/>
    <p:sldId id="267" r:id="rId16"/>
    <p:sldId id="268" r:id="rId17"/>
    <p:sldId id="269" r:id="rId18"/>
    <p:sldId id="354" r:id="rId19"/>
    <p:sldId id="349" r:id="rId20"/>
    <p:sldId id="350" r:id="rId21"/>
    <p:sldId id="351" r:id="rId22"/>
    <p:sldId id="352" r:id="rId23"/>
    <p:sldId id="353" r:id="rId24"/>
    <p:sldId id="355" r:id="rId25"/>
    <p:sldId id="356" r:id="rId26"/>
    <p:sldId id="357" r:id="rId27"/>
    <p:sldId id="358" r:id="rId28"/>
    <p:sldId id="359" r:id="rId29"/>
    <p:sldId id="360" r:id="rId30"/>
    <p:sldId id="361" r:id="rId31"/>
    <p:sldId id="362" r:id="rId32"/>
    <p:sldId id="363" r:id="rId33"/>
    <p:sldId id="364" r:id="rId34"/>
    <p:sldId id="365" r:id="rId35"/>
    <p:sldId id="366" r:id="rId36"/>
    <p:sldId id="367" r:id="rId37"/>
    <p:sldId id="368" r:id="rId38"/>
    <p:sldId id="369" r:id="rId39"/>
    <p:sldId id="370" r:id="rId40"/>
    <p:sldId id="371" r:id="rId41"/>
    <p:sldId id="372" r:id="rId42"/>
    <p:sldId id="373" r:id="rId43"/>
    <p:sldId id="374" r:id="rId44"/>
    <p:sldId id="375" r:id="rId45"/>
    <p:sldId id="376" r:id="rId46"/>
    <p:sldId id="377" r:id="rId47"/>
    <p:sldId id="378" r:id="rId48"/>
    <p:sldId id="379" r:id="rId49"/>
    <p:sldId id="380" r:id="rId50"/>
    <p:sldId id="381" r:id="rId51"/>
    <p:sldId id="382" r:id="rId52"/>
    <p:sldId id="330" r:id="rId53"/>
    <p:sldId id="331" r:id="rId54"/>
    <p:sldId id="332" r:id="rId55"/>
    <p:sldId id="333" r:id="rId56"/>
    <p:sldId id="334" r:id="rId57"/>
    <p:sldId id="335" r:id="rId58"/>
    <p:sldId id="336" r:id="rId59"/>
    <p:sldId id="337" r:id="rId60"/>
    <p:sldId id="338" r:id="rId61"/>
    <p:sldId id="340" r:id="rId62"/>
    <p:sldId id="341" r:id="rId63"/>
    <p:sldId id="342" r:id="rId64"/>
    <p:sldId id="343" r:id="rId65"/>
    <p:sldId id="344" r:id="rId66"/>
    <p:sldId id="345" r:id="rId67"/>
    <p:sldId id="346" r:id="rId68"/>
    <p:sldId id="383" r:id="rId69"/>
    <p:sldId id="287" r:id="rId70"/>
    <p:sldId id="288" r:id="rId71"/>
    <p:sldId id="289" r:id="rId72"/>
    <p:sldId id="290" r:id="rId73"/>
    <p:sldId id="291" r:id="rId74"/>
    <p:sldId id="292" r:id="rId75"/>
    <p:sldId id="293" r:id="rId76"/>
    <p:sldId id="294" r:id="rId77"/>
    <p:sldId id="295" r:id="rId78"/>
    <p:sldId id="296" r:id="rId79"/>
    <p:sldId id="384" r:id="rId80"/>
    <p:sldId id="314" r:id="rId81"/>
    <p:sldId id="385" r:id="rId82"/>
    <p:sldId id="387" r:id="rId83"/>
    <p:sldId id="388" r:id="rId84"/>
    <p:sldId id="389" r:id="rId85"/>
    <p:sldId id="390" r:id="rId86"/>
    <p:sldId id="391" r:id="rId87"/>
    <p:sldId id="386" r:id="rId88"/>
    <p:sldId id="392" r:id="rId89"/>
    <p:sldId id="315" r:id="rId90"/>
    <p:sldId id="316" r:id="rId91"/>
    <p:sldId id="317" r:id="rId92"/>
    <p:sldId id="318" r:id="rId93"/>
    <p:sldId id="319" r:id="rId94"/>
    <p:sldId id="320" r:id="rId95"/>
    <p:sldId id="321" r:id="rId96"/>
    <p:sldId id="322" r:id="rId97"/>
    <p:sldId id="323" r:id="rId98"/>
    <p:sldId id="324" r:id="rId99"/>
    <p:sldId id="325" r:id="rId100"/>
    <p:sldId id="326" r:id="rId101"/>
    <p:sldId id="327" r:id="rId102"/>
    <p:sldId id="328" r:id="rId103"/>
    <p:sldId id="329" r:id="rId104"/>
    <p:sldId id="393" r:id="rId105"/>
    <p:sldId id="394" r:id="rId106"/>
    <p:sldId id="401" r:id="rId107"/>
    <p:sldId id="402" r:id="rId108"/>
    <p:sldId id="403" r:id="rId109"/>
    <p:sldId id="404" r:id="rId110"/>
    <p:sldId id="405" r:id="rId111"/>
    <p:sldId id="406" r:id="rId112"/>
    <p:sldId id="407" r:id="rId113"/>
    <p:sldId id="408" r:id="rId114"/>
    <p:sldId id="409" r:id="rId115"/>
    <p:sldId id="410" r:id="rId116"/>
    <p:sldId id="411" r:id="rId117"/>
    <p:sldId id="397" r:id="rId118"/>
    <p:sldId id="398" r:id="rId119"/>
    <p:sldId id="400" r:id="rId120"/>
    <p:sldId id="412" r:id="rId121"/>
    <p:sldId id="413" r:id="rId122"/>
    <p:sldId id="414" r:id="rId123"/>
    <p:sldId id="415" r:id="rId124"/>
    <p:sldId id="416" r:id="rId125"/>
    <p:sldId id="417" r:id="rId126"/>
    <p:sldId id="418" r:id="rId127"/>
    <p:sldId id="419" r:id="rId128"/>
    <p:sldId id="420" r:id="rId129"/>
    <p:sldId id="421" r:id="rId130"/>
    <p:sldId id="422" r:id="rId131"/>
    <p:sldId id="423" r:id="rId132"/>
    <p:sldId id="424" r:id="rId133"/>
    <p:sldId id="425" r:id="rId134"/>
    <p:sldId id="426" r:id="rId135"/>
    <p:sldId id="427" r:id="rId136"/>
    <p:sldId id="428" r:id="rId137"/>
    <p:sldId id="429" r:id="rId138"/>
    <p:sldId id="430" r:id="rId139"/>
    <p:sldId id="431" r:id="rId140"/>
    <p:sldId id="432" r:id="rId141"/>
    <p:sldId id="433" r:id="rId142"/>
    <p:sldId id="434" r:id="rId143"/>
    <p:sldId id="435" r:id="rId144"/>
    <p:sldId id="436" r:id="rId145"/>
    <p:sldId id="437" r:id="rId146"/>
    <p:sldId id="438" r:id="rId147"/>
    <p:sldId id="439" r:id="rId148"/>
    <p:sldId id="440" r:id="rId149"/>
    <p:sldId id="441" r:id="rId150"/>
    <p:sldId id="442" r:id="rId1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9" d="100"/>
          <a:sy n="89" d="100"/>
        </p:scale>
        <p:origin x="466"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38" Type="http://schemas.openxmlformats.org/officeDocument/2006/relationships/slide" Target="slides/slide134.xml"/><Relationship Id="rId154" Type="http://schemas.openxmlformats.org/officeDocument/2006/relationships/viewProps" Target="viewProp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slide" Target="slides/slide140.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slide" Target="slides/slide120.xml"/><Relationship Id="rId129" Type="http://schemas.openxmlformats.org/officeDocument/2006/relationships/slide" Target="slides/slide125.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32" Type="http://schemas.openxmlformats.org/officeDocument/2006/relationships/slide" Target="slides/slide128.xml"/><Relationship Id="rId140" Type="http://schemas.openxmlformats.org/officeDocument/2006/relationships/slide" Target="slides/slide136.xml"/><Relationship Id="rId145" Type="http://schemas.openxmlformats.org/officeDocument/2006/relationships/slide" Target="slides/slide141.xml"/><Relationship Id="rId15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slide" Target="slides/slide126.xml"/><Relationship Id="rId135" Type="http://schemas.openxmlformats.org/officeDocument/2006/relationships/slide" Target="slides/slide131.xml"/><Relationship Id="rId143" Type="http://schemas.openxmlformats.org/officeDocument/2006/relationships/slide" Target="slides/slide139.xml"/><Relationship Id="rId148" Type="http://schemas.openxmlformats.org/officeDocument/2006/relationships/slide" Target="slides/slide144.xml"/><Relationship Id="rId151" Type="http://schemas.openxmlformats.org/officeDocument/2006/relationships/slide" Target="slides/slide147.xml"/><Relationship Id="rId15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48CEA-F39C-472F-83E0-1603E564C7B2}" type="datetimeFigureOut">
              <a:rPr lang="en-US" smtClean="0"/>
              <a:t>6/1/2015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DF9E90-1676-4714-8024-BF39C3A5EC1E}" type="slidenum">
              <a:rPr lang="en-US" smtClean="0"/>
              <a:t>‹#›</a:t>
            </a:fld>
            <a:endParaRPr lang="en-US"/>
          </a:p>
        </p:txBody>
      </p:sp>
    </p:spTree>
    <p:extLst>
      <p:ext uri="{BB962C8B-B14F-4D97-AF65-F5344CB8AC3E}">
        <p14:creationId xmlns:p14="http://schemas.microsoft.com/office/powerpoint/2010/main" val="1891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a:solidFill>
                  <a:schemeClr val="tx1"/>
                </a:solidFill>
                <a:latin typeface="Arial" panose="020B0604020202020204" pitchFamily="34" charset="0"/>
              </a:defRPr>
            </a:lvl1pPr>
            <a:lvl2pPr marL="742950" indent="-285750" defTabSz="930275" eaLnBrk="0" hangingPunct="0">
              <a:defRPr>
                <a:solidFill>
                  <a:schemeClr val="tx1"/>
                </a:solidFill>
                <a:latin typeface="Arial" panose="020B0604020202020204" pitchFamily="34" charset="0"/>
              </a:defRPr>
            </a:lvl2pPr>
            <a:lvl3pPr marL="1143000" indent="-228600" defTabSz="930275" eaLnBrk="0" hangingPunct="0">
              <a:defRPr>
                <a:solidFill>
                  <a:schemeClr val="tx1"/>
                </a:solidFill>
                <a:latin typeface="Arial" panose="020B0604020202020204" pitchFamily="34" charset="0"/>
              </a:defRPr>
            </a:lvl3pPr>
            <a:lvl4pPr marL="1600200" indent="-228600" defTabSz="930275" eaLnBrk="0" hangingPunct="0">
              <a:defRPr>
                <a:solidFill>
                  <a:schemeClr val="tx1"/>
                </a:solidFill>
                <a:latin typeface="Arial" panose="020B0604020202020204" pitchFamily="34" charset="0"/>
              </a:defRPr>
            </a:lvl4pPr>
            <a:lvl5pPr marL="2057400" indent="-228600" defTabSz="930275" eaLnBrk="0" hangingPunct="0">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39DF49-25A1-4C0B-8543-BE61F4F06E37}" type="slidenum">
              <a:rPr lang="en-US" altLang="en-US"/>
              <a:pPr eaLnBrk="1" hangingPunct="1"/>
              <a:t>1</a:t>
            </a:fld>
            <a:endParaRPr lang="en-US" alt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672507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DF778-6F16-4B7B-80EB-D6E04F5461A3}" type="datetimeFigureOut">
              <a:rPr lang="en-US" smtClean="0"/>
              <a:t>6/1/2015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1818728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DF778-6F16-4B7B-80EB-D6E04F5461A3}" type="datetimeFigureOut">
              <a:rPr lang="en-US" smtClean="0"/>
              <a:t>6/1/2015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3608460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DF778-6F16-4B7B-80EB-D6E04F5461A3}" type="datetimeFigureOut">
              <a:rPr lang="en-US" smtClean="0"/>
              <a:t>6/1/2015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3112849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80FB1FB-562E-4894-8359-1CC57B2EAD13}" type="slidenum">
              <a:rPr lang="en-US" altLang="en-US"/>
              <a:pPr/>
              <a:t>‹#›</a:t>
            </a:fld>
            <a:endParaRPr lang="en-US" altLang="en-US"/>
          </a:p>
        </p:txBody>
      </p:sp>
    </p:spTree>
    <p:extLst>
      <p:ext uri="{BB962C8B-B14F-4D97-AF65-F5344CB8AC3E}">
        <p14:creationId xmlns:p14="http://schemas.microsoft.com/office/powerpoint/2010/main" val="32835786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9150F3C9-15DD-4793-A286-4AF2237A7F53}" type="slidenum">
              <a:rPr lang="en-US" altLang="en-US"/>
              <a:pPr/>
              <a:t>‹#›</a:t>
            </a:fld>
            <a:endParaRPr lang="en-US" altLang="en-US"/>
          </a:p>
        </p:txBody>
      </p:sp>
    </p:spTree>
    <p:extLst>
      <p:ext uri="{BB962C8B-B14F-4D97-AF65-F5344CB8AC3E}">
        <p14:creationId xmlns:p14="http://schemas.microsoft.com/office/powerpoint/2010/main" val="3641046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DF778-6F16-4B7B-80EB-D6E04F5461A3}" type="datetimeFigureOut">
              <a:rPr lang="en-US" smtClean="0"/>
              <a:t>6/1/2015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331527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DF778-6F16-4B7B-80EB-D6E04F5461A3}" type="datetimeFigureOut">
              <a:rPr lang="en-US" smtClean="0"/>
              <a:t>6/1/2015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2698675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DF778-6F16-4B7B-80EB-D6E04F5461A3}" type="datetimeFigureOut">
              <a:rPr lang="en-US" smtClean="0"/>
              <a:t>6/1/2015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3164485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DF778-6F16-4B7B-80EB-D6E04F5461A3}" type="datetimeFigureOut">
              <a:rPr lang="en-US" smtClean="0"/>
              <a:t>6/1/2015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2297267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DF778-6F16-4B7B-80EB-D6E04F5461A3}" type="datetimeFigureOut">
              <a:rPr lang="en-US" smtClean="0"/>
              <a:t>6/1/2015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283174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DF778-6F16-4B7B-80EB-D6E04F5461A3}" type="datetimeFigureOut">
              <a:rPr lang="en-US" smtClean="0"/>
              <a:t>6/1/2015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345190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DF778-6F16-4B7B-80EB-D6E04F5461A3}" type="datetimeFigureOut">
              <a:rPr lang="en-US" smtClean="0"/>
              <a:t>6/1/2015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1453915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DF778-6F16-4B7B-80EB-D6E04F5461A3}" type="datetimeFigureOut">
              <a:rPr lang="en-US" smtClean="0"/>
              <a:t>6/1/2015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DBA960-5713-4DCE-B23D-090351A06A19}" type="slidenum">
              <a:rPr lang="en-US" smtClean="0"/>
              <a:t>‹#›</a:t>
            </a:fld>
            <a:endParaRPr lang="en-US"/>
          </a:p>
        </p:txBody>
      </p:sp>
    </p:spTree>
    <p:extLst>
      <p:ext uri="{BB962C8B-B14F-4D97-AF65-F5344CB8AC3E}">
        <p14:creationId xmlns:p14="http://schemas.microsoft.com/office/powerpoint/2010/main" val="2419421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DF778-6F16-4B7B-80EB-D6E04F5461A3}" type="datetimeFigureOut">
              <a:rPr lang="en-US" smtClean="0"/>
              <a:t>6/1/2015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DBA960-5713-4DCE-B23D-090351A06A19}" type="slidenum">
              <a:rPr lang="en-US" smtClean="0"/>
              <a:t>‹#›</a:t>
            </a:fld>
            <a:endParaRPr lang="en-US"/>
          </a:p>
        </p:txBody>
      </p:sp>
    </p:spTree>
    <p:extLst>
      <p:ext uri="{BB962C8B-B14F-4D97-AF65-F5344CB8AC3E}">
        <p14:creationId xmlns:p14="http://schemas.microsoft.com/office/powerpoint/2010/main" val="32412285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8.wmf"/><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hyperlink" Target="http://www.lifesacharacter.com/cartooncharacters/swprickly.gif" TargetMode="External"/><Relationship Id="rId1" Type="http://schemas.openxmlformats.org/officeDocument/2006/relationships/slideLayout" Target="../slideLayouts/slideLayout7.xml"/><Relationship Id="rId6" Type="http://schemas.openxmlformats.org/officeDocument/2006/relationships/image" Target="../media/image103.jpeg"/><Relationship Id="rId5" Type="http://schemas.openxmlformats.org/officeDocument/2006/relationships/hyperlink" Target="http://www.create-a-mural.com/i/Beach_Palm_Tree_.jpg" TargetMode="External"/><Relationship Id="rId4" Type="http://schemas.openxmlformats.org/officeDocument/2006/relationships/image" Target="../media/image84.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youtube.com/watch?v=hIRysCjXSmc&amp;feature=youtu.b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www.tbray.org/ongoing/When/200x/2004/08/30/-big/IMGP0851.jpg.html" TargetMode="Externa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hyperlink" Target="http://images.google.ca/imgres?imgurl=http://www.tapirback.com/tapirgal/gifts/friends/reptiles/cobra-snake-plastic-f451.jpg&amp;imgrefurl=http://www.tapirback.com/tapirgal/gifts/friends/reptiles/cobra-snake-plastic-f451.htm&amp;usg=__Y4zSRrmgLDm17KiGf5LWAcSjGrM=&amp;h=324&amp;w=400&amp;sz=73&amp;hl=en&amp;start=8&amp;um=1&amp;tbnid=uUI49VOtbFK_SM:&amp;tbnh=100&amp;tbnw=124&amp;prev=/images?q%3Dsnake%26hl%3Den%26um%3D1" TargetMode="External"/><Relationship Id="rId18" Type="http://schemas.openxmlformats.org/officeDocument/2006/relationships/image" Target="../media/image47.jpeg"/><Relationship Id="rId3" Type="http://schemas.openxmlformats.org/officeDocument/2006/relationships/hyperlink" Target="http://www.middleschoolscience.com/an00487_.gif" TargetMode="External"/><Relationship Id="rId21" Type="http://schemas.openxmlformats.org/officeDocument/2006/relationships/hyperlink" Target="http://images.google.ca/imgres?imgurl=http://www.wildaboutbritain.co.uk/gallery/files/5/5/4/Kaln-Face-On-pres.jpg&amp;imgrefurl=http://forum.japantoday.com/viewtopic.php?f%3D65%26t%3D875801&amp;usg=__x8Rmw5mYoq6TqE3BItOefKXlBV4=&amp;h=854&amp;w=1000&amp;sz=92&amp;hl=en&amp;start=11&amp;um=1&amp;tbnid=rsBtychHYIZqyM:&amp;tbnh=127&amp;tbnw=149&amp;prev=/images?q%3Dscary%2Bowl%26hl%3Den%26um%3D1" TargetMode="External"/><Relationship Id="rId7" Type="http://schemas.openxmlformats.org/officeDocument/2006/relationships/hyperlink" Target="http://images.google.ca/imgres?imgurl=http://njrealestatewire.com/wp-content/uploads/2008/01/bambi.jpg&amp;imgrefurl=http://njrealestatewire.com/category/nj-events/&amp;usg=__bqXPv2XHlDroyqmWbDkg0Dw0V60=&amp;h=448&amp;w=400&amp;sz=55&amp;hl=en&amp;start=7&amp;um=1&amp;tbnid=34wEHKjGeg0IWM:&amp;tbnh=127&amp;tbnw=113&amp;prev=/images?q%3Dbambi%26hl%3Den%26um%3D1" TargetMode="External"/><Relationship Id="rId12" Type="http://schemas.openxmlformats.org/officeDocument/2006/relationships/image" Target="../media/image44.jpeg"/><Relationship Id="rId17" Type="http://schemas.openxmlformats.org/officeDocument/2006/relationships/hyperlink" Target="http://images.google.ca/imgres?imgurl=http://foodcourtlunch.com/wp-content/uploads/2007/12/cougar5.jpg&amp;imgrefurl=http://foodcourtlunch.com/?p%3D400&amp;usg=__ag7WheYAX464WAaejj5ihs6qAgU=&amp;h=462&amp;w=700&amp;sz=85&amp;hl=en&amp;start=3&amp;um=1&amp;tbnid=3m95_bFT85bkVM:&amp;tbnh=92&amp;tbnw=140&amp;prev=/images?q%3Dcougar%26ndsp%3D21%26hl%3Den%26sa%3DN%26um%3D1" TargetMode="External"/><Relationship Id="rId2" Type="http://schemas.openxmlformats.org/officeDocument/2006/relationships/image" Target="../media/image39.jpeg"/><Relationship Id="rId16" Type="http://schemas.openxmlformats.org/officeDocument/2006/relationships/image" Target="../media/image46.jpeg"/><Relationship Id="rId20"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41.jpeg"/><Relationship Id="rId11" Type="http://schemas.openxmlformats.org/officeDocument/2006/relationships/hyperlink" Target="http://images.google.ca/imgres?imgurl=http://steeleheaded.files.wordpress.com/2009/02/tweety_bird.jpg&amp;imgrefurl=http://steeleheaded.wordpress.com/2009/02/24/i-taught-i-taw-a-putty-tat/&amp;usg=__IJ6RxlqBErMumJ4ivSnFGFCu2rk=&amp;h=434&amp;w=348&amp;sz=13&amp;hl=en&amp;start=1&amp;um=1&amp;tbnid=ZSCAjaCySuQO-M:&amp;tbnh=126&amp;tbnw=101&amp;prev=/images?q%3Dtweety%2Bbird%26hl%3Den%26um%3D1" TargetMode="External"/><Relationship Id="rId24" Type="http://schemas.openxmlformats.org/officeDocument/2006/relationships/image" Target="../media/image50.jpeg"/><Relationship Id="rId5" Type="http://schemas.openxmlformats.org/officeDocument/2006/relationships/hyperlink" Target="http://images.google.ca/imgres?imgurl=http://www.clker.com/cliparts/1/1/a/5/12316853131086947038mekonee_29_ladybug.svg.med.png&amp;imgrefurl=http://www.clker.com/clipart-ladybug.html&amp;usg=__wMEYKRax8hy1IVxv09siadF7FGU=&amp;h=298&amp;w=282&amp;sz=35&amp;hl=en&amp;start=36&amp;um=1&amp;tbnid=uee85fHzXtCrIM:&amp;tbnh=116&amp;tbnw=110&amp;prev=/images?q%3Dladybug%26ndsp%3D21%26hl%3Den%26sa%3DN%26start%3D21%26um%3D1" TargetMode="External"/><Relationship Id="rId15" Type="http://schemas.openxmlformats.org/officeDocument/2006/relationships/hyperlink" Target="http://images.google.ca/imgres?imgurl=http://www.manataka.org/Coyote,%20Wile%20E.%20Mad.jpg&amp;imgrefurl=http://www.manataka.org/page1608.html&amp;usg=__gwEV1vSwPsiTL1JJhtwmIKn2MaE=&amp;h=527&amp;w=300&amp;sz=64&amp;hl=en&amp;start=8&amp;um=1&amp;tbnid=vKSGLCj6Kdg6qM:&amp;tbnh=132&amp;tbnw=75&amp;prev=/images?q%3Dcoyote%26hl%3Den%26um%3D1" TargetMode="External"/><Relationship Id="rId23" Type="http://schemas.openxmlformats.org/officeDocument/2006/relationships/hyperlink" Target="http://images.google.ca/imgres?imgurl=http://disney-clipart.com/mickey-mouse/mickey-mouse/mickey-mouse-10.jpg&amp;imgrefurl=http://disney-clipart.com/mickey-mouse/mickey-mouse/mickey-mouse10.php&amp;usg=__WaSQ3zSLYAjEAxOol7lmb_sdlc0=&amp;h=491&amp;w=342&amp;sz=84&amp;hl=en&amp;start=3&amp;um=1&amp;tbnid=dTe6KcyQkaeTKM:&amp;tbnh=130&amp;tbnw=91&amp;prev=/images?q%3Dmickey%2Bmouse%26hl%3Den%26um%3D1" TargetMode="External"/><Relationship Id="rId10" Type="http://schemas.openxmlformats.org/officeDocument/2006/relationships/image" Target="../media/image43.jpeg"/><Relationship Id="rId19" Type="http://schemas.openxmlformats.org/officeDocument/2006/relationships/hyperlink" Target="http://images.google.ca/imgres?imgurl=http://davethinking.files.wordpress.com/2009/10/homer-simpson-with-doughnut.jpg&amp;imgrefurl=http://davethinking.wordpress.com/2009/10/26/the-simpsons-familiarity-and-our-fear-of-change/&amp;usg=__cp9A1vFlDsmGYaFEEhZY5qRq2jM=&amp;h=400&amp;w=400&amp;sz=76&amp;hl=en&amp;start=54&amp;um=1&amp;tbnid=G0Rf0-2yzhlmPM:&amp;tbnh=124&amp;tbnw=124&amp;prev=/images?q%3Dhomer%26ndsp%3D21%26hl%3Den%26sa%3DN%26start%3D42%26um%3D1" TargetMode="External"/><Relationship Id="rId4" Type="http://schemas.openxmlformats.org/officeDocument/2006/relationships/image" Target="../media/image40.jpeg"/><Relationship Id="rId9" Type="http://schemas.openxmlformats.org/officeDocument/2006/relationships/hyperlink" Target="http://images.google.ca/imgres?imgurl=http://dogownership.org/myPictures/MadCowMomentCommentary.jpg&amp;imgrefurl=http://dogownership.org/protect_yourself.html&amp;usg=__EokTLOHuB1y6aLj3wrdbiBSM6IE=&amp;h=433&amp;w=421&amp;sz=42&amp;hl=en&amp;start=21&amp;um=1&amp;tbnid=XPJ_x2704QGtwM:&amp;tbnh=126&amp;tbnw=123&amp;prev=/images?q%3Dcow%26hl%3Den%26um%3D1" TargetMode="External"/><Relationship Id="rId14" Type="http://schemas.openxmlformats.org/officeDocument/2006/relationships/image" Target="../media/image45.jpeg"/><Relationship Id="rId22" Type="http://schemas.openxmlformats.org/officeDocument/2006/relationships/image" Target="../media/image49.jpeg"/></Relationships>
</file>

<file path=ppt/slides/_rels/slide37.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hyperlink" Target="http://images.google.ca/imgres?imgurl=http://www.tapirback.com/tapirgal/gifts/friends/reptiles/cobra-snake-plastic-f451.jpg&amp;imgrefurl=http://www.tapirback.com/tapirgal/gifts/friends/reptiles/cobra-snake-plastic-f451.htm&amp;usg=__Y4zSRrmgLDm17KiGf5LWAcSjGrM=&amp;h=324&amp;w=400&amp;sz=73&amp;hl=en&amp;start=8&amp;um=1&amp;tbnid=uUI49VOtbFK_SM:&amp;tbnh=100&amp;tbnw=124&amp;prev=/images?q%3Dsnake%26hl%3Den%26um%3D1" TargetMode="External"/><Relationship Id="rId18" Type="http://schemas.openxmlformats.org/officeDocument/2006/relationships/image" Target="../media/image47.jpeg"/><Relationship Id="rId3" Type="http://schemas.openxmlformats.org/officeDocument/2006/relationships/hyperlink" Target="http://www.middleschoolscience.com/an00487_.gif" TargetMode="External"/><Relationship Id="rId21" Type="http://schemas.openxmlformats.org/officeDocument/2006/relationships/hyperlink" Target="http://images.google.ca/imgres?imgurl=http://www.wildaboutbritain.co.uk/gallery/files/5/5/4/Kaln-Face-On-pres.jpg&amp;imgrefurl=http://forum.japantoday.com/viewtopic.php?f%3D65%26t%3D875801&amp;usg=__x8Rmw5mYoq6TqE3BItOefKXlBV4=&amp;h=854&amp;w=1000&amp;sz=92&amp;hl=en&amp;start=11&amp;um=1&amp;tbnid=rsBtychHYIZqyM:&amp;tbnh=127&amp;tbnw=149&amp;prev=/images?q%3Dscary%2Bowl%26hl%3Den%26um%3D1" TargetMode="External"/><Relationship Id="rId7" Type="http://schemas.openxmlformats.org/officeDocument/2006/relationships/hyperlink" Target="http://images.google.ca/imgres?imgurl=http://njrealestatewire.com/wp-content/uploads/2008/01/bambi.jpg&amp;imgrefurl=http://njrealestatewire.com/category/nj-events/&amp;usg=__bqXPv2XHlDroyqmWbDkg0Dw0V60=&amp;h=448&amp;w=400&amp;sz=55&amp;hl=en&amp;start=7&amp;um=1&amp;tbnid=34wEHKjGeg0IWM:&amp;tbnh=127&amp;tbnw=113&amp;prev=/images?q%3Dbambi%26hl%3Den%26um%3D1" TargetMode="External"/><Relationship Id="rId12" Type="http://schemas.openxmlformats.org/officeDocument/2006/relationships/image" Target="../media/image44.jpeg"/><Relationship Id="rId17" Type="http://schemas.openxmlformats.org/officeDocument/2006/relationships/hyperlink" Target="http://images.google.ca/imgres?imgurl=http://foodcourtlunch.com/wp-content/uploads/2007/12/cougar5.jpg&amp;imgrefurl=http://foodcourtlunch.com/?p%3D400&amp;usg=__ag7WheYAX464WAaejj5ihs6qAgU=&amp;h=462&amp;w=700&amp;sz=85&amp;hl=en&amp;start=3&amp;um=1&amp;tbnid=3m95_bFT85bkVM:&amp;tbnh=92&amp;tbnw=140&amp;prev=/images?q%3Dcougar%26ndsp%3D21%26hl%3Den%26sa%3DN%26um%3D1" TargetMode="External"/><Relationship Id="rId2" Type="http://schemas.openxmlformats.org/officeDocument/2006/relationships/image" Target="../media/image39.jpeg"/><Relationship Id="rId16" Type="http://schemas.openxmlformats.org/officeDocument/2006/relationships/image" Target="../media/image46.jpeg"/><Relationship Id="rId20"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41.jpeg"/><Relationship Id="rId11" Type="http://schemas.openxmlformats.org/officeDocument/2006/relationships/hyperlink" Target="http://images.google.ca/imgres?imgurl=http://steeleheaded.files.wordpress.com/2009/02/tweety_bird.jpg&amp;imgrefurl=http://steeleheaded.wordpress.com/2009/02/24/i-taught-i-taw-a-putty-tat/&amp;usg=__IJ6RxlqBErMumJ4ivSnFGFCu2rk=&amp;h=434&amp;w=348&amp;sz=13&amp;hl=en&amp;start=1&amp;um=1&amp;tbnid=ZSCAjaCySuQO-M:&amp;tbnh=126&amp;tbnw=101&amp;prev=/images?q%3Dtweety%2Bbird%26hl%3Den%26um%3D1" TargetMode="External"/><Relationship Id="rId24" Type="http://schemas.openxmlformats.org/officeDocument/2006/relationships/image" Target="../media/image50.jpeg"/><Relationship Id="rId5" Type="http://schemas.openxmlformats.org/officeDocument/2006/relationships/hyperlink" Target="http://images.google.ca/imgres?imgurl=http://www.clker.com/cliparts/1/1/a/5/12316853131086947038mekonee_29_ladybug.svg.med.png&amp;imgrefurl=http://www.clker.com/clipart-ladybug.html&amp;usg=__wMEYKRax8hy1IVxv09siadF7FGU=&amp;h=298&amp;w=282&amp;sz=35&amp;hl=en&amp;start=36&amp;um=1&amp;tbnid=uee85fHzXtCrIM:&amp;tbnh=116&amp;tbnw=110&amp;prev=/images?q%3Dladybug%26ndsp%3D21%26hl%3Den%26sa%3DN%26start%3D21%26um%3D1" TargetMode="External"/><Relationship Id="rId15" Type="http://schemas.openxmlformats.org/officeDocument/2006/relationships/hyperlink" Target="http://images.google.ca/imgres?imgurl=http://www.manataka.org/Coyote,%20Wile%20E.%20Mad.jpg&amp;imgrefurl=http://www.manataka.org/page1608.html&amp;usg=__gwEV1vSwPsiTL1JJhtwmIKn2MaE=&amp;h=527&amp;w=300&amp;sz=64&amp;hl=en&amp;start=8&amp;um=1&amp;tbnid=vKSGLCj6Kdg6qM:&amp;tbnh=132&amp;tbnw=75&amp;prev=/images?q%3Dcoyote%26hl%3Den%26um%3D1" TargetMode="External"/><Relationship Id="rId23" Type="http://schemas.openxmlformats.org/officeDocument/2006/relationships/hyperlink" Target="http://images.google.ca/imgres?imgurl=http://disney-clipart.com/mickey-mouse/mickey-mouse/mickey-mouse-10.jpg&amp;imgrefurl=http://disney-clipart.com/mickey-mouse/mickey-mouse/mickey-mouse10.php&amp;usg=__WaSQ3zSLYAjEAxOol7lmb_sdlc0=&amp;h=491&amp;w=342&amp;sz=84&amp;hl=en&amp;start=3&amp;um=1&amp;tbnid=dTe6KcyQkaeTKM:&amp;tbnh=130&amp;tbnw=91&amp;prev=/images?q%3Dmickey%2Bmouse%26hl%3Den%26um%3D1" TargetMode="External"/><Relationship Id="rId10" Type="http://schemas.openxmlformats.org/officeDocument/2006/relationships/image" Target="../media/image43.jpeg"/><Relationship Id="rId19" Type="http://schemas.openxmlformats.org/officeDocument/2006/relationships/hyperlink" Target="http://images.google.ca/imgres?imgurl=http://davethinking.files.wordpress.com/2009/10/homer-simpson-with-doughnut.jpg&amp;imgrefurl=http://davethinking.wordpress.com/2009/10/26/the-simpsons-familiarity-and-our-fear-of-change/&amp;usg=__cp9A1vFlDsmGYaFEEhZY5qRq2jM=&amp;h=400&amp;w=400&amp;sz=76&amp;hl=en&amp;start=54&amp;um=1&amp;tbnid=G0Rf0-2yzhlmPM:&amp;tbnh=124&amp;tbnw=124&amp;prev=/images?q%3Dhomer%26ndsp%3D21%26hl%3Den%26sa%3DN%26start%3D42%26um%3D1" TargetMode="External"/><Relationship Id="rId4" Type="http://schemas.openxmlformats.org/officeDocument/2006/relationships/image" Target="../media/image40.jpeg"/><Relationship Id="rId9" Type="http://schemas.openxmlformats.org/officeDocument/2006/relationships/hyperlink" Target="http://images.google.ca/imgres?imgurl=http://dogownership.org/myPictures/MadCowMomentCommentary.jpg&amp;imgrefurl=http://dogownership.org/protect_yourself.html&amp;usg=__EokTLOHuB1y6aLj3wrdbiBSM6IE=&amp;h=433&amp;w=421&amp;sz=42&amp;hl=en&amp;start=21&amp;um=1&amp;tbnid=XPJ_x2704QGtwM:&amp;tbnh=126&amp;tbnw=123&amp;prev=/images?q%3Dcow%26hl%3Den%26um%3D1" TargetMode="External"/><Relationship Id="rId14" Type="http://schemas.openxmlformats.org/officeDocument/2006/relationships/image" Target="../media/image45.jpeg"/><Relationship Id="rId22" Type="http://schemas.openxmlformats.org/officeDocument/2006/relationships/image" Target="../media/image4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slideLayout" Target="../slideLayouts/slideLayout12.x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 Id="rId9" Type="http://schemas.openxmlformats.org/officeDocument/2006/relationships/image" Target="../media/image10.jpeg"/></Relationships>
</file>

<file path=ppt/slides/_rels/slide40.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hyperlink" Target="http://images.google.ca/imgres?imgurl=http://beyondthemind.org/wp-content/uploads/2007/11/coyote.jpg&amp;imgrefurl=http://beyondthemind.org/living-with-a-coyotoe&amp;usg=__gyy51zWw0vRhy0EE5iU-QBsgmvg=&amp;h=324&amp;w=470&amp;sz=30&amp;hl=en&amp;start=9&amp;um=1&amp;tbnid=INkV_w2S_9bGYM:&amp;tbnh=89&amp;tbnw=129&amp;prev=/images?q%3Dcoyote%26hl%3Den%26um%3D1" TargetMode="External"/><Relationship Id="rId7" Type="http://schemas.openxmlformats.org/officeDocument/2006/relationships/hyperlink" Target="http://images.google.ca/imgres?imgurl=http://etc.usf.edu/clipart/13900/13918/minnow_13918_lg.gif&amp;imgrefurl=http://etc.usf.edu/clipart/13900/13918/minnow_13918.htm&amp;usg=__2rS1b7bS-MalUpUvFGO_SafLDX0=&amp;h=299&amp;w=700&amp;sz=46&amp;hl=en&amp;start=8&amp;um=1&amp;tbnid=f8teoSZF1wfRKM:&amp;tbnh=60&amp;tbnw=140&amp;prev=/images?q%3Dminnow%26hl%3Den%26sa%3DN%26um%3D1" TargetMode="External"/><Relationship Id="rId2" Type="http://schemas.openxmlformats.org/officeDocument/2006/relationships/image" Target="../media/image52.jpe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hyperlink" Target="http://pond.dnr.cornell.edu/nyfish/salmonidae/atlantic_salmon.jpg" TargetMode="External"/><Relationship Id="rId10" Type="http://schemas.openxmlformats.org/officeDocument/2006/relationships/image" Target="../media/image56.jpeg"/><Relationship Id="rId4" Type="http://schemas.openxmlformats.org/officeDocument/2006/relationships/image" Target="../media/image53.jpeg"/><Relationship Id="rId9" Type="http://schemas.openxmlformats.org/officeDocument/2006/relationships/hyperlink" Target="http://www.sidewayshealth.com/wp-content/seaweed.jpg"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1.jpe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hyperlink" Target="http://images.google.ca/imgres?imgurl=http://tipt3.utoledo.edu/starters/coyote/coyote2a.jpg&amp;imgrefurl=http://tipt3.utoledo.edu/starters/coyote/coyote.html&amp;usg=__3h92-2EwcyEL2eQyrhhD0hfuO_c=&amp;h=480&amp;w=640&amp;sz=50&amp;hl=en&amp;start=12&amp;um=1&amp;tbnid=GyzIjXv5gDQpbM:&amp;tbnh=103&amp;tbnw=137&amp;prev=/images?q%3Dcoyote%26hl%3Den%26sa%3DN%26um%3D1" TargetMode="External"/><Relationship Id="rId5" Type="http://schemas.openxmlformats.org/officeDocument/2006/relationships/image" Target="../media/image60.jpeg"/><Relationship Id="rId4" Type="http://schemas.openxmlformats.org/officeDocument/2006/relationships/hyperlink" Target="http://i.ehow.com/images/GlobalPhoto/Articles/2041418/mountain-lion_Full.jpg"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0.jpe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hyperlink" Target="http://i.ehow.com/images/GlobalPhoto/Articles/2041418/mountain-lion_Full.jpg" TargetMode="External"/><Relationship Id="rId5" Type="http://schemas.openxmlformats.org/officeDocument/2006/relationships/image" Target="../media/image61.jpeg"/><Relationship Id="rId4" Type="http://schemas.openxmlformats.org/officeDocument/2006/relationships/hyperlink" Target="http://images.google.ca/imgres?imgurl=http://tipt3.utoledo.edu/starters/coyote/coyote2a.jpg&amp;imgrefurl=http://tipt3.utoledo.edu/starters/coyote/coyote.html&amp;usg=__3h92-2EwcyEL2eQyrhhD0hfuO_c=&amp;h=480&amp;w=640&amp;sz=50&amp;hl=en&amp;start=12&amp;um=1&amp;tbnid=GyzIjXv5gDQpbM:&amp;tbnh=103&amp;tbnw=137&amp;prev=/images?q%3Dcoyote%26hl%3Den%26sa%3DN%26um%3D1"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images.google.ca/imgres?imgurl=http://www.istrianet.org/istria/flora/images/oak-bacva-pogachnik1-500.jpg&amp;imgrefurl=http://www.weblo.com/property/real_estate/Oak/1824330/&amp;usg=__pvBSULMyNHJwxV5sydctU3SRg0c=&amp;h=376&amp;w=500&amp;sz=81&amp;hl=en&amp;start=1&amp;um=1&amp;tbnid=rLCLLw2CRPJv7M:&amp;tbnh=98&amp;tbnw=130&amp;prev=/images?q%3Doak%26hl%3Den%26um%3D1" TargetMode="External"/><Relationship Id="rId1" Type="http://schemas.openxmlformats.org/officeDocument/2006/relationships/slideLayout" Target="../slideLayouts/slideLayout7.xml"/><Relationship Id="rId5" Type="http://schemas.openxmlformats.org/officeDocument/2006/relationships/image" Target="../media/image63.jpeg"/><Relationship Id="rId4" Type="http://schemas.openxmlformats.org/officeDocument/2006/relationships/hyperlink" Target="http://images.google.ca/imgres?imgurl=http://webdocs.cs.ualberta.ca/~games/aphid/gifs/aphids.gif&amp;imgrefurl=http://webdocs.cs.ualberta.ca/~games/aphid/index.html&amp;usg=__34nvJa2sfTFKMAfeS5h0W4l0UoM=&amp;h=330&amp;w=500&amp;sz=72&amp;hl=en&amp;start=1&amp;um=1&amp;tbnid=5F0DgK0Dg8_IEM:&amp;tbnh=86&amp;tbnw=130&amp;prev=/images?q%3Daphid%26hl%3Den%26um%3D1"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0.jpe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hyperlink" Target="http://i.ehow.com/images/GlobalPhoto/Articles/2041418/mountain-lion_Full.jpg" TargetMode="External"/><Relationship Id="rId5" Type="http://schemas.openxmlformats.org/officeDocument/2006/relationships/image" Target="../media/image61.jpeg"/><Relationship Id="rId4" Type="http://schemas.openxmlformats.org/officeDocument/2006/relationships/hyperlink" Target="http://images.google.ca/imgres?imgurl=http://tipt3.utoledo.edu/starters/coyote/coyote2a.jpg&amp;imgrefurl=http://tipt3.utoledo.edu/starters/coyote/coyote.html&amp;usg=__3h92-2EwcyEL2eQyrhhD0hfuO_c=&amp;h=480&amp;w=640&amp;sz=50&amp;hl=en&amp;start=12&amp;um=1&amp;tbnid=GyzIjXv5gDQpbM:&amp;tbnh=103&amp;tbnw=137&amp;prev=/images?q%3Dcoyote%26hl%3Den%26sa%3DN%26um%3D1"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3.xml"/><Relationship Id="rId5" Type="http://schemas.openxmlformats.org/officeDocument/2006/relationships/image" Target="../media/image67.png"/><Relationship Id="rId4" Type="http://schemas.openxmlformats.org/officeDocument/2006/relationships/image" Target="../media/image66.jpeg"/></Relationships>
</file>

<file path=ppt/slides/_rels/slide5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jpeg"/></Relationships>
</file>

<file path=ppt/slides/_rels/slide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 Id="rId4" Type="http://schemas.openxmlformats.org/officeDocument/2006/relationships/image" Target="../media/image70.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13.xml"/><Relationship Id="rId4" Type="http://schemas.openxmlformats.org/officeDocument/2006/relationships/image" Target="../media/image73.jpeg"/></Relationships>
</file>

<file path=ppt/slides/_rels/slide6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12.wmf"/><Relationship Id="rId7" Type="http://schemas.openxmlformats.org/officeDocument/2006/relationships/image" Target="../media/image16.gif"/><Relationship Id="rId2" Type="http://schemas.openxmlformats.org/officeDocument/2006/relationships/image" Target="../media/image11.wmf"/><Relationship Id="rId1" Type="http://schemas.openxmlformats.org/officeDocument/2006/relationships/slideLayout" Target="../slideLayouts/slideLayout7.xml"/><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s>
</file>

<file path=ppt/slides/_rels/slide7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wmf"/><Relationship Id="rId1" Type="http://schemas.openxmlformats.org/officeDocument/2006/relationships/slideLayout" Target="../slideLayouts/slideLayout7.xml"/><Relationship Id="rId5" Type="http://schemas.openxmlformats.org/officeDocument/2006/relationships/image" Target="../media/image86.png"/><Relationship Id="rId4" Type="http://schemas.openxmlformats.org/officeDocument/2006/relationships/image" Target="../media/image8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20.wmf"/><Relationship Id="rId1" Type="http://schemas.openxmlformats.org/officeDocument/2006/relationships/slideLayout" Target="../slideLayouts/slideLayout7.xml"/><Relationship Id="rId4" Type="http://schemas.openxmlformats.org/officeDocument/2006/relationships/image" Target="../media/image88.wmf"/></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wmf"/><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2.gif"/><Relationship Id="rId2" Type="http://schemas.openxmlformats.org/officeDocument/2006/relationships/image" Target="../media/image91.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90.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jpeg"/><Relationship Id="rId7" Type="http://schemas.openxmlformats.org/officeDocument/2006/relationships/image" Target="../media/image98.jpeg"/><Relationship Id="rId2" Type="http://schemas.openxmlformats.org/officeDocument/2006/relationships/image" Target="../media/image93.jpeg"/><Relationship Id="rId1" Type="http://schemas.openxmlformats.org/officeDocument/2006/relationships/slideLayout" Target="../slideLayouts/slideLayout7.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en-US" altLang="en-US" smtClean="0"/>
              <a:t>Science 10</a:t>
            </a:r>
          </a:p>
        </p:txBody>
      </p:sp>
      <p:sp>
        <p:nvSpPr>
          <p:cNvPr id="2051" name="Rectangle 3"/>
          <p:cNvSpPr>
            <a:spLocks noGrp="1" noChangeArrowheads="1"/>
          </p:cNvSpPr>
          <p:nvPr>
            <p:ph type="subTitle" idx="1"/>
          </p:nvPr>
        </p:nvSpPr>
        <p:spPr/>
        <p:txBody>
          <a:bodyPr/>
          <a:lstStyle/>
          <a:p>
            <a:pPr eaLnBrk="1" hangingPunct="1"/>
            <a:r>
              <a:rPr lang="en-US" altLang="en-US" u="sng" dirty="0" smtClean="0"/>
              <a:t>Climate and Ecosystem Dynamics</a:t>
            </a:r>
          </a:p>
        </p:txBody>
      </p:sp>
    </p:spTree>
    <p:extLst>
      <p:ext uri="{BB962C8B-B14F-4D97-AF65-F5344CB8AC3E}">
        <p14:creationId xmlns:p14="http://schemas.microsoft.com/office/powerpoint/2010/main" val="15347542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title"/>
          </p:nvPr>
        </p:nvSpPr>
        <p:spPr/>
        <p:txBody>
          <a:bodyPr/>
          <a:lstStyle/>
          <a:p>
            <a:pPr eaLnBrk="1" hangingPunct="1"/>
            <a:endParaRPr lang="en-US" altLang="en-US" smtClean="0"/>
          </a:p>
        </p:txBody>
      </p:sp>
      <p:sp>
        <p:nvSpPr>
          <p:cNvPr id="10243" name="Rectangle 3"/>
          <p:cNvSpPr>
            <a:spLocks noGrp="1" noChangeArrowheads="1"/>
          </p:cNvSpPr>
          <p:nvPr>
            <p:ph type="body" sz="half" idx="1"/>
          </p:nvPr>
        </p:nvSpPr>
        <p:spPr>
          <a:xfrm>
            <a:off x="1981200" y="1600200"/>
            <a:ext cx="8229600" cy="1066800"/>
          </a:xfrm>
        </p:spPr>
        <p:txBody>
          <a:bodyPr/>
          <a:lstStyle/>
          <a:p>
            <a:pPr eaLnBrk="1" hangingPunct="1"/>
            <a:r>
              <a:rPr lang="en-US" altLang="en-US" sz="2400" u="sng"/>
              <a:t>Consumer</a:t>
            </a:r>
            <a:r>
              <a:rPr lang="en-US" altLang="en-US" sz="2400"/>
              <a:t>- organism that consumes other organisms for food (energy). (Herbivores, Carnivores, Omnivores)</a:t>
            </a:r>
          </a:p>
        </p:txBody>
      </p:sp>
      <p:pic>
        <p:nvPicPr>
          <p:cNvPr id="19460" name="Picture 4" descr="j0216810"/>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3657601" y="4038601"/>
            <a:ext cx="1827213" cy="1782763"/>
          </a:xfrm>
          <a:noFill/>
        </p:spPr>
      </p:pic>
      <p:pic>
        <p:nvPicPr>
          <p:cNvPr id="19463" name="Picture 7" descr="j034579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3429000"/>
            <a:ext cx="30988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61159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ppt_x"/>
                                          </p:val>
                                        </p:tav>
                                        <p:tav tm="100000">
                                          <p:val>
                                            <p:strVal val="#ppt_x"/>
                                          </p:val>
                                        </p:tav>
                                      </p:tavLst>
                                    </p:anim>
                                    <p:anim calcmode="lin" valueType="num">
                                      <p:cBhvr additive="base">
                                        <p:cTn id="8" dur="500" fill="hold"/>
                                        <p:tgtEl>
                                          <p:spTgt spid="1946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63"/>
                                        </p:tgtEl>
                                        <p:attrNameLst>
                                          <p:attrName>style.visibility</p:attrName>
                                        </p:attrNameLst>
                                      </p:cBhvr>
                                      <p:to>
                                        <p:strVal val="visible"/>
                                      </p:to>
                                    </p:set>
                                    <p:anim calcmode="lin" valueType="num">
                                      <p:cBhvr additive="base">
                                        <p:cTn id="11" dur="500" fill="hold"/>
                                        <p:tgtEl>
                                          <p:spTgt spid="19463"/>
                                        </p:tgtEl>
                                        <p:attrNameLst>
                                          <p:attrName>ppt_x</p:attrName>
                                        </p:attrNameLst>
                                      </p:cBhvr>
                                      <p:tavLst>
                                        <p:tav tm="0">
                                          <p:val>
                                            <p:strVal val="#ppt_x"/>
                                          </p:val>
                                        </p:tav>
                                        <p:tav tm="100000">
                                          <p:val>
                                            <p:strVal val="#ppt_x"/>
                                          </p:val>
                                        </p:tav>
                                      </p:tavLst>
                                    </p:anim>
                                    <p:anim calcmode="lin" valueType="num">
                                      <p:cBhvr additive="base">
                                        <p:cTn id="12" dur="500" fill="hold"/>
                                        <p:tgtEl>
                                          <p:spTgt spid="19463"/>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35" presetClass="path" presetSubtype="0" accel="50000" decel="50000" fill="hold" nodeType="afterEffect">
                                  <p:stCondLst>
                                    <p:cond delay="2000"/>
                                  </p:stCondLst>
                                  <p:childTnLst>
                                    <p:animMotion origin="layout" path="M 1.11022E-16 -8.25815E-7 L -0.29167 -8.25815E-7 " pathEditMode="relative" rAng="0" ptsTypes="AA">
                                      <p:cBhvr>
                                        <p:cTn id="15" dur="2000" fill="hold"/>
                                        <p:tgtEl>
                                          <p:spTgt spid="19463"/>
                                        </p:tgtEl>
                                        <p:attrNameLst>
                                          <p:attrName>ppt_x</p:attrName>
                                          <p:attrName>ppt_y</p:attrName>
                                        </p:attrNameLst>
                                      </p:cBhvr>
                                      <p:rCtr x="-14583" y="0"/>
                                    </p:animMotion>
                                  </p:childTnLst>
                                </p:cTn>
                              </p:par>
                              <p:par>
                                <p:cTn id="16" presetID="22" presetClass="exit" presetSubtype="2" fill="hold" nodeType="withEffect">
                                  <p:stCondLst>
                                    <p:cond delay="2000"/>
                                  </p:stCondLst>
                                  <p:childTnLst>
                                    <p:animEffect transition="out" filter="wipe(right)">
                                      <p:cBhvr>
                                        <p:cTn id="17" dur="2000"/>
                                        <p:tgtEl>
                                          <p:spTgt spid="19460"/>
                                        </p:tgtEl>
                                      </p:cBhvr>
                                    </p:animEffect>
                                    <p:set>
                                      <p:cBhvr>
                                        <p:cTn id="18" dur="1" fill="hold">
                                          <p:stCondLst>
                                            <p:cond delay="1999"/>
                                          </p:stCondLst>
                                        </p:cTn>
                                        <p:tgtEl>
                                          <p:spTgt spid="194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altLang="en-US" smtClean="0"/>
              <a:t>Problems with cycling of matter</a:t>
            </a:r>
          </a:p>
        </p:txBody>
      </p:sp>
      <p:sp>
        <p:nvSpPr>
          <p:cNvPr id="64515" name="Rectangle 3"/>
          <p:cNvSpPr>
            <a:spLocks noGrp="1" noChangeArrowheads="1"/>
          </p:cNvSpPr>
          <p:nvPr>
            <p:ph type="body" idx="1"/>
          </p:nvPr>
        </p:nvSpPr>
        <p:spPr/>
        <p:txBody>
          <a:bodyPr/>
          <a:lstStyle/>
          <a:p>
            <a:pPr eaLnBrk="1" hangingPunct="1"/>
            <a:r>
              <a:rPr lang="en-US" altLang="en-US" u="sng" smtClean="0"/>
              <a:t>Bioamplification</a:t>
            </a:r>
            <a:r>
              <a:rPr lang="en-US" altLang="en-US" smtClean="0"/>
              <a:t>- a process that results in increasing concentrations of a toxin in the bodies of consumers at each succeeding trophic level.</a:t>
            </a:r>
          </a:p>
          <a:p>
            <a:pPr lvl="1" eaLnBrk="1" hangingPunct="1"/>
            <a:r>
              <a:rPr lang="en-US" altLang="en-US" smtClean="0"/>
              <a:t>The buildup of poison as you move through a food chain.</a:t>
            </a:r>
          </a:p>
        </p:txBody>
      </p:sp>
    </p:spTree>
    <p:extLst>
      <p:ext uri="{BB962C8B-B14F-4D97-AF65-F5344CB8AC3E}">
        <p14:creationId xmlns:p14="http://schemas.microsoft.com/office/powerpoint/2010/main" val="195027998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8BDD2D78-B43A-4E36-8C98-7FF84BB82A1C}" type="datetime4">
              <a:rPr lang="en-US"/>
              <a:pPr>
                <a:defRPr/>
              </a:pPr>
              <a:t>June 1, 2015</a:t>
            </a:fld>
            <a:endParaRPr lang="en-CA" dirty="0"/>
          </a:p>
        </p:txBody>
      </p:sp>
      <p:sp>
        <p:nvSpPr>
          <p:cNvPr id="5"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4FB3560-9B06-4993-A7DE-CC8B0EAB6A6C}" type="slidenum">
              <a:rPr lang="en-CA" altLang="en-US">
                <a:solidFill>
                  <a:srgbClr val="898989"/>
                </a:solidFill>
                <a:latin typeface="Calibri" panose="020F0502020204030204" pitchFamily="34" charset="0"/>
              </a:rPr>
              <a:pPr eaLnBrk="1" hangingPunct="1"/>
              <a:t>101</a:t>
            </a:fld>
            <a:endParaRPr lang="en-CA" altLang="en-US">
              <a:solidFill>
                <a:srgbClr val="898989"/>
              </a:solidFill>
              <a:latin typeface="Calibri" panose="020F0502020204030204" pitchFamily="34" charset="0"/>
            </a:endParaRPr>
          </a:p>
        </p:txBody>
      </p:sp>
      <p:sp>
        <p:nvSpPr>
          <p:cNvPr id="82948" name="Rectangle 2"/>
          <p:cNvSpPr>
            <a:spLocks noGrp="1"/>
          </p:cNvSpPr>
          <p:nvPr>
            <p:ph type="title"/>
          </p:nvPr>
        </p:nvSpPr>
        <p:spPr/>
        <p:txBody>
          <a:bodyPr/>
          <a:lstStyle/>
          <a:p>
            <a:r>
              <a:rPr lang="en-US" altLang="en-US" smtClean="0"/>
              <a:t>Assignment!</a:t>
            </a:r>
          </a:p>
        </p:txBody>
      </p:sp>
      <p:sp>
        <p:nvSpPr>
          <p:cNvPr id="82949" name="Rectangle 3"/>
          <p:cNvSpPr>
            <a:spLocks noGrp="1"/>
          </p:cNvSpPr>
          <p:nvPr>
            <p:ph type="body" idx="1"/>
          </p:nvPr>
        </p:nvSpPr>
        <p:spPr/>
        <p:txBody>
          <a:bodyPr/>
          <a:lstStyle/>
          <a:p>
            <a:r>
              <a:rPr lang="en-US" altLang="en-US" dirty="0" smtClean="0"/>
              <a:t>Read P. 62 - 69</a:t>
            </a:r>
          </a:p>
          <a:p>
            <a:r>
              <a:rPr lang="en-US" altLang="en-US" dirty="0" smtClean="0"/>
              <a:t>Complete Questions 1-7 on page 65</a:t>
            </a:r>
          </a:p>
          <a:p>
            <a:r>
              <a:rPr lang="en-US" altLang="en-US" dirty="0" smtClean="0"/>
              <a:t>P. 69 # 1 - 13</a:t>
            </a:r>
          </a:p>
        </p:txBody>
      </p:sp>
    </p:spTree>
    <p:extLst>
      <p:ext uri="{BB962C8B-B14F-4D97-AF65-F5344CB8AC3E}">
        <p14:creationId xmlns:p14="http://schemas.microsoft.com/office/powerpoint/2010/main" val="151415216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C19E3D-11F4-4FF6-B7A5-AA06D0A4797E}" type="datetime4">
              <a:rPr lang="en-US" altLang="en-US" smtClean="0"/>
              <a:pPr eaLnBrk="1" hangingPunct="1"/>
              <a:t>June 1, 2015</a:t>
            </a:fld>
            <a:endParaRPr lang="en-US" altLang="en-US" smtClean="0"/>
          </a:p>
        </p:txBody>
      </p:sp>
      <p:sp>
        <p:nvSpPr>
          <p:cNvPr id="307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13120A-46A1-4E16-A475-A2BCD1509ADE}" type="slidenum">
              <a:rPr lang="en-US" altLang="en-US"/>
              <a:pPr eaLnBrk="1" hangingPunct="1"/>
              <a:t>102</a:t>
            </a:fld>
            <a:endParaRPr lang="en-US" altLang="en-US"/>
          </a:p>
        </p:txBody>
      </p:sp>
      <p:sp>
        <p:nvSpPr>
          <p:cNvPr id="7170" name="Rectangle 2"/>
          <p:cNvSpPr>
            <a:spLocks noGrp="1" noChangeArrowheads="1"/>
          </p:cNvSpPr>
          <p:nvPr>
            <p:ph type="title"/>
          </p:nvPr>
        </p:nvSpPr>
        <p:spPr/>
        <p:txBody>
          <a:bodyPr/>
          <a:lstStyle/>
          <a:p>
            <a:pPr marL="838200" indent="-838200"/>
            <a:r>
              <a:rPr lang="en-CA" altLang="en-US" sz="2800" b="1" dirty="0" smtClean="0"/>
              <a:t>Introduction (13.1 / 13.2)</a:t>
            </a:r>
            <a:r>
              <a:rPr lang="en-US" altLang="en-US" sz="2800" dirty="0"/>
              <a:t/>
            </a:r>
            <a:br>
              <a:rPr lang="en-US" altLang="en-US" sz="2800" dirty="0"/>
            </a:br>
            <a:endParaRPr lang="en-US" altLang="en-US" sz="2800" dirty="0"/>
          </a:p>
        </p:txBody>
      </p:sp>
      <p:sp>
        <p:nvSpPr>
          <p:cNvPr id="7171" name="Rectangle 3"/>
          <p:cNvSpPr>
            <a:spLocks noGrp="1" noChangeArrowheads="1"/>
          </p:cNvSpPr>
          <p:nvPr>
            <p:ph type="body" idx="1"/>
          </p:nvPr>
        </p:nvSpPr>
        <p:spPr>
          <a:xfrm>
            <a:off x="1981200" y="1143001"/>
            <a:ext cx="8229600" cy="4983163"/>
          </a:xfrm>
        </p:spPr>
        <p:txBody>
          <a:bodyPr/>
          <a:lstStyle/>
          <a:p>
            <a:pPr eaLnBrk="1" hangingPunct="1">
              <a:buFontTx/>
              <a:buNone/>
            </a:pPr>
            <a:r>
              <a:rPr lang="en-US" altLang="en-US" dirty="0"/>
              <a:t>	</a:t>
            </a:r>
            <a:r>
              <a:rPr lang="en-US" altLang="en-US" u="sng" dirty="0"/>
              <a:t>Weather</a:t>
            </a:r>
            <a:r>
              <a:rPr lang="en-US" altLang="en-US" dirty="0"/>
              <a:t> - the day-to-day environmental conditions in a location. </a:t>
            </a:r>
            <a:endParaRPr lang="en-US" altLang="en-US" u="sng" dirty="0"/>
          </a:p>
          <a:p>
            <a:pPr eaLnBrk="1" hangingPunct="1"/>
            <a:endParaRPr lang="en-US" altLang="en-US" u="sng" dirty="0"/>
          </a:p>
          <a:p>
            <a:pPr eaLnBrk="1" hangingPunct="1">
              <a:buFontTx/>
              <a:buNone/>
            </a:pPr>
            <a:r>
              <a:rPr lang="en-US" altLang="en-US" dirty="0"/>
              <a:t>	</a:t>
            </a:r>
            <a:r>
              <a:rPr lang="en-US" altLang="en-US" u="sng" dirty="0"/>
              <a:t>Climate</a:t>
            </a:r>
            <a:r>
              <a:rPr lang="en-US" altLang="en-US" dirty="0"/>
              <a:t> - the weather conditions of an area averaged over many years. </a:t>
            </a:r>
            <a:endParaRPr lang="en-US" altLang="en-US" u="sng" dirty="0"/>
          </a:p>
          <a:p>
            <a:pPr eaLnBrk="1" hangingPunct="1">
              <a:buFontTx/>
              <a:buNone/>
            </a:pPr>
            <a:endParaRPr lang="en-US" altLang="en-US" u="sng" dirty="0"/>
          </a:p>
          <a:p>
            <a:pPr eaLnBrk="1" hangingPunct="1">
              <a:buFontTx/>
              <a:buNone/>
            </a:pPr>
            <a:r>
              <a:rPr lang="en-US" altLang="en-US" dirty="0"/>
              <a:t>	</a:t>
            </a:r>
            <a:r>
              <a:rPr lang="en-US" altLang="en-US" u="sng" dirty="0"/>
              <a:t>Weather Dynamic</a:t>
            </a:r>
            <a:r>
              <a:rPr lang="en-US" altLang="en-US" dirty="0"/>
              <a:t> – the study of how the motion of water and air cause weather patterns</a:t>
            </a:r>
          </a:p>
          <a:p>
            <a:pPr eaLnBrk="1" hangingPunct="1">
              <a:buFontTx/>
              <a:buNone/>
            </a:pPr>
            <a:endParaRPr lang="en-US" altLang="en-US" dirty="0"/>
          </a:p>
          <a:p>
            <a:pPr eaLnBrk="1" hangingPunct="1"/>
            <a:endParaRPr lang="en-US" altLang="en-US" dirty="0"/>
          </a:p>
        </p:txBody>
      </p:sp>
    </p:spTree>
    <p:extLst>
      <p:ext uri="{BB962C8B-B14F-4D97-AF65-F5344CB8AC3E}">
        <p14:creationId xmlns:p14="http://schemas.microsoft.com/office/powerpoint/2010/main" val="23842852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altLang="en-US" smtClean="0"/>
              <a:t>Earth</a:t>
            </a:r>
          </a:p>
        </p:txBody>
      </p:sp>
      <p:sp>
        <p:nvSpPr>
          <p:cNvPr id="3075" name="Content Placeholder 2"/>
          <p:cNvSpPr>
            <a:spLocks noGrp="1"/>
          </p:cNvSpPr>
          <p:nvPr>
            <p:ph idx="1"/>
          </p:nvPr>
        </p:nvSpPr>
        <p:spPr/>
        <p:txBody>
          <a:bodyPr/>
          <a:lstStyle/>
          <a:p>
            <a:pPr eaLnBrk="1" hangingPunct="1"/>
            <a:r>
              <a:rPr lang="en-US" altLang="en-US" smtClean="0"/>
              <a:t>The earth is tilted at an angle of 23.5</a:t>
            </a:r>
            <a:r>
              <a:rPr lang="en-US" altLang="en-US" baseline="30000" smtClean="0"/>
              <a:t>o</a:t>
            </a:r>
            <a:r>
              <a:rPr lang="en-US" altLang="en-US" smtClean="0"/>
              <a:t> from vertical</a:t>
            </a:r>
          </a:p>
        </p:txBody>
      </p:sp>
      <p:sp>
        <p:nvSpPr>
          <p:cNvPr id="4" name="Oval 3"/>
          <p:cNvSpPr/>
          <p:nvPr/>
        </p:nvSpPr>
        <p:spPr>
          <a:xfrm>
            <a:off x="4495800" y="2895600"/>
            <a:ext cx="3048000" cy="3048000"/>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6" name="Straight Connector 5"/>
          <p:cNvCxnSpPr/>
          <p:nvPr/>
        </p:nvCxnSpPr>
        <p:spPr>
          <a:xfrm rot="5400000">
            <a:off x="3849688" y="4457700"/>
            <a:ext cx="4341812"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848101" y="4457701"/>
            <a:ext cx="4343400" cy="31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8200" y="3733800"/>
            <a:ext cx="2895600" cy="1295400"/>
          </a:xfrm>
          <a:prstGeom prst="lin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flipH="1">
            <a:off x="4495800" y="4419600"/>
            <a:ext cx="30480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7543800" y="4876800"/>
            <a:ext cx="1905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equator</a:t>
            </a:r>
          </a:p>
        </p:txBody>
      </p:sp>
      <p:sp>
        <p:nvSpPr>
          <p:cNvPr id="23" name="TextBox 22"/>
          <p:cNvSpPr txBox="1">
            <a:spLocks noChangeArrowheads="1"/>
          </p:cNvSpPr>
          <p:nvPr/>
        </p:nvSpPr>
        <p:spPr bwMode="auto">
          <a:xfrm>
            <a:off x="6096000" y="2362200"/>
            <a:ext cx="76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23.5</a:t>
            </a:r>
            <a:r>
              <a:rPr lang="en-US" altLang="en-US" baseline="30000">
                <a:latin typeface="Calibri" panose="020F0502020204030204" pitchFamily="34" charset="0"/>
              </a:rPr>
              <a:t>o</a:t>
            </a:r>
            <a:endParaRPr lang="en-US" altLang="en-US">
              <a:latin typeface="Calibri" panose="020F0502020204030204" pitchFamily="34" charset="0"/>
            </a:endParaRPr>
          </a:p>
        </p:txBody>
      </p:sp>
      <p:cxnSp>
        <p:nvCxnSpPr>
          <p:cNvPr id="25" name="Straight Arrow Connector 24"/>
          <p:cNvCxnSpPr/>
          <p:nvPr/>
        </p:nvCxnSpPr>
        <p:spPr>
          <a:xfrm rot="5400000">
            <a:off x="5715000" y="3124200"/>
            <a:ext cx="1066800" cy="1524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19627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nodeType="clickEffect">
                                  <p:stCondLst>
                                    <p:cond delay="0"/>
                                  </p:stCondLst>
                                  <p:childTnLst>
                                    <p:animRot by="1410000">
                                      <p:cBhvr>
                                        <p:cTn id="6" dur="2000" fill="hold"/>
                                        <p:tgtEl>
                                          <p:spTgt spid="4"/>
                                        </p:tgtEl>
                                        <p:attrNameLst>
                                          <p:attrName>r</p:attrName>
                                        </p:attrNameLst>
                                      </p:cBhvr>
                                    </p:animRot>
                                  </p:childTnLst>
                                </p:cTn>
                              </p:par>
                              <p:par>
                                <p:cTn id="7" presetID="8" presetClass="emph" presetSubtype="0" fill="hold" nodeType="withEffect">
                                  <p:stCondLst>
                                    <p:cond delay="0"/>
                                  </p:stCondLst>
                                  <p:childTnLst>
                                    <p:animRot by="1410000">
                                      <p:cBhvr>
                                        <p:cTn id="8" dur="2000" fill="hold"/>
                                        <p:tgtEl>
                                          <p:spTgt spid="9"/>
                                        </p:tgtEl>
                                        <p:attrNameLst>
                                          <p:attrName>r</p:attrName>
                                        </p:attrNameLst>
                                      </p:cBhvr>
                                    </p:animRot>
                                  </p:childTnLst>
                                </p:cTn>
                              </p:par>
                              <p:par>
                                <p:cTn id="9" presetID="8" presetClass="emph" presetSubtype="0" fill="hold" nodeType="withEffect">
                                  <p:stCondLst>
                                    <p:cond delay="0"/>
                                  </p:stCondLst>
                                  <p:childTnLst>
                                    <p:animRot by="1410000">
                                      <p:cBhvr>
                                        <p:cTn id="10" dur="2000" fill="hold"/>
                                        <p:tgtEl>
                                          <p:spTgt spid="18"/>
                                        </p:tgtEl>
                                        <p:attrNameLst>
                                          <p:attrName>r</p:attrName>
                                        </p:attrNameLst>
                                      </p:cBhvr>
                                    </p:animRot>
                                  </p:childTnLst>
                                </p:cTn>
                              </p:par>
                            </p:childTnLst>
                          </p:cTn>
                        </p:par>
                        <p:par>
                          <p:cTn id="11" fill="hold" nodeType="afterGroup">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altLang="en-US" smtClean="0"/>
              <a:t>Earth</a:t>
            </a:r>
          </a:p>
        </p:txBody>
      </p:sp>
      <p:sp>
        <p:nvSpPr>
          <p:cNvPr id="3" name="Content Placeholder 2"/>
          <p:cNvSpPr>
            <a:spLocks noGrp="1"/>
          </p:cNvSpPr>
          <p:nvPr>
            <p:ph idx="1"/>
          </p:nvPr>
        </p:nvSpPr>
        <p:spPr/>
        <p:txBody>
          <a:bodyPr rtlCol="0">
            <a:normAutofit/>
          </a:bodyPr>
          <a:lstStyle/>
          <a:p>
            <a:pPr>
              <a:defRPr/>
            </a:pPr>
            <a:r>
              <a:rPr lang="en-US" dirty="0" smtClean="0"/>
              <a:t>This tilt in the Earth’s axis helps provide us with our weather patterns.</a:t>
            </a:r>
          </a:p>
          <a:p>
            <a:pPr>
              <a:defRPr/>
            </a:pPr>
            <a:r>
              <a:rPr lang="en-US" dirty="0" smtClean="0"/>
              <a:t>There are some important ways that we divide the earth to help describe it </a:t>
            </a:r>
          </a:p>
          <a:p>
            <a:pPr lvl="1">
              <a:defRPr/>
            </a:pPr>
            <a:r>
              <a:rPr lang="en-US" u="sng" dirty="0" smtClean="0"/>
              <a:t>Latitude-</a:t>
            </a:r>
            <a:r>
              <a:rPr lang="en-US" dirty="0" smtClean="0"/>
              <a:t> horizontal (to the equator) divisions measured north and south from the equator.</a:t>
            </a:r>
          </a:p>
          <a:p>
            <a:pPr lvl="2">
              <a:defRPr/>
            </a:pPr>
            <a:r>
              <a:rPr lang="en-US" dirty="0" smtClean="0"/>
              <a:t>0</a:t>
            </a:r>
            <a:r>
              <a:rPr lang="en-US" baseline="30000" dirty="0" smtClean="0"/>
              <a:t>o </a:t>
            </a:r>
            <a:r>
              <a:rPr lang="en-US" dirty="0" smtClean="0"/>
              <a:t>to 90</a:t>
            </a:r>
            <a:r>
              <a:rPr lang="en-US" baseline="30000" dirty="0" smtClean="0"/>
              <a:t>o</a:t>
            </a:r>
            <a:r>
              <a:rPr lang="en-US" dirty="0" smtClean="0"/>
              <a:t>N or 90</a:t>
            </a:r>
            <a:r>
              <a:rPr lang="en-US" baseline="30000" dirty="0" smtClean="0"/>
              <a:t>o</a:t>
            </a:r>
            <a:r>
              <a:rPr lang="en-US" dirty="0" smtClean="0"/>
              <a:t>S</a:t>
            </a:r>
          </a:p>
          <a:p>
            <a:pPr lvl="1">
              <a:defRPr/>
            </a:pPr>
            <a:r>
              <a:rPr lang="en-US" dirty="0" smtClean="0"/>
              <a:t>Longitude- vertical (to the equator) </a:t>
            </a:r>
            <a:r>
              <a:rPr lang="en-US" dirty="0" err="1" smtClean="0"/>
              <a:t>divisons</a:t>
            </a:r>
            <a:r>
              <a:rPr lang="en-US" dirty="0" smtClean="0"/>
              <a:t> measure from Greenwich, England</a:t>
            </a:r>
          </a:p>
          <a:p>
            <a:pPr lvl="2">
              <a:defRPr/>
            </a:pPr>
            <a:r>
              <a:rPr lang="en-US" dirty="0" smtClean="0"/>
              <a:t>0</a:t>
            </a:r>
            <a:r>
              <a:rPr lang="en-US" baseline="30000" dirty="0" smtClean="0"/>
              <a:t>o </a:t>
            </a:r>
            <a:r>
              <a:rPr lang="en-US" dirty="0" smtClean="0"/>
              <a:t>to 360</a:t>
            </a:r>
            <a:r>
              <a:rPr lang="en-US" baseline="30000" dirty="0" smtClean="0"/>
              <a:t>o</a:t>
            </a:r>
            <a:endParaRPr lang="en-US" dirty="0" smtClean="0"/>
          </a:p>
        </p:txBody>
      </p:sp>
    </p:spTree>
    <p:extLst>
      <p:ext uri="{BB962C8B-B14F-4D97-AF65-F5344CB8AC3E}">
        <p14:creationId xmlns:p14="http://schemas.microsoft.com/office/powerpoint/2010/main" val="53335990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362200" y="1828800"/>
            <a:ext cx="3048000" cy="3048000"/>
          </a:xfrm>
          <a:prstGeom prst="ellipse">
            <a:avLst/>
          </a:prstGeom>
          <a:solidFill>
            <a:schemeClr val="accent1">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Oval 4"/>
          <p:cNvSpPr/>
          <p:nvPr/>
        </p:nvSpPr>
        <p:spPr>
          <a:xfrm>
            <a:off x="6477000" y="1828800"/>
            <a:ext cx="3048000" cy="3048000"/>
          </a:xfrm>
          <a:prstGeom prst="ellipse">
            <a:avLst/>
          </a:prstGeom>
          <a:solidFill>
            <a:schemeClr val="accent1">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7" name="Straight Connector 6"/>
          <p:cNvCxnSpPr/>
          <p:nvPr/>
        </p:nvCxnSpPr>
        <p:spPr>
          <a:xfrm rot="10800000" flipH="1">
            <a:off x="2362200" y="3352800"/>
            <a:ext cx="3048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438400" y="2971800"/>
            <a:ext cx="2895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590800" y="2590800"/>
            <a:ext cx="25908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819401" y="2274888"/>
            <a:ext cx="2144713" cy="111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438400" y="3733800"/>
            <a:ext cx="2895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90800" y="4114800"/>
            <a:ext cx="25908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895600" y="4495800"/>
            <a:ext cx="1981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1905000" y="3200400"/>
            <a:ext cx="45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0</a:t>
            </a:r>
            <a:r>
              <a:rPr lang="en-US" altLang="en-US" baseline="30000">
                <a:latin typeface="Calibri" panose="020F0502020204030204" pitchFamily="34" charset="0"/>
              </a:rPr>
              <a:t>o</a:t>
            </a:r>
            <a:endParaRPr lang="en-US" altLang="en-US">
              <a:latin typeface="Calibri" panose="020F0502020204030204" pitchFamily="34" charset="0"/>
            </a:endParaRPr>
          </a:p>
        </p:txBody>
      </p:sp>
      <p:sp>
        <p:nvSpPr>
          <p:cNvPr id="33" name="TextBox 32"/>
          <p:cNvSpPr txBox="1">
            <a:spLocks noChangeArrowheads="1"/>
          </p:cNvSpPr>
          <p:nvPr/>
        </p:nvSpPr>
        <p:spPr bwMode="auto">
          <a:xfrm>
            <a:off x="1828800" y="3581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20</a:t>
            </a:r>
            <a:r>
              <a:rPr lang="en-US" altLang="en-US" baseline="30000">
                <a:latin typeface="Calibri" panose="020F0502020204030204" pitchFamily="34" charset="0"/>
              </a:rPr>
              <a:t>o</a:t>
            </a:r>
            <a:r>
              <a:rPr lang="en-US" altLang="en-US">
                <a:latin typeface="Calibri" panose="020F0502020204030204" pitchFamily="34" charset="0"/>
              </a:rPr>
              <a:t>S</a:t>
            </a:r>
          </a:p>
        </p:txBody>
      </p:sp>
      <p:sp>
        <p:nvSpPr>
          <p:cNvPr id="36" name="TextBox 35"/>
          <p:cNvSpPr txBox="1">
            <a:spLocks noChangeArrowheads="1"/>
          </p:cNvSpPr>
          <p:nvPr/>
        </p:nvSpPr>
        <p:spPr bwMode="auto">
          <a:xfrm>
            <a:off x="1905000" y="3962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40</a:t>
            </a:r>
            <a:r>
              <a:rPr lang="en-US" altLang="en-US" baseline="30000">
                <a:latin typeface="Calibri" panose="020F0502020204030204" pitchFamily="34" charset="0"/>
              </a:rPr>
              <a:t>o</a:t>
            </a:r>
            <a:r>
              <a:rPr lang="en-US" altLang="en-US">
                <a:latin typeface="Calibri" panose="020F0502020204030204" pitchFamily="34" charset="0"/>
              </a:rPr>
              <a:t>S</a:t>
            </a:r>
          </a:p>
        </p:txBody>
      </p:sp>
      <p:sp>
        <p:nvSpPr>
          <p:cNvPr id="37" name="TextBox 36"/>
          <p:cNvSpPr txBox="1">
            <a:spLocks noChangeArrowheads="1"/>
          </p:cNvSpPr>
          <p:nvPr/>
        </p:nvSpPr>
        <p:spPr bwMode="auto">
          <a:xfrm>
            <a:off x="2209800" y="44196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60</a:t>
            </a:r>
            <a:r>
              <a:rPr lang="en-US" altLang="en-US" baseline="30000">
                <a:latin typeface="Calibri" panose="020F0502020204030204" pitchFamily="34" charset="0"/>
              </a:rPr>
              <a:t>o</a:t>
            </a:r>
            <a:r>
              <a:rPr lang="en-US" altLang="en-US">
                <a:latin typeface="Calibri" panose="020F0502020204030204" pitchFamily="34" charset="0"/>
              </a:rPr>
              <a:t>S</a:t>
            </a:r>
          </a:p>
        </p:txBody>
      </p:sp>
      <p:sp>
        <p:nvSpPr>
          <p:cNvPr id="38" name="TextBox 37"/>
          <p:cNvSpPr txBox="1">
            <a:spLocks noChangeArrowheads="1"/>
          </p:cNvSpPr>
          <p:nvPr/>
        </p:nvSpPr>
        <p:spPr bwMode="auto">
          <a:xfrm>
            <a:off x="1828800" y="2819400"/>
            <a:ext cx="685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20</a:t>
            </a:r>
            <a:r>
              <a:rPr lang="en-US" altLang="en-US" baseline="30000">
                <a:latin typeface="Calibri" panose="020F0502020204030204" pitchFamily="34" charset="0"/>
              </a:rPr>
              <a:t>o</a:t>
            </a:r>
            <a:r>
              <a:rPr lang="en-US" altLang="en-US">
                <a:latin typeface="Calibri" panose="020F0502020204030204" pitchFamily="34" charset="0"/>
              </a:rPr>
              <a:t>N</a:t>
            </a:r>
          </a:p>
        </p:txBody>
      </p:sp>
      <p:sp>
        <p:nvSpPr>
          <p:cNvPr id="39" name="TextBox 38"/>
          <p:cNvSpPr txBox="1">
            <a:spLocks noChangeArrowheads="1"/>
          </p:cNvSpPr>
          <p:nvPr/>
        </p:nvSpPr>
        <p:spPr bwMode="auto">
          <a:xfrm>
            <a:off x="1905000" y="2362200"/>
            <a:ext cx="76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40</a:t>
            </a:r>
            <a:r>
              <a:rPr lang="en-US" altLang="en-US" baseline="30000">
                <a:latin typeface="Calibri" panose="020F0502020204030204" pitchFamily="34" charset="0"/>
              </a:rPr>
              <a:t>o</a:t>
            </a:r>
            <a:r>
              <a:rPr lang="en-US" altLang="en-US">
                <a:latin typeface="Calibri" panose="020F0502020204030204" pitchFamily="34" charset="0"/>
              </a:rPr>
              <a:t>N</a:t>
            </a:r>
          </a:p>
        </p:txBody>
      </p:sp>
      <p:sp>
        <p:nvSpPr>
          <p:cNvPr id="40" name="TextBox 39"/>
          <p:cNvSpPr txBox="1">
            <a:spLocks noChangeArrowheads="1"/>
          </p:cNvSpPr>
          <p:nvPr/>
        </p:nvSpPr>
        <p:spPr bwMode="auto">
          <a:xfrm>
            <a:off x="2057400" y="2057400"/>
            <a:ext cx="76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60</a:t>
            </a:r>
            <a:r>
              <a:rPr lang="en-US" altLang="en-US" baseline="30000">
                <a:latin typeface="Calibri" panose="020F0502020204030204" pitchFamily="34" charset="0"/>
              </a:rPr>
              <a:t>o</a:t>
            </a:r>
            <a:r>
              <a:rPr lang="en-US" altLang="en-US">
                <a:latin typeface="Calibri" panose="020F0502020204030204" pitchFamily="34" charset="0"/>
              </a:rPr>
              <a:t>N</a:t>
            </a:r>
          </a:p>
        </p:txBody>
      </p:sp>
      <p:cxnSp>
        <p:nvCxnSpPr>
          <p:cNvPr id="42" name="Straight Connector 41"/>
          <p:cNvCxnSpPr/>
          <p:nvPr/>
        </p:nvCxnSpPr>
        <p:spPr>
          <a:xfrm rot="5400000">
            <a:off x="6477001" y="3352801"/>
            <a:ext cx="3048000"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Freeform 42"/>
          <p:cNvSpPr/>
          <p:nvPr/>
        </p:nvSpPr>
        <p:spPr>
          <a:xfrm>
            <a:off x="7542213" y="1801814"/>
            <a:ext cx="461962" cy="3081337"/>
          </a:xfrm>
          <a:custGeom>
            <a:avLst/>
            <a:gdLst>
              <a:gd name="connsiteX0" fmla="*/ 454241 w 463119"/>
              <a:gd name="connsiteY0" fmla="*/ 0 h 3080551"/>
              <a:gd name="connsiteX1" fmla="*/ 1480 w 463119"/>
              <a:gd name="connsiteY1" fmla="*/ 1580225 h 3080551"/>
              <a:gd name="connsiteX2" fmla="*/ 463119 w 463119"/>
              <a:gd name="connsiteY2" fmla="*/ 3080551 h 3080551"/>
            </a:gdLst>
            <a:ahLst/>
            <a:cxnLst>
              <a:cxn ang="0">
                <a:pos x="connsiteX0" y="connsiteY0"/>
              </a:cxn>
              <a:cxn ang="0">
                <a:pos x="connsiteX1" y="connsiteY1"/>
              </a:cxn>
              <a:cxn ang="0">
                <a:pos x="connsiteX2" y="connsiteY2"/>
              </a:cxn>
            </a:cxnLst>
            <a:rect l="l" t="t" r="r" b="b"/>
            <a:pathLst>
              <a:path w="463119" h="3080551">
                <a:moveTo>
                  <a:pt x="454241" y="0"/>
                </a:moveTo>
                <a:cubicBezTo>
                  <a:pt x="227120" y="533400"/>
                  <a:pt x="0" y="1066800"/>
                  <a:pt x="1480" y="1580225"/>
                </a:cubicBezTo>
                <a:cubicBezTo>
                  <a:pt x="2960" y="2093650"/>
                  <a:pt x="233039" y="2587100"/>
                  <a:pt x="463119" y="3080551"/>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6" name="Freeform 45"/>
          <p:cNvSpPr/>
          <p:nvPr/>
        </p:nvSpPr>
        <p:spPr>
          <a:xfrm>
            <a:off x="7069139" y="1819275"/>
            <a:ext cx="935037" cy="3054350"/>
          </a:xfrm>
          <a:custGeom>
            <a:avLst/>
            <a:gdLst>
              <a:gd name="connsiteX0" fmla="*/ 917359 w 935114"/>
              <a:gd name="connsiteY0" fmla="*/ 0 h 3053919"/>
              <a:gd name="connsiteX1" fmla="*/ 2959 w 935114"/>
              <a:gd name="connsiteY1" fmla="*/ 1526960 h 3053919"/>
              <a:gd name="connsiteX2" fmla="*/ 935114 w 935114"/>
              <a:gd name="connsiteY2" fmla="*/ 3053919 h 3053919"/>
              <a:gd name="connsiteX3" fmla="*/ 935114 w 935114"/>
              <a:gd name="connsiteY3" fmla="*/ 3053919 h 3053919"/>
            </a:gdLst>
            <a:ahLst/>
            <a:cxnLst>
              <a:cxn ang="0">
                <a:pos x="connsiteX0" y="connsiteY0"/>
              </a:cxn>
              <a:cxn ang="0">
                <a:pos x="connsiteX1" y="connsiteY1"/>
              </a:cxn>
              <a:cxn ang="0">
                <a:pos x="connsiteX2" y="connsiteY2"/>
              </a:cxn>
              <a:cxn ang="0">
                <a:pos x="connsiteX3" y="connsiteY3"/>
              </a:cxn>
            </a:cxnLst>
            <a:rect l="l" t="t" r="r" b="b"/>
            <a:pathLst>
              <a:path w="935114" h="3053919">
                <a:moveTo>
                  <a:pt x="917359" y="0"/>
                </a:moveTo>
                <a:cubicBezTo>
                  <a:pt x="458679" y="508987"/>
                  <a:pt x="0" y="1017974"/>
                  <a:pt x="2959" y="1526960"/>
                </a:cubicBezTo>
                <a:cubicBezTo>
                  <a:pt x="5918" y="2035946"/>
                  <a:pt x="935114" y="3053919"/>
                  <a:pt x="935114" y="3053919"/>
                </a:cubicBezTo>
                <a:lnTo>
                  <a:pt x="935114" y="3053919"/>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7" name="Freeform 46"/>
          <p:cNvSpPr/>
          <p:nvPr/>
        </p:nvSpPr>
        <p:spPr>
          <a:xfrm>
            <a:off x="6715125" y="1811338"/>
            <a:ext cx="1289050" cy="3079750"/>
          </a:xfrm>
          <a:custGeom>
            <a:avLst/>
            <a:gdLst>
              <a:gd name="connsiteX0" fmla="*/ 1272466 w 1290221"/>
              <a:gd name="connsiteY0" fmla="*/ 0 h 3080551"/>
              <a:gd name="connsiteX1" fmla="*/ 2959 w 1290221"/>
              <a:gd name="connsiteY1" fmla="*/ 1544714 h 3080551"/>
              <a:gd name="connsiteX2" fmla="*/ 1290221 w 1290221"/>
              <a:gd name="connsiteY2" fmla="*/ 3080551 h 3080551"/>
            </a:gdLst>
            <a:ahLst/>
            <a:cxnLst>
              <a:cxn ang="0">
                <a:pos x="connsiteX0" y="connsiteY0"/>
              </a:cxn>
              <a:cxn ang="0">
                <a:pos x="connsiteX1" y="connsiteY1"/>
              </a:cxn>
              <a:cxn ang="0">
                <a:pos x="connsiteX2" y="connsiteY2"/>
              </a:cxn>
            </a:cxnLst>
            <a:rect l="l" t="t" r="r" b="b"/>
            <a:pathLst>
              <a:path w="1290221" h="3080551">
                <a:moveTo>
                  <a:pt x="1272466" y="0"/>
                </a:moveTo>
                <a:cubicBezTo>
                  <a:pt x="636233" y="515644"/>
                  <a:pt x="0" y="1031289"/>
                  <a:pt x="2959" y="1544714"/>
                </a:cubicBezTo>
                <a:cubicBezTo>
                  <a:pt x="5918" y="2058139"/>
                  <a:pt x="648069" y="2569345"/>
                  <a:pt x="1290221" y="3080551"/>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8" name="Freeform 47"/>
          <p:cNvSpPr/>
          <p:nvPr/>
        </p:nvSpPr>
        <p:spPr>
          <a:xfrm>
            <a:off x="7986714" y="1811339"/>
            <a:ext cx="428625" cy="3062287"/>
          </a:xfrm>
          <a:custGeom>
            <a:avLst/>
            <a:gdLst>
              <a:gd name="connsiteX0" fmla="*/ 0 w 429087"/>
              <a:gd name="connsiteY0" fmla="*/ 0 h 3062796"/>
              <a:gd name="connsiteX1" fmla="*/ 426128 w 429087"/>
              <a:gd name="connsiteY1" fmla="*/ 1553592 h 3062796"/>
              <a:gd name="connsiteX2" fmla="*/ 17755 w 429087"/>
              <a:gd name="connsiteY2" fmla="*/ 3062796 h 3062796"/>
            </a:gdLst>
            <a:ahLst/>
            <a:cxnLst>
              <a:cxn ang="0">
                <a:pos x="connsiteX0" y="connsiteY0"/>
              </a:cxn>
              <a:cxn ang="0">
                <a:pos x="connsiteX1" y="connsiteY1"/>
              </a:cxn>
              <a:cxn ang="0">
                <a:pos x="connsiteX2" y="connsiteY2"/>
              </a:cxn>
            </a:cxnLst>
            <a:rect l="l" t="t" r="r" b="b"/>
            <a:pathLst>
              <a:path w="429087" h="3062796">
                <a:moveTo>
                  <a:pt x="0" y="0"/>
                </a:moveTo>
                <a:cubicBezTo>
                  <a:pt x="211584" y="521563"/>
                  <a:pt x="423169" y="1043126"/>
                  <a:pt x="426128" y="1553592"/>
                </a:cubicBezTo>
                <a:cubicBezTo>
                  <a:pt x="429087" y="2064058"/>
                  <a:pt x="223421" y="2563427"/>
                  <a:pt x="17755" y="3062796"/>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9" name="Freeform 48"/>
          <p:cNvSpPr/>
          <p:nvPr/>
        </p:nvSpPr>
        <p:spPr>
          <a:xfrm>
            <a:off x="7986713" y="1838326"/>
            <a:ext cx="900112" cy="3044825"/>
          </a:xfrm>
          <a:custGeom>
            <a:avLst/>
            <a:gdLst>
              <a:gd name="connsiteX0" fmla="*/ 0 w 899603"/>
              <a:gd name="connsiteY0" fmla="*/ 0 h 3045040"/>
              <a:gd name="connsiteX1" fmla="*/ 896644 w 899603"/>
              <a:gd name="connsiteY1" fmla="*/ 1518081 h 3045040"/>
              <a:gd name="connsiteX2" fmla="*/ 17755 w 899603"/>
              <a:gd name="connsiteY2" fmla="*/ 3045040 h 3045040"/>
            </a:gdLst>
            <a:ahLst/>
            <a:cxnLst>
              <a:cxn ang="0">
                <a:pos x="connsiteX0" y="connsiteY0"/>
              </a:cxn>
              <a:cxn ang="0">
                <a:pos x="connsiteX1" y="connsiteY1"/>
              </a:cxn>
              <a:cxn ang="0">
                <a:pos x="connsiteX2" y="connsiteY2"/>
              </a:cxn>
            </a:cxnLst>
            <a:rect l="l" t="t" r="r" b="b"/>
            <a:pathLst>
              <a:path w="899603" h="3045040">
                <a:moveTo>
                  <a:pt x="0" y="0"/>
                </a:moveTo>
                <a:cubicBezTo>
                  <a:pt x="446842" y="505287"/>
                  <a:pt x="893685" y="1010574"/>
                  <a:pt x="896644" y="1518081"/>
                </a:cubicBezTo>
                <a:cubicBezTo>
                  <a:pt x="899603" y="2025588"/>
                  <a:pt x="458679" y="2535314"/>
                  <a:pt x="17755" y="304504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0" name="Freeform 49"/>
          <p:cNvSpPr/>
          <p:nvPr/>
        </p:nvSpPr>
        <p:spPr>
          <a:xfrm>
            <a:off x="7996239" y="1793875"/>
            <a:ext cx="1296987" cy="3079750"/>
          </a:xfrm>
          <a:custGeom>
            <a:avLst/>
            <a:gdLst>
              <a:gd name="connsiteX0" fmla="*/ 0 w 1297619"/>
              <a:gd name="connsiteY0" fmla="*/ 0 h 3080552"/>
              <a:gd name="connsiteX1" fmla="*/ 1287262 w 1297619"/>
              <a:gd name="connsiteY1" fmla="*/ 1562470 h 3080552"/>
              <a:gd name="connsiteX2" fmla="*/ 62144 w 1297619"/>
              <a:gd name="connsiteY2" fmla="*/ 3080552 h 3080552"/>
            </a:gdLst>
            <a:ahLst/>
            <a:cxnLst>
              <a:cxn ang="0">
                <a:pos x="connsiteX0" y="connsiteY0"/>
              </a:cxn>
              <a:cxn ang="0">
                <a:pos x="connsiteX1" y="connsiteY1"/>
              </a:cxn>
              <a:cxn ang="0">
                <a:pos x="connsiteX2" y="connsiteY2"/>
              </a:cxn>
            </a:cxnLst>
            <a:rect l="l" t="t" r="r" b="b"/>
            <a:pathLst>
              <a:path w="1297619" h="3080552">
                <a:moveTo>
                  <a:pt x="0" y="0"/>
                </a:moveTo>
                <a:cubicBezTo>
                  <a:pt x="638452" y="524522"/>
                  <a:pt x="1276905" y="1049045"/>
                  <a:pt x="1287262" y="1562470"/>
                </a:cubicBezTo>
                <a:cubicBezTo>
                  <a:pt x="1297619" y="2075895"/>
                  <a:pt x="679881" y="2578223"/>
                  <a:pt x="62144" y="3080552"/>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149" name="TextBox 50"/>
          <p:cNvSpPr txBox="1">
            <a:spLocks noChangeArrowheads="1"/>
          </p:cNvSpPr>
          <p:nvPr/>
        </p:nvSpPr>
        <p:spPr bwMode="auto">
          <a:xfrm>
            <a:off x="2971800" y="990601"/>
            <a:ext cx="190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600" u="sng">
                <a:latin typeface="Calibri" panose="020F0502020204030204" pitchFamily="34" charset="0"/>
              </a:rPr>
              <a:t>Latitude</a:t>
            </a:r>
          </a:p>
        </p:txBody>
      </p:sp>
      <p:sp>
        <p:nvSpPr>
          <p:cNvPr id="5150" name="TextBox 51"/>
          <p:cNvSpPr txBox="1">
            <a:spLocks noChangeArrowheads="1"/>
          </p:cNvSpPr>
          <p:nvPr/>
        </p:nvSpPr>
        <p:spPr bwMode="auto">
          <a:xfrm>
            <a:off x="7010400" y="990601"/>
            <a:ext cx="2362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600" u="sng">
                <a:latin typeface="Calibri" panose="020F0502020204030204" pitchFamily="34" charset="0"/>
              </a:rPr>
              <a:t>Longitude</a:t>
            </a:r>
          </a:p>
        </p:txBody>
      </p:sp>
    </p:spTree>
    <p:extLst>
      <p:ext uri="{BB962C8B-B14F-4D97-AF65-F5344CB8AC3E}">
        <p14:creationId xmlns:p14="http://schemas.microsoft.com/office/powerpoint/2010/main" val="13645078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2000"/>
                                        <p:tgtEl>
                                          <p:spTgt spid="9"/>
                                        </p:tgtEl>
                                      </p:cBhvr>
                                    </p:animEffect>
                                  </p:childTnLst>
                                </p:cTn>
                              </p:par>
                              <p:par>
                                <p:cTn id="11" presetID="22" presetClass="entr" presetSubtype="8"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2000"/>
                                        <p:tgtEl>
                                          <p:spTgt spid="8"/>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2000"/>
                                        <p:tgtEl>
                                          <p:spTgt spid="7"/>
                                        </p:tgtEl>
                                      </p:cBhvr>
                                    </p:animEffect>
                                  </p:childTnLst>
                                </p:cTn>
                              </p:par>
                              <p:par>
                                <p:cTn id="17" presetID="2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2000"/>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2000"/>
                                        <p:tgtEl>
                                          <p:spTgt spid="12"/>
                                        </p:tgtEl>
                                      </p:cBhvr>
                                    </p:animEffect>
                                  </p:childTnLst>
                                </p:cTn>
                              </p:par>
                              <p:par>
                                <p:cTn id="23" presetID="22" presetClass="entr" presetSubtype="8"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2000"/>
                                        <p:tgtEl>
                                          <p:spTgt spid="13"/>
                                        </p:tgtEl>
                                      </p:cBhvr>
                                    </p:animEffect>
                                  </p:childTnLst>
                                </p:cTn>
                              </p:par>
                            </p:childTnLst>
                          </p:cTn>
                        </p:par>
                        <p:par>
                          <p:cTn id="26" fill="hold" nodeType="afterGroup">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4" fill="hold" nodeType="click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down)">
                                      <p:cBhvr>
                                        <p:cTn id="45" dur="2000"/>
                                        <p:tgtEl>
                                          <p:spTgt spid="4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2000"/>
                                        <p:tgtEl>
                                          <p:spTgt spid="4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down)">
                                      <p:cBhvr>
                                        <p:cTn id="51" dur="2000"/>
                                        <p:tgtEl>
                                          <p:spTgt spid="4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down)">
                                      <p:cBhvr>
                                        <p:cTn id="54" dur="2000"/>
                                        <p:tgtEl>
                                          <p:spTgt spid="47"/>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down)">
                                      <p:cBhvr>
                                        <p:cTn id="57" dur="2000"/>
                                        <p:tgtEl>
                                          <p:spTgt spid="48"/>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2000"/>
                                        <p:tgtEl>
                                          <p:spTgt spid="49"/>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down)">
                                      <p:cBhvr>
                                        <p:cTn id="63" dur="2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6" grpId="0"/>
      <p:bldP spid="37" grpId="0"/>
      <p:bldP spid="38" grpId="0"/>
      <p:bldP spid="39" grpId="0"/>
      <p:bldP spid="40" grpId="0"/>
      <p:bldP spid="43" grpId="0" animBg="1"/>
      <p:bldP spid="46" grpId="0" animBg="1"/>
      <p:bldP spid="47" grpId="0" animBg="1"/>
      <p:bldP spid="48" grpId="0" animBg="1"/>
      <p:bldP spid="49" grpId="0" animBg="1"/>
      <p:bldP spid="50"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altLang="en-US" smtClean="0"/>
              <a:t>Earth</a:t>
            </a:r>
          </a:p>
        </p:txBody>
      </p:sp>
      <p:sp>
        <p:nvSpPr>
          <p:cNvPr id="3" name="Content Placeholder 2"/>
          <p:cNvSpPr>
            <a:spLocks noGrp="1"/>
          </p:cNvSpPr>
          <p:nvPr>
            <p:ph idx="1"/>
          </p:nvPr>
        </p:nvSpPr>
        <p:spPr/>
        <p:txBody>
          <a:bodyPr rtlCol="0">
            <a:normAutofit/>
          </a:bodyPr>
          <a:lstStyle/>
          <a:p>
            <a:pPr>
              <a:defRPr/>
            </a:pPr>
            <a:r>
              <a:rPr lang="en-US" dirty="0" smtClean="0"/>
              <a:t>There are some important lines of latitude describing the limits of Sun exposure.</a:t>
            </a:r>
          </a:p>
          <a:p>
            <a:pPr lvl="1">
              <a:defRPr/>
            </a:pPr>
            <a:r>
              <a:rPr lang="en-US" u="sng" dirty="0" smtClean="0"/>
              <a:t>Tropic of Cancer- </a:t>
            </a:r>
            <a:r>
              <a:rPr lang="en-US" dirty="0" smtClean="0"/>
              <a:t>(23.5</a:t>
            </a:r>
            <a:r>
              <a:rPr lang="en-US" baseline="30000" dirty="0" smtClean="0"/>
              <a:t>o</a:t>
            </a:r>
            <a:r>
              <a:rPr lang="en-US" dirty="0" smtClean="0"/>
              <a:t>N) </a:t>
            </a:r>
            <a:r>
              <a:rPr lang="en-US" u="sng" dirty="0" smtClean="0"/>
              <a:t>Northern</a:t>
            </a:r>
            <a:r>
              <a:rPr lang="en-US" dirty="0" smtClean="0"/>
              <a:t> most point for </a:t>
            </a:r>
            <a:r>
              <a:rPr lang="en-US" u="sng" dirty="0" smtClean="0"/>
              <a:t>direct</a:t>
            </a:r>
            <a:r>
              <a:rPr lang="en-US" dirty="0" smtClean="0"/>
              <a:t> sunlight on the 1</a:t>
            </a:r>
            <a:r>
              <a:rPr lang="en-US" baseline="30000" dirty="0" smtClean="0"/>
              <a:t>st</a:t>
            </a:r>
            <a:r>
              <a:rPr lang="en-US" dirty="0" smtClean="0"/>
              <a:t> day of summer. </a:t>
            </a:r>
          </a:p>
          <a:p>
            <a:pPr lvl="1">
              <a:defRPr/>
            </a:pPr>
            <a:r>
              <a:rPr lang="en-US" u="sng" dirty="0" smtClean="0"/>
              <a:t>Tropic of Capricorn- </a:t>
            </a:r>
            <a:r>
              <a:rPr lang="en-US" dirty="0" smtClean="0"/>
              <a:t>(23.5</a:t>
            </a:r>
            <a:r>
              <a:rPr lang="en-US" baseline="30000" dirty="0" smtClean="0"/>
              <a:t>o</a:t>
            </a:r>
            <a:r>
              <a:rPr lang="en-US" dirty="0" smtClean="0"/>
              <a:t>S) </a:t>
            </a:r>
            <a:r>
              <a:rPr lang="en-US" u="sng" dirty="0" smtClean="0"/>
              <a:t>Southern</a:t>
            </a:r>
            <a:r>
              <a:rPr lang="en-US" dirty="0" smtClean="0"/>
              <a:t> most point for </a:t>
            </a:r>
            <a:r>
              <a:rPr lang="en-US" u="sng" dirty="0" smtClean="0"/>
              <a:t>direct</a:t>
            </a:r>
            <a:r>
              <a:rPr lang="en-US" dirty="0" smtClean="0"/>
              <a:t> sunlight on the 1</a:t>
            </a:r>
            <a:r>
              <a:rPr lang="en-US" baseline="30000" dirty="0" smtClean="0"/>
              <a:t>st</a:t>
            </a:r>
            <a:r>
              <a:rPr lang="en-US" dirty="0" smtClean="0"/>
              <a:t> day of winter. </a:t>
            </a:r>
          </a:p>
          <a:p>
            <a:pPr lvl="1">
              <a:defRPr/>
            </a:pPr>
            <a:r>
              <a:rPr lang="en-US" u="sng" dirty="0" smtClean="0"/>
              <a:t>Arctic Circle- </a:t>
            </a:r>
            <a:r>
              <a:rPr lang="en-US" dirty="0" smtClean="0"/>
              <a:t>(67.5</a:t>
            </a:r>
            <a:r>
              <a:rPr lang="en-US" baseline="30000" dirty="0" smtClean="0"/>
              <a:t>o</a:t>
            </a:r>
            <a:r>
              <a:rPr lang="en-US" dirty="0" smtClean="0"/>
              <a:t>N) </a:t>
            </a:r>
            <a:r>
              <a:rPr lang="en-US" u="sng" dirty="0" smtClean="0"/>
              <a:t>Northern</a:t>
            </a:r>
            <a:r>
              <a:rPr lang="en-US" dirty="0" smtClean="0"/>
              <a:t> most point for </a:t>
            </a:r>
            <a:r>
              <a:rPr lang="en-US" u="sng" dirty="0" smtClean="0"/>
              <a:t>any</a:t>
            </a:r>
            <a:r>
              <a:rPr lang="en-US" dirty="0" smtClean="0"/>
              <a:t> sunlight on the 1</a:t>
            </a:r>
            <a:r>
              <a:rPr lang="en-US" baseline="30000" dirty="0" smtClean="0"/>
              <a:t>st</a:t>
            </a:r>
            <a:r>
              <a:rPr lang="en-US" dirty="0" smtClean="0"/>
              <a:t> day of winter. </a:t>
            </a:r>
          </a:p>
          <a:p>
            <a:pPr lvl="1">
              <a:defRPr/>
            </a:pPr>
            <a:r>
              <a:rPr lang="en-US" u="sng" dirty="0" smtClean="0"/>
              <a:t>Antarctic Circle- </a:t>
            </a:r>
            <a:r>
              <a:rPr lang="en-US" dirty="0" smtClean="0"/>
              <a:t>(67.5</a:t>
            </a:r>
            <a:r>
              <a:rPr lang="en-US" baseline="30000" dirty="0" smtClean="0"/>
              <a:t>o</a:t>
            </a:r>
            <a:r>
              <a:rPr lang="en-US" dirty="0" smtClean="0"/>
              <a:t>S) </a:t>
            </a:r>
            <a:r>
              <a:rPr lang="en-US" u="sng" dirty="0" smtClean="0"/>
              <a:t>Southern</a:t>
            </a:r>
            <a:r>
              <a:rPr lang="en-US" dirty="0" smtClean="0"/>
              <a:t> most point for </a:t>
            </a:r>
            <a:r>
              <a:rPr lang="en-US" u="sng" dirty="0" smtClean="0"/>
              <a:t>any</a:t>
            </a:r>
            <a:r>
              <a:rPr lang="en-US" dirty="0" smtClean="0"/>
              <a:t> sunlight on the 1</a:t>
            </a:r>
            <a:r>
              <a:rPr lang="en-US" baseline="30000" dirty="0" smtClean="0"/>
              <a:t>st</a:t>
            </a:r>
            <a:r>
              <a:rPr lang="en-US" dirty="0" smtClean="0"/>
              <a:t> day of summer. </a:t>
            </a:r>
          </a:p>
        </p:txBody>
      </p:sp>
    </p:spTree>
    <p:extLst>
      <p:ext uri="{BB962C8B-B14F-4D97-AF65-F5344CB8AC3E}">
        <p14:creationId xmlns:p14="http://schemas.microsoft.com/office/powerpoint/2010/main" val="218760038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4800600" y="990600"/>
            <a:ext cx="5105400" cy="4800600"/>
          </a:xfrm>
          <a:prstGeom prst="ellipse">
            <a:avLst/>
          </a:prstGeom>
          <a:solidFill>
            <a:schemeClr val="accent1">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6" name="Straight Connector 5"/>
          <p:cNvCxnSpPr/>
          <p:nvPr/>
        </p:nvCxnSpPr>
        <p:spPr>
          <a:xfrm flipV="1">
            <a:off x="4953000" y="2438400"/>
            <a:ext cx="4724400" cy="1828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800600" y="1447800"/>
            <a:ext cx="4114800" cy="1600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75" name="TextBox 11"/>
          <p:cNvSpPr txBox="1">
            <a:spLocks noChangeArrowheads="1"/>
          </p:cNvSpPr>
          <p:nvPr/>
        </p:nvSpPr>
        <p:spPr bwMode="auto">
          <a:xfrm>
            <a:off x="2362200" y="609601"/>
            <a:ext cx="373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600" u="sng">
                <a:latin typeface="Calibri" panose="020F0502020204030204" pitchFamily="34" charset="0"/>
              </a:rPr>
              <a:t>1</a:t>
            </a:r>
            <a:r>
              <a:rPr lang="en-US" altLang="en-US" sz="3600" u="sng" baseline="30000">
                <a:latin typeface="Calibri" panose="020F0502020204030204" pitchFamily="34" charset="0"/>
              </a:rPr>
              <a:t>st</a:t>
            </a:r>
            <a:r>
              <a:rPr lang="en-US" altLang="en-US" sz="3600" u="sng">
                <a:latin typeface="Calibri" panose="020F0502020204030204" pitchFamily="34" charset="0"/>
              </a:rPr>
              <a:t> day of Summer</a:t>
            </a:r>
          </a:p>
        </p:txBody>
      </p:sp>
      <p:sp>
        <p:nvSpPr>
          <p:cNvPr id="14" name="TextBox 13"/>
          <p:cNvSpPr txBox="1"/>
          <p:nvPr/>
        </p:nvSpPr>
        <p:spPr>
          <a:xfrm>
            <a:off x="8839200" y="1066800"/>
            <a:ext cx="1066800" cy="369332"/>
          </a:xfrm>
          <a:prstGeom prst="rect">
            <a:avLst/>
          </a:prstGeom>
          <a:noFill/>
        </p:spPr>
        <p:txBody>
          <a:bodyPr>
            <a:spAutoFit/>
            <a:scene3d>
              <a:camera prst="orthographicFront">
                <a:rot lat="0" lon="0" rev="1500000"/>
              </a:camera>
              <a:lightRig rig="threePt" dir="t"/>
            </a:scene3d>
          </a:bodyPr>
          <a:lstStyle/>
          <a:p>
            <a:pPr>
              <a:defRPr/>
            </a:pPr>
            <a:r>
              <a:rPr lang="en-US" dirty="0"/>
              <a:t>23.5</a:t>
            </a:r>
            <a:r>
              <a:rPr lang="en-US" baseline="30000" dirty="0"/>
              <a:t>o</a:t>
            </a:r>
            <a:r>
              <a:rPr lang="en-US" dirty="0"/>
              <a:t>N</a:t>
            </a:r>
          </a:p>
        </p:txBody>
      </p:sp>
      <p:cxnSp>
        <p:nvCxnSpPr>
          <p:cNvPr id="16" name="Straight Connector 15"/>
          <p:cNvCxnSpPr/>
          <p:nvPr/>
        </p:nvCxnSpPr>
        <p:spPr>
          <a:xfrm flipV="1">
            <a:off x="6629400" y="4572000"/>
            <a:ext cx="2971800" cy="1143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601200" y="4191000"/>
            <a:ext cx="1066800" cy="369332"/>
          </a:xfrm>
          <a:prstGeom prst="rect">
            <a:avLst/>
          </a:prstGeom>
          <a:noFill/>
        </p:spPr>
        <p:txBody>
          <a:bodyPr>
            <a:spAutoFit/>
            <a:scene3d>
              <a:camera prst="orthographicFront">
                <a:rot lat="0" lon="0" rev="1500000"/>
              </a:camera>
              <a:lightRig rig="threePt" dir="t"/>
            </a:scene3d>
          </a:bodyPr>
          <a:lstStyle/>
          <a:p>
            <a:pPr>
              <a:defRPr/>
            </a:pPr>
            <a:r>
              <a:rPr lang="en-US" dirty="0"/>
              <a:t>67.5</a:t>
            </a:r>
            <a:r>
              <a:rPr lang="en-US" baseline="30000" dirty="0"/>
              <a:t>o</a:t>
            </a:r>
            <a:r>
              <a:rPr lang="en-US" dirty="0"/>
              <a:t>S</a:t>
            </a:r>
          </a:p>
        </p:txBody>
      </p:sp>
      <p:cxnSp>
        <p:nvCxnSpPr>
          <p:cNvPr id="20" name="Straight Connector 19"/>
          <p:cNvCxnSpPr/>
          <p:nvPr/>
        </p:nvCxnSpPr>
        <p:spPr>
          <a:xfrm rot="16200000" flipH="1">
            <a:off x="4572000" y="2209800"/>
            <a:ext cx="5562600" cy="251460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172200" y="1828800"/>
            <a:ext cx="1752600" cy="369332"/>
          </a:xfrm>
          <a:prstGeom prst="rect">
            <a:avLst/>
          </a:prstGeom>
          <a:noFill/>
        </p:spPr>
        <p:txBody>
          <a:bodyPr>
            <a:spAutoFit/>
            <a:scene3d>
              <a:camera prst="orthographicFront">
                <a:rot lat="0" lon="0" rev="1410000"/>
              </a:camera>
              <a:lightRig rig="threePt" dir="t"/>
            </a:scene3d>
          </a:bodyPr>
          <a:lstStyle/>
          <a:p>
            <a:pPr>
              <a:defRPr/>
            </a:pPr>
            <a:r>
              <a:rPr lang="en-US" dirty="0"/>
              <a:t>Tropic of Cancer</a:t>
            </a:r>
          </a:p>
        </p:txBody>
      </p:sp>
      <p:sp>
        <p:nvSpPr>
          <p:cNvPr id="25" name="TextBox 24"/>
          <p:cNvSpPr txBox="1"/>
          <p:nvPr/>
        </p:nvSpPr>
        <p:spPr>
          <a:xfrm>
            <a:off x="7239000" y="4724400"/>
            <a:ext cx="1752600" cy="369332"/>
          </a:xfrm>
          <a:prstGeom prst="rect">
            <a:avLst/>
          </a:prstGeom>
          <a:noFill/>
        </p:spPr>
        <p:txBody>
          <a:bodyPr>
            <a:spAutoFit/>
            <a:scene3d>
              <a:camera prst="orthographicFront">
                <a:rot lat="0" lon="0" rev="1410000"/>
              </a:camera>
              <a:lightRig rig="threePt" dir="t"/>
            </a:scene3d>
          </a:bodyPr>
          <a:lstStyle/>
          <a:p>
            <a:pPr>
              <a:defRPr/>
            </a:pPr>
            <a:r>
              <a:rPr lang="en-US" dirty="0"/>
              <a:t>Antarctic circle</a:t>
            </a:r>
          </a:p>
        </p:txBody>
      </p:sp>
      <p:cxnSp>
        <p:nvCxnSpPr>
          <p:cNvPr id="27" name="Straight Arrow Connector 26"/>
          <p:cNvCxnSpPr/>
          <p:nvPr/>
        </p:nvCxnSpPr>
        <p:spPr>
          <a:xfrm rot="10800000">
            <a:off x="1524000" y="3048000"/>
            <a:ext cx="3276600" cy="1588"/>
          </a:xfrm>
          <a:prstGeom prst="straightConnector1">
            <a:avLst/>
          </a:prstGeom>
          <a:ln w="76200">
            <a:solidFill>
              <a:srgbClr val="FFFF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2209800" y="2362201"/>
            <a:ext cx="2514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Furthest north that receives direct sunlight</a:t>
            </a:r>
          </a:p>
        </p:txBody>
      </p:sp>
      <p:cxnSp>
        <p:nvCxnSpPr>
          <p:cNvPr id="29" name="Straight Arrow Connector 28"/>
          <p:cNvCxnSpPr/>
          <p:nvPr/>
        </p:nvCxnSpPr>
        <p:spPr>
          <a:xfrm rot="10800000">
            <a:off x="1524000" y="3048000"/>
            <a:ext cx="5105400" cy="2667000"/>
          </a:xfrm>
          <a:prstGeom prst="straightConnector1">
            <a:avLst/>
          </a:prstGeom>
          <a:ln w="76200">
            <a:solidFill>
              <a:srgbClr val="FFFF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rot="20213408">
            <a:off x="6643689" y="4986338"/>
            <a:ext cx="3030537" cy="692150"/>
          </a:xfrm>
          <a:prstGeom prst="ellipse">
            <a:avLst/>
          </a:prstGeom>
          <a:solidFill>
            <a:schemeClr val="tx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TextBox 32"/>
          <p:cNvSpPr txBox="1"/>
          <p:nvPr/>
        </p:nvSpPr>
        <p:spPr>
          <a:xfrm>
            <a:off x="2209800" y="4191000"/>
            <a:ext cx="3276600" cy="369332"/>
          </a:xfrm>
          <a:prstGeom prst="rect">
            <a:avLst/>
          </a:prstGeom>
          <a:noFill/>
        </p:spPr>
        <p:txBody>
          <a:bodyPr>
            <a:spAutoFit/>
            <a:scene3d>
              <a:camera prst="orthographicFront">
                <a:rot lat="0" lon="0" rev="20099999"/>
              </a:camera>
              <a:lightRig rig="threePt" dir="t"/>
            </a:scene3d>
          </a:bodyPr>
          <a:lstStyle/>
          <a:p>
            <a:pPr>
              <a:defRPr/>
            </a:pPr>
            <a:r>
              <a:rPr lang="en-US" dirty="0"/>
              <a:t>No sunlight below this point</a:t>
            </a:r>
          </a:p>
        </p:txBody>
      </p:sp>
    </p:spTree>
    <p:extLst>
      <p:ext uri="{BB962C8B-B14F-4D97-AF65-F5344CB8AC3E}">
        <p14:creationId xmlns:p14="http://schemas.microsoft.com/office/powerpoint/2010/main" val="7039014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2000"/>
                                        <p:tgtEl>
                                          <p:spTgt spid="11"/>
                                        </p:tgtEl>
                                      </p:cBhvr>
                                    </p:animEffect>
                                  </p:childTnLst>
                                </p:cTn>
                              </p:par>
                            </p:childTnLst>
                          </p:cTn>
                        </p:par>
                        <p:par>
                          <p:cTn id="8" fill="hold" nodeType="afterGroup">
                            <p:stCondLst>
                              <p:cond delay="2000"/>
                            </p:stCondLst>
                            <p:childTnLst>
                              <p:par>
                                <p:cTn id="9" presetID="1"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2000"/>
                                        <p:tgtEl>
                                          <p:spTgt spid="27"/>
                                        </p:tgtEl>
                                      </p:cBhvr>
                                    </p:animEffect>
                                  </p:childTnLst>
                                </p:cTn>
                              </p:par>
                            </p:childTnLst>
                          </p:cTn>
                        </p:par>
                        <p:par>
                          <p:cTn id="18" fill="hold" nodeType="afterGroup">
                            <p:stCondLst>
                              <p:cond delay="2000"/>
                            </p:stCondLst>
                            <p:childTnLst>
                              <p:par>
                                <p:cTn id="19" presetID="1"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2000"/>
                                        <p:tgtEl>
                                          <p:spTgt spid="16"/>
                                        </p:tgtEl>
                                      </p:cBhvr>
                                    </p:animEffect>
                                  </p:childTnLst>
                                </p:cTn>
                              </p:par>
                            </p:childTnLst>
                          </p:cTn>
                        </p:par>
                        <p:par>
                          <p:cTn id="26" fill="hold" nodeType="afterGroup">
                            <p:stCondLst>
                              <p:cond delay="2000"/>
                            </p:stCondLst>
                            <p:childTnLst>
                              <p:par>
                                <p:cTn id="27" presetID="1"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2000"/>
                                        <p:tgtEl>
                                          <p:spTgt spid="29"/>
                                        </p:tgtEl>
                                      </p:cBhvr>
                                    </p:animEffect>
                                  </p:childTnLst>
                                </p:cTn>
                              </p:par>
                            </p:childTnLst>
                          </p:cTn>
                        </p:par>
                        <p:par>
                          <p:cTn id="36" fill="hold" nodeType="afterGroup">
                            <p:stCondLst>
                              <p:cond delay="2000"/>
                            </p:stCondLst>
                            <p:childTnLst>
                              <p:par>
                                <p:cTn id="37" presetID="1" presetClass="entr" presetSubtype="0"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4800600" y="685800"/>
            <a:ext cx="5105400" cy="5562600"/>
            <a:chOff x="3276600" y="685800"/>
            <a:chExt cx="5105400" cy="5562600"/>
          </a:xfrm>
        </p:grpSpPr>
        <p:sp>
          <p:nvSpPr>
            <p:cNvPr id="2" name="Oval 1"/>
            <p:cNvSpPr/>
            <p:nvPr/>
          </p:nvSpPr>
          <p:spPr>
            <a:xfrm>
              <a:off x="3276600" y="990600"/>
              <a:ext cx="5105400" cy="4800600"/>
            </a:xfrm>
            <a:prstGeom prst="ellipse">
              <a:avLst/>
            </a:prstGeom>
            <a:solidFill>
              <a:schemeClr val="accent1">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 name="Straight Connector 2"/>
            <p:cNvCxnSpPr/>
            <p:nvPr/>
          </p:nvCxnSpPr>
          <p:spPr>
            <a:xfrm flipV="1">
              <a:off x="3429000" y="2438400"/>
              <a:ext cx="4724400" cy="1828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6200000" flipH="1">
              <a:off x="3048000" y="2209800"/>
              <a:ext cx="5562600" cy="25146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195" name="TextBox 5"/>
          <p:cNvSpPr txBox="1">
            <a:spLocks noChangeArrowheads="1"/>
          </p:cNvSpPr>
          <p:nvPr/>
        </p:nvSpPr>
        <p:spPr bwMode="auto">
          <a:xfrm>
            <a:off x="2590800" y="228601"/>
            <a:ext cx="716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a:t>The Earth orbits around the Sun.</a:t>
            </a:r>
          </a:p>
        </p:txBody>
      </p:sp>
    </p:spTree>
    <p:extLst>
      <p:ext uri="{BB962C8B-B14F-4D97-AF65-F5344CB8AC3E}">
        <p14:creationId xmlns:p14="http://schemas.microsoft.com/office/powerpoint/2010/main" val="30767630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3.33333E-6 5.10062E-6 L -0.26666 5.10062E-6 " pathEditMode="relative" ptsTypes="A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1"/>
          <p:cNvSpPr txBox="1">
            <a:spLocks noChangeArrowheads="1"/>
          </p:cNvSpPr>
          <p:nvPr/>
        </p:nvSpPr>
        <p:spPr bwMode="auto">
          <a:xfrm>
            <a:off x="6400800" y="609601"/>
            <a:ext cx="373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600" u="sng">
                <a:latin typeface="Calibri" panose="020F0502020204030204" pitchFamily="34" charset="0"/>
              </a:rPr>
              <a:t>1</a:t>
            </a:r>
            <a:r>
              <a:rPr lang="en-US" altLang="en-US" sz="3600" u="sng" baseline="30000">
                <a:latin typeface="Calibri" panose="020F0502020204030204" pitchFamily="34" charset="0"/>
              </a:rPr>
              <a:t>st</a:t>
            </a:r>
            <a:r>
              <a:rPr lang="en-US" altLang="en-US" sz="3600" u="sng">
                <a:latin typeface="Calibri" panose="020F0502020204030204" pitchFamily="34" charset="0"/>
              </a:rPr>
              <a:t> day of Winter</a:t>
            </a:r>
          </a:p>
        </p:txBody>
      </p:sp>
      <p:sp>
        <p:nvSpPr>
          <p:cNvPr id="18" name="TextBox 17"/>
          <p:cNvSpPr txBox="1"/>
          <p:nvPr/>
        </p:nvSpPr>
        <p:spPr>
          <a:xfrm>
            <a:off x="1752600" y="2438400"/>
            <a:ext cx="1066800" cy="369332"/>
          </a:xfrm>
          <a:prstGeom prst="rect">
            <a:avLst/>
          </a:prstGeom>
          <a:noFill/>
        </p:spPr>
        <p:txBody>
          <a:bodyPr>
            <a:spAutoFit/>
            <a:scene3d>
              <a:camera prst="orthographicFront">
                <a:rot lat="0" lon="0" rev="1500000"/>
              </a:camera>
              <a:lightRig rig="threePt" dir="t"/>
            </a:scene3d>
          </a:bodyPr>
          <a:lstStyle/>
          <a:p>
            <a:pPr>
              <a:defRPr/>
            </a:pPr>
            <a:r>
              <a:rPr lang="en-US" dirty="0"/>
              <a:t>67.5</a:t>
            </a:r>
            <a:r>
              <a:rPr lang="en-US" baseline="30000" dirty="0"/>
              <a:t>o</a:t>
            </a:r>
            <a:r>
              <a:rPr lang="en-US" dirty="0"/>
              <a:t>N</a:t>
            </a:r>
          </a:p>
        </p:txBody>
      </p:sp>
      <p:cxnSp>
        <p:nvCxnSpPr>
          <p:cNvPr id="27" name="Straight Arrow Connector 26"/>
          <p:cNvCxnSpPr/>
          <p:nvPr/>
        </p:nvCxnSpPr>
        <p:spPr>
          <a:xfrm rot="10800000">
            <a:off x="7391400" y="4038600"/>
            <a:ext cx="3276600" cy="1588"/>
          </a:xfrm>
          <a:prstGeom prst="straightConnector1">
            <a:avLst/>
          </a:prstGeom>
          <a:ln w="76200">
            <a:solidFill>
              <a:srgbClr val="FFFF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7848600" y="4114801"/>
            <a:ext cx="2514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latin typeface="Calibri" panose="020F0502020204030204" pitchFamily="34" charset="0"/>
              </a:rPr>
              <a:t>Furthest south that receives direct sunlight</a:t>
            </a:r>
          </a:p>
        </p:txBody>
      </p:sp>
      <p:sp>
        <p:nvSpPr>
          <p:cNvPr id="4" name="Oval 3"/>
          <p:cNvSpPr/>
          <p:nvPr/>
        </p:nvSpPr>
        <p:spPr>
          <a:xfrm rot="10800000">
            <a:off x="2286000" y="1295400"/>
            <a:ext cx="5105400" cy="4800600"/>
          </a:xfrm>
          <a:prstGeom prst="ellipse">
            <a:avLst/>
          </a:prstGeom>
          <a:solidFill>
            <a:schemeClr val="accent1">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6" name="Straight Connector 5"/>
          <p:cNvCxnSpPr/>
          <p:nvPr/>
        </p:nvCxnSpPr>
        <p:spPr>
          <a:xfrm rot="10800000" flipV="1">
            <a:off x="2514600" y="2819400"/>
            <a:ext cx="4724400" cy="1828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flipV="1">
            <a:off x="3276600" y="4038600"/>
            <a:ext cx="4114800" cy="1600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590800" y="5638800"/>
            <a:ext cx="1066800" cy="369332"/>
          </a:xfrm>
          <a:prstGeom prst="rect">
            <a:avLst/>
          </a:prstGeom>
          <a:noFill/>
        </p:spPr>
        <p:txBody>
          <a:bodyPr>
            <a:spAutoFit/>
            <a:scene3d>
              <a:camera prst="orthographicFront">
                <a:rot lat="0" lon="0" rev="1500000"/>
              </a:camera>
              <a:lightRig rig="threePt" dir="t"/>
            </a:scene3d>
          </a:bodyPr>
          <a:lstStyle/>
          <a:p>
            <a:pPr>
              <a:defRPr/>
            </a:pPr>
            <a:r>
              <a:rPr lang="en-US" dirty="0"/>
              <a:t>23.5</a:t>
            </a:r>
            <a:r>
              <a:rPr lang="en-US" baseline="30000" dirty="0"/>
              <a:t>o</a:t>
            </a:r>
            <a:r>
              <a:rPr lang="en-US" dirty="0"/>
              <a:t>S</a:t>
            </a:r>
          </a:p>
        </p:txBody>
      </p:sp>
      <p:cxnSp>
        <p:nvCxnSpPr>
          <p:cNvPr id="16" name="Straight Connector 15"/>
          <p:cNvCxnSpPr/>
          <p:nvPr/>
        </p:nvCxnSpPr>
        <p:spPr>
          <a:xfrm rot="10800000" flipV="1">
            <a:off x="2590800" y="1371600"/>
            <a:ext cx="2971800" cy="1143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a:off x="2057400" y="2362200"/>
            <a:ext cx="5562600" cy="251460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267200" y="4888468"/>
            <a:ext cx="2057400" cy="369332"/>
          </a:xfrm>
          <a:prstGeom prst="rect">
            <a:avLst/>
          </a:prstGeom>
          <a:noFill/>
        </p:spPr>
        <p:txBody>
          <a:bodyPr>
            <a:spAutoFit/>
            <a:scene3d>
              <a:camera prst="orthographicFront">
                <a:rot lat="0" lon="0" rev="1410000"/>
              </a:camera>
              <a:lightRig rig="threePt" dir="t"/>
            </a:scene3d>
          </a:bodyPr>
          <a:lstStyle/>
          <a:p>
            <a:pPr>
              <a:defRPr/>
            </a:pPr>
            <a:r>
              <a:rPr lang="en-US" dirty="0"/>
              <a:t>Tropic of Capricorn</a:t>
            </a:r>
          </a:p>
        </p:txBody>
      </p:sp>
      <p:sp>
        <p:nvSpPr>
          <p:cNvPr id="25" name="TextBox 24"/>
          <p:cNvSpPr txBox="1"/>
          <p:nvPr/>
        </p:nvSpPr>
        <p:spPr>
          <a:xfrm>
            <a:off x="3505200" y="1981200"/>
            <a:ext cx="1752600" cy="369332"/>
          </a:xfrm>
          <a:prstGeom prst="rect">
            <a:avLst/>
          </a:prstGeom>
          <a:noFill/>
        </p:spPr>
        <p:txBody>
          <a:bodyPr>
            <a:spAutoFit/>
            <a:scene3d>
              <a:camera prst="orthographicFront">
                <a:rot lat="0" lon="0" rev="1410000"/>
              </a:camera>
              <a:lightRig rig="threePt" dir="t"/>
            </a:scene3d>
          </a:bodyPr>
          <a:lstStyle/>
          <a:p>
            <a:pPr>
              <a:defRPr/>
            </a:pPr>
            <a:r>
              <a:rPr lang="en-US" dirty="0"/>
              <a:t>Arctic circle</a:t>
            </a:r>
          </a:p>
        </p:txBody>
      </p:sp>
      <p:sp>
        <p:nvSpPr>
          <p:cNvPr id="32" name="Oval 31"/>
          <p:cNvSpPr/>
          <p:nvPr/>
        </p:nvSpPr>
        <p:spPr>
          <a:xfrm rot="9413408">
            <a:off x="2517775" y="1408113"/>
            <a:ext cx="3030538" cy="692150"/>
          </a:xfrm>
          <a:prstGeom prst="ellipse">
            <a:avLst/>
          </a:prstGeom>
          <a:solidFill>
            <a:schemeClr val="tx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TextBox 32"/>
          <p:cNvSpPr txBox="1"/>
          <p:nvPr/>
        </p:nvSpPr>
        <p:spPr>
          <a:xfrm>
            <a:off x="6934200" y="2286000"/>
            <a:ext cx="3276600" cy="369332"/>
          </a:xfrm>
          <a:prstGeom prst="rect">
            <a:avLst/>
          </a:prstGeom>
          <a:noFill/>
        </p:spPr>
        <p:txBody>
          <a:bodyPr>
            <a:spAutoFit/>
            <a:scene3d>
              <a:camera prst="orthographicFront">
                <a:rot lat="0" lon="0" rev="20099999"/>
              </a:camera>
              <a:lightRig rig="threePt" dir="t"/>
            </a:scene3d>
          </a:bodyPr>
          <a:lstStyle/>
          <a:p>
            <a:pPr>
              <a:defRPr/>
            </a:pPr>
            <a:r>
              <a:rPr lang="en-US" dirty="0"/>
              <a:t>No sunlight above this point</a:t>
            </a:r>
          </a:p>
        </p:txBody>
      </p:sp>
      <p:cxnSp>
        <p:nvCxnSpPr>
          <p:cNvPr id="29" name="Straight Arrow Connector 28"/>
          <p:cNvCxnSpPr/>
          <p:nvPr/>
        </p:nvCxnSpPr>
        <p:spPr>
          <a:xfrm rot="10800000">
            <a:off x="5562600" y="1371600"/>
            <a:ext cx="5105400" cy="2667000"/>
          </a:xfrm>
          <a:prstGeom prst="straightConnector1">
            <a:avLst/>
          </a:prstGeom>
          <a:ln w="76200">
            <a:solidFill>
              <a:srgbClr val="FFFF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2911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2000"/>
                                        <p:tgtEl>
                                          <p:spTgt spid="11"/>
                                        </p:tgtEl>
                                      </p:cBhvr>
                                    </p:animEffect>
                                  </p:childTnLst>
                                </p:cTn>
                              </p:par>
                            </p:childTnLst>
                          </p:cTn>
                        </p:par>
                        <p:par>
                          <p:cTn id="8" fill="hold" nodeType="afterGroup">
                            <p:stCondLst>
                              <p:cond delay="2000"/>
                            </p:stCondLst>
                            <p:childTnLst>
                              <p:par>
                                <p:cTn id="9" presetID="1"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2000"/>
                                        <p:tgtEl>
                                          <p:spTgt spid="27"/>
                                        </p:tgtEl>
                                      </p:cBhvr>
                                    </p:animEffect>
                                  </p:childTnLst>
                                </p:cTn>
                              </p:par>
                            </p:childTnLst>
                          </p:cTn>
                        </p:par>
                        <p:par>
                          <p:cTn id="18" fill="hold" nodeType="afterGroup">
                            <p:stCondLst>
                              <p:cond delay="2000"/>
                            </p:stCondLst>
                            <p:childTnLst>
                              <p:par>
                                <p:cTn id="19" presetID="1"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2000"/>
                                        <p:tgtEl>
                                          <p:spTgt spid="16"/>
                                        </p:tgtEl>
                                      </p:cBhvr>
                                    </p:animEffect>
                                  </p:childTnLst>
                                </p:cTn>
                              </p:par>
                            </p:childTnLst>
                          </p:cTn>
                        </p:par>
                        <p:par>
                          <p:cTn id="26" fill="hold" nodeType="afterGroup">
                            <p:stCondLst>
                              <p:cond delay="2000"/>
                            </p:stCondLst>
                            <p:childTnLst>
                              <p:par>
                                <p:cTn id="27" presetID="1"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2"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2000"/>
                                        <p:tgtEl>
                                          <p:spTgt spid="29"/>
                                        </p:tgtEl>
                                      </p:cBhvr>
                                    </p:animEffect>
                                  </p:childTnLst>
                                </p:cTn>
                              </p:par>
                            </p:childTnLst>
                          </p:cTn>
                        </p:par>
                        <p:par>
                          <p:cTn id="36" fill="hold" nodeType="afterGroup">
                            <p:stCondLst>
                              <p:cond delay="2000"/>
                            </p:stCondLst>
                            <p:childTnLst>
                              <p:par>
                                <p:cTn id="37" presetID="1" presetClass="entr" presetSubtype="0"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endParaRPr lang="en-US" altLang="en-US" smtClean="0"/>
          </a:p>
        </p:txBody>
      </p:sp>
      <p:sp>
        <p:nvSpPr>
          <p:cNvPr id="11267" name="Rectangle 3"/>
          <p:cNvSpPr>
            <a:spLocks noGrp="1" noChangeArrowheads="1"/>
          </p:cNvSpPr>
          <p:nvPr>
            <p:ph type="body" idx="1"/>
          </p:nvPr>
        </p:nvSpPr>
        <p:spPr/>
        <p:txBody>
          <a:bodyPr/>
          <a:lstStyle/>
          <a:p>
            <a:pPr eaLnBrk="1" hangingPunct="1"/>
            <a:r>
              <a:rPr lang="en-US" altLang="en-US" u="sng" smtClean="0"/>
              <a:t>Herbivore</a:t>
            </a:r>
            <a:r>
              <a:rPr lang="en-US" altLang="en-US" smtClean="0"/>
              <a:t>- Organism that eats plants (producers)</a:t>
            </a:r>
          </a:p>
        </p:txBody>
      </p:sp>
      <p:pic>
        <p:nvPicPr>
          <p:cNvPr id="21508" name="Picture 4" descr="j02168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1" y="4038601"/>
            <a:ext cx="1827213"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j034579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3429000"/>
            <a:ext cx="30988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07083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ppt_x"/>
                                          </p:val>
                                        </p:tav>
                                        <p:tav tm="100000">
                                          <p:val>
                                            <p:strVal val="#ppt_x"/>
                                          </p:val>
                                        </p:tav>
                                      </p:tavLst>
                                    </p:anim>
                                    <p:anim calcmode="lin" valueType="num">
                                      <p:cBhvr additive="base">
                                        <p:cTn id="8" dur="500" fill="hold"/>
                                        <p:tgtEl>
                                          <p:spTgt spid="2150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509"/>
                                        </p:tgtEl>
                                        <p:attrNameLst>
                                          <p:attrName>style.visibility</p:attrName>
                                        </p:attrNameLst>
                                      </p:cBhvr>
                                      <p:to>
                                        <p:strVal val="visible"/>
                                      </p:to>
                                    </p:set>
                                    <p:anim calcmode="lin" valueType="num">
                                      <p:cBhvr additive="base">
                                        <p:cTn id="11" dur="500" fill="hold"/>
                                        <p:tgtEl>
                                          <p:spTgt spid="21509"/>
                                        </p:tgtEl>
                                        <p:attrNameLst>
                                          <p:attrName>ppt_x</p:attrName>
                                        </p:attrNameLst>
                                      </p:cBhvr>
                                      <p:tavLst>
                                        <p:tav tm="0">
                                          <p:val>
                                            <p:strVal val="#ppt_x"/>
                                          </p:val>
                                        </p:tav>
                                        <p:tav tm="100000">
                                          <p:val>
                                            <p:strVal val="#ppt_x"/>
                                          </p:val>
                                        </p:tav>
                                      </p:tavLst>
                                    </p:anim>
                                    <p:anim calcmode="lin" valueType="num">
                                      <p:cBhvr additive="base">
                                        <p:cTn id="12" dur="500" fill="hold"/>
                                        <p:tgtEl>
                                          <p:spTgt spid="21509"/>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35" presetClass="path" presetSubtype="0" accel="50000" decel="50000" fill="hold" nodeType="afterEffect">
                                  <p:stCondLst>
                                    <p:cond delay="2000"/>
                                  </p:stCondLst>
                                  <p:childTnLst>
                                    <p:animMotion origin="layout" path="M 1.11022E-16 -8.25815E-7 L -0.29167 -8.25815E-7 " pathEditMode="relative" rAng="0" ptsTypes="AA">
                                      <p:cBhvr>
                                        <p:cTn id="15" dur="2000" fill="hold"/>
                                        <p:tgtEl>
                                          <p:spTgt spid="21509"/>
                                        </p:tgtEl>
                                        <p:attrNameLst>
                                          <p:attrName>ppt_x</p:attrName>
                                          <p:attrName>ppt_y</p:attrName>
                                        </p:attrNameLst>
                                      </p:cBhvr>
                                      <p:rCtr x="-14583" y="0"/>
                                    </p:animMotion>
                                  </p:childTnLst>
                                </p:cTn>
                              </p:par>
                              <p:par>
                                <p:cTn id="16" presetID="22" presetClass="exit" presetSubtype="2" fill="hold" nodeType="withEffect">
                                  <p:stCondLst>
                                    <p:cond delay="2000"/>
                                  </p:stCondLst>
                                  <p:childTnLst>
                                    <p:animEffect transition="out" filter="wipe(right)">
                                      <p:cBhvr>
                                        <p:cTn id="17" dur="2000"/>
                                        <p:tgtEl>
                                          <p:spTgt spid="21508"/>
                                        </p:tgtEl>
                                      </p:cBhvr>
                                    </p:animEffect>
                                    <p:set>
                                      <p:cBhvr>
                                        <p:cTn id="18" dur="1" fill="hold">
                                          <p:stCondLst>
                                            <p:cond delay="1999"/>
                                          </p:stCondLst>
                                        </p:cTn>
                                        <p:tgtEl>
                                          <p:spTgt spid="215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4"/>
          <p:cNvSpPr>
            <a:spLocks noGrp="1"/>
          </p:cNvSpPr>
          <p:nvPr>
            <p:ph type="title"/>
          </p:nvPr>
        </p:nvSpPr>
        <p:spPr/>
        <p:txBody>
          <a:bodyPr/>
          <a:lstStyle/>
          <a:p>
            <a:pPr eaLnBrk="1" hangingPunct="1"/>
            <a:r>
              <a:rPr lang="en-US" altLang="en-US" smtClean="0"/>
              <a:t>Solar Energy</a:t>
            </a:r>
          </a:p>
        </p:txBody>
      </p:sp>
      <p:sp>
        <p:nvSpPr>
          <p:cNvPr id="10243" name="Content Placeholder 5"/>
          <p:cNvSpPr>
            <a:spLocks noGrp="1"/>
          </p:cNvSpPr>
          <p:nvPr>
            <p:ph idx="1"/>
          </p:nvPr>
        </p:nvSpPr>
        <p:spPr/>
        <p:txBody>
          <a:bodyPr/>
          <a:lstStyle/>
          <a:p>
            <a:pPr eaLnBrk="1" hangingPunct="1"/>
            <a:r>
              <a:rPr lang="en-US" altLang="en-US" smtClean="0"/>
              <a:t>The Sun’s energy is what drives our weather patterns.</a:t>
            </a:r>
          </a:p>
          <a:p>
            <a:pPr eaLnBrk="1" hangingPunct="1"/>
            <a:r>
              <a:rPr lang="en-US" altLang="en-US" smtClean="0"/>
              <a:t>There are 3 ways that the Sun’s energy can be transferred</a:t>
            </a:r>
          </a:p>
          <a:p>
            <a:pPr lvl="1" eaLnBrk="1" hangingPunct="1"/>
            <a:r>
              <a:rPr lang="en-US" altLang="en-US" u="sng" smtClean="0"/>
              <a:t>Radiation-</a:t>
            </a:r>
            <a:r>
              <a:rPr lang="en-US" altLang="en-US" smtClean="0"/>
              <a:t> energy waves, it does not need anything to travel through (light, X-ray’s, radio waves)</a:t>
            </a:r>
          </a:p>
          <a:p>
            <a:pPr lvl="2" eaLnBrk="1" hangingPunct="1"/>
            <a:r>
              <a:rPr lang="en-US" altLang="en-US" smtClean="0"/>
              <a:t>This is how the Sun’s energy gets to Earth.</a:t>
            </a:r>
          </a:p>
        </p:txBody>
      </p:sp>
    </p:spTree>
    <p:extLst>
      <p:ext uri="{BB962C8B-B14F-4D97-AF65-F5344CB8AC3E}">
        <p14:creationId xmlns:p14="http://schemas.microsoft.com/office/powerpoint/2010/main" val="207563536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altLang="en-US" smtClean="0"/>
              <a:t>Solar Energy</a:t>
            </a:r>
          </a:p>
        </p:txBody>
      </p:sp>
      <p:sp>
        <p:nvSpPr>
          <p:cNvPr id="11267" name="Content Placeholder 2"/>
          <p:cNvSpPr>
            <a:spLocks noGrp="1"/>
          </p:cNvSpPr>
          <p:nvPr>
            <p:ph idx="1"/>
          </p:nvPr>
        </p:nvSpPr>
        <p:spPr/>
        <p:txBody>
          <a:bodyPr/>
          <a:lstStyle/>
          <a:p>
            <a:pPr lvl="1" eaLnBrk="1" hangingPunct="1"/>
            <a:r>
              <a:rPr lang="en-US" altLang="en-US" u="sng" smtClean="0"/>
              <a:t>Conduction-</a:t>
            </a:r>
            <a:r>
              <a:rPr lang="en-US" altLang="en-US" smtClean="0"/>
              <a:t> High energy particles </a:t>
            </a:r>
            <a:r>
              <a:rPr lang="en-US" altLang="en-US" u="sng" smtClean="0"/>
              <a:t>collide</a:t>
            </a:r>
            <a:r>
              <a:rPr lang="en-US" altLang="en-US" smtClean="0"/>
              <a:t> with lower energy particles, transferring energy.</a:t>
            </a:r>
          </a:p>
          <a:p>
            <a:pPr lvl="2" eaLnBrk="1" hangingPunct="1"/>
            <a:r>
              <a:rPr lang="en-US" altLang="en-US" smtClean="0"/>
              <a:t>Like dominoes</a:t>
            </a:r>
          </a:p>
          <a:p>
            <a:pPr lvl="2" eaLnBrk="1" hangingPunct="1"/>
            <a:r>
              <a:rPr lang="en-US" altLang="en-US" smtClean="0"/>
              <a:t>Occurs in solids mostly</a:t>
            </a:r>
          </a:p>
          <a:p>
            <a:pPr lvl="2" eaLnBrk="1" hangingPunct="1">
              <a:buFont typeface="Arial" panose="020B0604020202020204" pitchFamily="34" charset="0"/>
              <a:buNone/>
            </a:pPr>
            <a:endParaRPr lang="en-US" altLang="en-US" smtClean="0"/>
          </a:p>
          <a:p>
            <a:pPr lvl="1" eaLnBrk="1" hangingPunct="1"/>
            <a:r>
              <a:rPr lang="en-US" altLang="en-US" u="sng" smtClean="0"/>
              <a:t>Convection-</a:t>
            </a:r>
            <a:r>
              <a:rPr lang="en-US" altLang="en-US" smtClean="0"/>
              <a:t> High energy particles </a:t>
            </a:r>
            <a:r>
              <a:rPr lang="en-US" altLang="en-US" u="sng" smtClean="0"/>
              <a:t>move</a:t>
            </a:r>
            <a:r>
              <a:rPr lang="en-US" altLang="en-US" smtClean="0"/>
              <a:t> to areas with lower energy.</a:t>
            </a:r>
          </a:p>
          <a:p>
            <a:pPr lvl="2" eaLnBrk="1" hangingPunct="1"/>
            <a:r>
              <a:rPr lang="en-US" altLang="en-US" smtClean="0"/>
              <a:t>Occurs in liquids and gases</a:t>
            </a:r>
          </a:p>
        </p:txBody>
      </p:sp>
    </p:spTree>
    <p:extLst>
      <p:ext uri="{BB962C8B-B14F-4D97-AF65-F5344CB8AC3E}">
        <p14:creationId xmlns:p14="http://schemas.microsoft.com/office/powerpoint/2010/main" val="401001005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altLang="en-US" smtClean="0"/>
              <a:t>Solar Energy</a:t>
            </a:r>
          </a:p>
        </p:txBody>
      </p:sp>
      <p:sp>
        <p:nvSpPr>
          <p:cNvPr id="12291" name="Content Placeholder 2"/>
          <p:cNvSpPr>
            <a:spLocks noGrp="1"/>
          </p:cNvSpPr>
          <p:nvPr>
            <p:ph idx="1"/>
          </p:nvPr>
        </p:nvSpPr>
        <p:spPr/>
        <p:txBody>
          <a:bodyPr/>
          <a:lstStyle/>
          <a:p>
            <a:pPr eaLnBrk="1" hangingPunct="1"/>
            <a:r>
              <a:rPr lang="en-US" altLang="en-US" dirty="0" smtClean="0"/>
              <a:t>When energy meets an object, it can do 2 things:</a:t>
            </a:r>
          </a:p>
          <a:p>
            <a:pPr lvl="1" eaLnBrk="1" hangingPunct="1"/>
            <a:r>
              <a:rPr lang="en-US" altLang="en-US" dirty="0" smtClean="0"/>
              <a:t>Absorbed- the energy is stored in the object (heat up)</a:t>
            </a:r>
          </a:p>
          <a:p>
            <a:pPr lvl="1" eaLnBrk="1" hangingPunct="1"/>
            <a:r>
              <a:rPr lang="en-US" altLang="en-US" dirty="0" smtClean="0"/>
              <a:t>Reflected- the energy bounces off the object (no gain in heat)</a:t>
            </a:r>
          </a:p>
          <a:p>
            <a:pPr eaLnBrk="1" hangingPunct="1"/>
            <a:r>
              <a:rPr lang="en-US" altLang="en-US" dirty="0" smtClean="0"/>
              <a:t>Remember Albedo from </a:t>
            </a:r>
            <a:r>
              <a:rPr lang="en-US" altLang="en-US" smtClean="0"/>
              <a:t>Ecosystems section</a:t>
            </a:r>
            <a:endParaRPr lang="en-US" altLang="en-US" dirty="0" smtClean="0"/>
          </a:p>
        </p:txBody>
      </p:sp>
    </p:spTree>
    <p:extLst>
      <p:ext uri="{BB962C8B-B14F-4D97-AF65-F5344CB8AC3E}">
        <p14:creationId xmlns:p14="http://schemas.microsoft.com/office/powerpoint/2010/main" val="390835205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altLang="en-US" smtClean="0"/>
              <a:t>Solar Energy</a:t>
            </a:r>
          </a:p>
        </p:txBody>
      </p:sp>
      <p:sp>
        <p:nvSpPr>
          <p:cNvPr id="13315" name="Content Placeholder 2"/>
          <p:cNvSpPr>
            <a:spLocks noGrp="1"/>
          </p:cNvSpPr>
          <p:nvPr>
            <p:ph idx="1"/>
          </p:nvPr>
        </p:nvSpPr>
        <p:spPr/>
        <p:txBody>
          <a:bodyPr/>
          <a:lstStyle/>
          <a:p>
            <a:pPr eaLnBrk="1" hangingPunct="1"/>
            <a:r>
              <a:rPr lang="en-US" altLang="en-US" smtClean="0"/>
              <a:t>Some objects store energy better than others, this is a physical property called the specific heat capacity.</a:t>
            </a:r>
          </a:p>
          <a:p>
            <a:pPr lvl="1" eaLnBrk="1" hangingPunct="1"/>
            <a:r>
              <a:rPr lang="en-US" altLang="en-US" smtClean="0"/>
              <a:t>Water is able to store a lot of energy, it has a high specific heat capacity.</a:t>
            </a:r>
          </a:p>
          <a:p>
            <a:pPr lvl="1" eaLnBrk="1" hangingPunct="1"/>
            <a:r>
              <a:rPr lang="en-US" altLang="en-US" smtClean="0"/>
              <a:t>Soil does not store much energy, it has a low heat capacity.</a:t>
            </a:r>
          </a:p>
          <a:p>
            <a:pPr eaLnBrk="1" hangingPunct="1"/>
            <a:r>
              <a:rPr lang="en-US" altLang="en-US" smtClean="0"/>
              <a:t>Because water can store so much energy, this keeps Canada somewhat livable in winter.</a:t>
            </a:r>
          </a:p>
        </p:txBody>
      </p:sp>
    </p:spTree>
    <p:extLst>
      <p:ext uri="{BB962C8B-B14F-4D97-AF65-F5344CB8AC3E}">
        <p14:creationId xmlns:p14="http://schemas.microsoft.com/office/powerpoint/2010/main" val="357699547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27A9B6B-D7AE-4C8E-B86D-8F864D086B90}" type="datetime4">
              <a:rPr lang="en-US" altLang="en-US" smtClean="0"/>
              <a:pPr eaLnBrk="1" hangingPunct="1"/>
              <a:t>June 1, 2015</a:t>
            </a:fld>
            <a:endParaRPr lang="en-US" altLang="en-US" smtClean="0"/>
          </a:p>
        </p:txBody>
      </p:sp>
      <p:sp>
        <p:nvSpPr>
          <p:cNvPr id="614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4F9A8F-940B-4519-AD46-72FBFCB6F401}" type="slidenum">
              <a:rPr lang="en-US" altLang="en-US"/>
              <a:pPr eaLnBrk="1" hangingPunct="1"/>
              <a:t>114</a:t>
            </a:fld>
            <a:endParaRPr lang="en-US" altLang="en-US"/>
          </a:p>
        </p:txBody>
      </p:sp>
      <p:sp>
        <p:nvSpPr>
          <p:cNvPr id="6148" name="Rectangle 5"/>
          <p:cNvSpPr>
            <a:spLocks noGrp="1" noChangeArrowheads="1"/>
          </p:cNvSpPr>
          <p:nvPr>
            <p:ph type="title"/>
          </p:nvPr>
        </p:nvSpPr>
        <p:spPr/>
        <p:txBody>
          <a:bodyPr/>
          <a:lstStyle/>
          <a:p>
            <a:pPr eaLnBrk="1" hangingPunct="1"/>
            <a:endParaRPr lang="en-US" altLang="en-US" smtClean="0"/>
          </a:p>
        </p:txBody>
      </p:sp>
      <p:pic>
        <p:nvPicPr>
          <p:cNvPr id="6149" name="Picture 8" descr="450px-EM_Spectrum_Properties_edit_sv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62200" y="1646239"/>
            <a:ext cx="7772400" cy="4613275"/>
          </a:xfrm>
          <a:noFill/>
        </p:spPr>
      </p:pic>
    </p:spTree>
    <p:extLst>
      <p:ext uri="{BB962C8B-B14F-4D97-AF65-F5344CB8AC3E}">
        <p14:creationId xmlns:p14="http://schemas.microsoft.com/office/powerpoint/2010/main" val="191921454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16AA48-EC77-4DE1-BC0B-3914226C1038}" type="datetime4">
              <a:rPr lang="en-US" altLang="en-US" smtClean="0"/>
              <a:pPr eaLnBrk="1" hangingPunct="1"/>
              <a:t>June 1, 2015</a:t>
            </a:fld>
            <a:endParaRPr lang="en-US" altLang="en-US" smtClean="0"/>
          </a:p>
        </p:txBody>
      </p:sp>
      <p:sp>
        <p:nvSpPr>
          <p:cNvPr id="717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C87068-6D1F-41B1-AF26-C036D127DEFC}" type="slidenum">
              <a:rPr lang="en-US" altLang="en-US"/>
              <a:pPr eaLnBrk="1" hangingPunct="1"/>
              <a:t>115</a:t>
            </a:fld>
            <a:endParaRPr lang="en-US" altLang="en-US"/>
          </a:p>
        </p:txBody>
      </p:sp>
      <p:pic>
        <p:nvPicPr>
          <p:cNvPr id="7172" name="Picture 5" descr="electromagnetic-spectr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762001"/>
            <a:ext cx="7162800" cy="495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531516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F85537C-CA65-4425-88DB-54C2F79AE2E8}" type="datetime4">
              <a:rPr lang="en-US" altLang="en-US" smtClean="0"/>
              <a:pPr eaLnBrk="1" hangingPunct="1"/>
              <a:t>June 1, 2015</a:t>
            </a:fld>
            <a:endParaRPr lang="en-US" altLang="en-US" smtClean="0"/>
          </a:p>
        </p:txBody>
      </p:sp>
      <p:sp>
        <p:nvSpPr>
          <p:cNvPr id="921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CDD3F5E-EA17-4543-91A0-423BA4545EF0}" type="slidenum">
              <a:rPr lang="en-US" altLang="en-US"/>
              <a:pPr eaLnBrk="1" hangingPunct="1"/>
              <a:t>116</a:t>
            </a:fld>
            <a:endParaRPr lang="en-US" altLang="en-US"/>
          </a:p>
        </p:txBody>
      </p:sp>
      <p:sp>
        <p:nvSpPr>
          <p:cNvPr id="10243" name="Rectangle 3"/>
          <p:cNvSpPr>
            <a:spLocks noGrp="1" noChangeArrowheads="1"/>
          </p:cNvSpPr>
          <p:nvPr>
            <p:ph type="body" idx="1"/>
          </p:nvPr>
        </p:nvSpPr>
        <p:spPr>
          <a:xfrm>
            <a:off x="1981200" y="533401"/>
            <a:ext cx="8229600" cy="5592763"/>
          </a:xfrm>
        </p:spPr>
        <p:txBody>
          <a:bodyPr/>
          <a:lstStyle/>
          <a:p>
            <a:pPr eaLnBrk="1" hangingPunct="1">
              <a:buFontTx/>
              <a:buNone/>
            </a:pPr>
            <a:r>
              <a:rPr lang="en-US" altLang="en-US" sz="3600" dirty="0" smtClean="0"/>
              <a:t>Assignment</a:t>
            </a:r>
            <a:endParaRPr lang="en-US" altLang="en-US" b="1" i="1" dirty="0"/>
          </a:p>
          <a:p>
            <a:pPr eaLnBrk="1" hangingPunct="1">
              <a:buFontTx/>
              <a:buNone/>
            </a:pPr>
            <a:endParaRPr lang="en-US" altLang="en-US" b="1" i="1" dirty="0"/>
          </a:p>
          <a:p>
            <a:pPr eaLnBrk="1" hangingPunct="1">
              <a:buFontTx/>
              <a:buNone/>
            </a:pPr>
            <a:r>
              <a:rPr lang="en-US" altLang="en-US" b="1" i="1" dirty="0"/>
              <a:t>P. 502 – 503 # 1 – 4, 6 – 9</a:t>
            </a:r>
          </a:p>
          <a:p>
            <a:pPr eaLnBrk="1" hangingPunct="1">
              <a:buFontTx/>
              <a:buNone/>
            </a:pPr>
            <a:r>
              <a:rPr lang="en-US" altLang="en-US" b="1" i="1" dirty="0"/>
              <a:t>P. 504 – 507 # 1 – 8</a:t>
            </a:r>
          </a:p>
          <a:p>
            <a:pPr eaLnBrk="1" hangingPunct="1">
              <a:buFontTx/>
              <a:buNone/>
            </a:pPr>
            <a:endParaRPr lang="en-US" altLang="en-US" dirty="0"/>
          </a:p>
        </p:txBody>
      </p:sp>
    </p:spTree>
    <p:extLst>
      <p:ext uri="{BB962C8B-B14F-4D97-AF65-F5344CB8AC3E}">
        <p14:creationId xmlns:p14="http://schemas.microsoft.com/office/powerpoint/2010/main" val="21977848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smtClean="0"/>
              <a:t>Prevailing Wind Patterns</a:t>
            </a:r>
          </a:p>
        </p:txBody>
      </p:sp>
      <p:sp>
        <p:nvSpPr>
          <p:cNvPr id="16387" name="Content Placeholder 2"/>
          <p:cNvSpPr>
            <a:spLocks noGrp="1"/>
          </p:cNvSpPr>
          <p:nvPr>
            <p:ph idx="1"/>
          </p:nvPr>
        </p:nvSpPr>
        <p:spPr/>
        <p:txBody>
          <a:bodyPr/>
          <a:lstStyle/>
          <a:p>
            <a:r>
              <a:rPr lang="en-US" altLang="en-US" smtClean="0"/>
              <a:t>Prevailing wind- A wind affecting a large area</a:t>
            </a:r>
          </a:p>
          <a:p>
            <a:pPr lvl="1"/>
            <a:r>
              <a:rPr lang="en-US" altLang="en-US" smtClean="0"/>
              <a:t>These are not local winds that we experience in a city.</a:t>
            </a:r>
          </a:p>
          <a:p>
            <a:r>
              <a:rPr lang="en-US" altLang="en-US" smtClean="0"/>
              <a:t>Coriolis effect- The apparent change in direction of a moving object in a rotating system.</a:t>
            </a:r>
          </a:p>
        </p:txBody>
      </p:sp>
    </p:spTree>
    <p:extLst>
      <p:ext uri="{BB962C8B-B14F-4D97-AF65-F5344CB8AC3E}">
        <p14:creationId xmlns:p14="http://schemas.microsoft.com/office/powerpoint/2010/main" val="183829776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a:grpSpLocks/>
          </p:cNvGrpSpPr>
          <p:nvPr/>
        </p:nvGrpSpPr>
        <p:grpSpPr bwMode="auto">
          <a:xfrm>
            <a:off x="2217738" y="609600"/>
            <a:ext cx="3179762" cy="3962400"/>
            <a:chOff x="693396" y="609600"/>
            <a:chExt cx="3180044" cy="3962400"/>
          </a:xfrm>
        </p:grpSpPr>
        <p:sp>
          <p:nvSpPr>
            <p:cNvPr id="6" name="Oval 5"/>
            <p:cNvSpPr/>
            <p:nvPr/>
          </p:nvSpPr>
          <p:spPr>
            <a:xfrm rot="18771007">
              <a:off x="684805" y="957916"/>
              <a:ext cx="3197225" cy="3180044"/>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Isosceles Triangle 6"/>
            <p:cNvSpPr/>
            <p:nvPr/>
          </p:nvSpPr>
          <p:spPr>
            <a:xfrm>
              <a:off x="2133386" y="609600"/>
              <a:ext cx="304827" cy="381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Isosceles Triangle 7"/>
            <p:cNvSpPr/>
            <p:nvPr/>
          </p:nvSpPr>
          <p:spPr>
            <a:xfrm rot="10800000">
              <a:off x="2133386" y="4114800"/>
              <a:ext cx="381034" cy="4572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 name="Group 10"/>
          <p:cNvGrpSpPr>
            <a:grpSpLocks/>
          </p:cNvGrpSpPr>
          <p:nvPr/>
        </p:nvGrpSpPr>
        <p:grpSpPr bwMode="auto">
          <a:xfrm>
            <a:off x="6400801" y="685800"/>
            <a:ext cx="3179763" cy="3962400"/>
            <a:chOff x="693396" y="609600"/>
            <a:chExt cx="3180044" cy="3962400"/>
          </a:xfrm>
        </p:grpSpPr>
        <p:sp>
          <p:nvSpPr>
            <p:cNvPr id="12" name="Oval 11"/>
            <p:cNvSpPr/>
            <p:nvPr/>
          </p:nvSpPr>
          <p:spPr>
            <a:xfrm rot="18771007">
              <a:off x="684805" y="957916"/>
              <a:ext cx="3197225" cy="3180044"/>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Isosceles Triangle 12"/>
            <p:cNvSpPr/>
            <p:nvPr/>
          </p:nvSpPr>
          <p:spPr>
            <a:xfrm>
              <a:off x="2133386" y="609600"/>
              <a:ext cx="304827" cy="381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Isosceles Triangle 13"/>
            <p:cNvSpPr/>
            <p:nvPr/>
          </p:nvSpPr>
          <p:spPr>
            <a:xfrm rot="10800000">
              <a:off x="2133386" y="4114800"/>
              <a:ext cx="381034" cy="4572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5" name="Oval 14"/>
          <p:cNvSpPr/>
          <p:nvPr/>
        </p:nvSpPr>
        <p:spPr>
          <a:xfrm>
            <a:off x="3657600" y="990600"/>
            <a:ext cx="304800" cy="3048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TextBox 15"/>
          <p:cNvSpPr txBox="1">
            <a:spLocks noChangeArrowheads="1"/>
          </p:cNvSpPr>
          <p:nvPr/>
        </p:nvSpPr>
        <p:spPr bwMode="auto">
          <a:xfrm>
            <a:off x="1828800" y="4800601"/>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In a stationary system, when the puck is sent across a frictionless surface the puck travels straight.</a:t>
            </a:r>
          </a:p>
        </p:txBody>
      </p:sp>
      <p:sp>
        <p:nvSpPr>
          <p:cNvPr id="17" name="TextBox 16"/>
          <p:cNvSpPr txBox="1">
            <a:spLocks noChangeArrowheads="1"/>
          </p:cNvSpPr>
          <p:nvPr/>
        </p:nvSpPr>
        <p:spPr bwMode="auto">
          <a:xfrm>
            <a:off x="5867400" y="4800600"/>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In a rotating system, when the puck is sent across a frictionless surface, when you look from above, you can see the puck travel straight and the circle rotate.</a:t>
            </a:r>
          </a:p>
        </p:txBody>
      </p:sp>
      <p:sp>
        <p:nvSpPr>
          <p:cNvPr id="23" name="Oval 22"/>
          <p:cNvSpPr/>
          <p:nvPr/>
        </p:nvSpPr>
        <p:spPr>
          <a:xfrm>
            <a:off x="7848600" y="1066800"/>
            <a:ext cx="304800" cy="3048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4" name="Group 23"/>
          <p:cNvGrpSpPr>
            <a:grpSpLocks/>
          </p:cNvGrpSpPr>
          <p:nvPr/>
        </p:nvGrpSpPr>
        <p:grpSpPr bwMode="auto">
          <a:xfrm>
            <a:off x="2209801" y="609600"/>
            <a:ext cx="3179763" cy="3962400"/>
            <a:chOff x="693396" y="609600"/>
            <a:chExt cx="3180044" cy="3962400"/>
          </a:xfrm>
        </p:grpSpPr>
        <p:sp>
          <p:nvSpPr>
            <p:cNvPr id="25" name="Oval 24"/>
            <p:cNvSpPr/>
            <p:nvPr/>
          </p:nvSpPr>
          <p:spPr>
            <a:xfrm rot="18771007">
              <a:off x="684805" y="957916"/>
              <a:ext cx="3197225" cy="3180044"/>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Isosceles Triangle 25"/>
            <p:cNvSpPr/>
            <p:nvPr/>
          </p:nvSpPr>
          <p:spPr>
            <a:xfrm>
              <a:off x="2133386" y="609600"/>
              <a:ext cx="304827" cy="381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Isosceles Triangle 26"/>
            <p:cNvSpPr/>
            <p:nvPr/>
          </p:nvSpPr>
          <p:spPr>
            <a:xfrm rot="10800000">
              <a:off x="2133386" y="4114800"/>
              <a:ext cx="381034" cy="4572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8" name="Oval 27"/>
          <p:cNvSpPr/>
          <p:nvPr/>
        </p:nvSpPr>
        <p:spPr>
          <a:xfrm>
            <a:off x="3657600" y="990600"/>
            <a:ext cx="304800" cy="3048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TextBox 28"/>
          <p:cNvSpPr txBox="1">
            <a:spLocks noChangeArrowheads="1"/>
          </p:cNvSpPr>
          <p:nvPr/>
        </p:nvSpPr>
        <p:spPr bwMode="auto">
          <a:xfrm>
            <a:off x="1828800" y="4800600"/>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In a rotating system, when the puck is sent across a frictionless surface, when you look from the position of the receiving triangle, the puck appears to curve.</a:t>
            </a:r>
          </a:p>
        </p:txBody>
      </p:sp>
    </p:spTree>
    <p:extLst>
      <p:ext uri="{BB962C8B-B14F-4D97-AF65-F5344CB8AC3E}">
        <p14:creationId xmlns:p14="http://schemas.microsoft.com/office/powerpoint/2010/main" val="36015590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0" presetClass="path" presetSubtype="0" fill="hold" grpId="0" nodeType="clickEffect">
                                  <p:stCondLst>
                                    <p:cond delay="0"/>
                                  </p:stCondLst>
                                  <p:childTnLst>
                                    <p:animMotion origin="layout" path="M 0 -1.00625E-6 L 0 0.41083 " pathEditMode="relative" ptsTypes="AA">
                                      <p:cBhvr>
                                        <p:cTn id="10" dur="3000" fill="hold"/>
                                        <p:tgtEl>
                                          <p:spTgt spid="15"/>
                                        </p:tgtEl>
                                        <p:attrNameLst>
                                          <p:attrName>ppt_x</p:attrName>
                                          <p:attrName>ppt_y</p:attrName>
                                        </p:attrNameLst>
                                      </p:cBhvr>
                                    </p:animMotion>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6"/>
                                        </p:tgtEl>
                                        <p:attrNameLst>
                                          <p:attrName>style.visibility</p:attrName>
                                        </p:attrNameLst>
                                      </p:cBhvr>
                                      <p:to>
                                        <p:strVal val="hidden"/>
                                      </p:to>
                                    </p:set>
                                  </p:childTnLst>
                                </p:cTn>
                              </p:par>
                            </p:childTnLst>
                          </p:cTn>
                        </p:par>
                        <p:par>
                          <p:cTn id="15" fill="hold" nodeType="afterGroup">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0" presetClass="path" presetSubtype="0" fill="hold" grpId="0" nodeType="clickEffect">
                                  <p:stCondLst>
                                    <p:cond delay="0"/>
                                  </p:stCondLst>
                                  <p:childTnLst>
                                    <p:animMotion origin="layout" path="M 0 -1.00625E-6 L 0 0.41083 " pathEditMode="relative" ptsTypes="AA">
                                      <p:cBhvr>
                                        <p:cTn id="21" dur="3000" fill="hold"/>
                                        <p:tgtEl>
                                          <p:spTgt spid="23"/>
                                        </p:tgtEl>
                                        <p:attrNameLst>
                                          <p:attrName>ppt_x</p:attrName>
                                          <p:attrName>ppt_y</p:attrName>
                                        </p:attrNameLst>
                                      </p:cBhvr>
                                    </p:animMotion>
                                  </p:childTnLst>
                                </p:cTn>
                              </p:par>
                              <p:par>
                                <p:cTn id="22" presetID="8" presetClass="emph" presetSubtype="0" fill="hold" nodeType="withEffect">
                                  <p:stCondLst>
                                    <p:cond delay="0"/>
                                  </p:stCondLst>
                                  <p:childTnLst>
                                    <p:animRot by="5400000">
                                      <p:cBhvr>
                                        <p:cTn id="23" dur="3000" fill="hold"/>
                                        <p:tgtEl>
                                          <p:spTgt spid="3"/>
                                        </p:tgtEl>
                                        <p:attrNameLst>
                                          <p:attrName>r</p:attrName>
                                        </p:attrNameLst>
                                      </p:cBhvr>
                                    </p:animRo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17"/>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2"/>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15"/>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0" presetClass="path" presetSubtype="0" fill="hold" grpId="1" nodeType="clickEffect">
                                  <p:stCondLst>
                                    <p:cond delay="0"/>
                                  </p:stCondLst>
                                  <p:childTnLst>
                                    <p:animMotion origin="layout" path="M 3.33333E-6 -4.20541E-6 C 0.00156 0.01273 0.00625 0.05622 0.00989 0.07588 C 0.01354 0.09554 0.01718 0.10618 0.0217 0.11821 C 0.02621 0.13024 0.0309 0.14065 0.0375 0.14851 C 0.04409 0.15638 0.04965 0.15985 0.06128 0.16563 C 0.07291 0.17141 0.09201 0.17905 0.10677 0.18275 C 0.12152 0.18645 0.13958 0.18737 0.15034 0.18853 C 0.16111 0.18969 0.16632 0.18969 0.17118 0.18992 " pathEditMode="relative" rAng="0" ptsTypes="aaaaaaaa">
                                      <p:cBhvr>
                                        <p:cTn id="41" dur="3000" fill="hold"/>
                                        <p:tgtEl>
                                          <p:spTgt spid="28"/>
                                        </p:tgtEl>
                                        <p:attrNameLst>
                                          <p:attrName>ppt_x</p:attrName>
                                          <p:attrName>ppt_y</p:attrName>
                                        </p:attrNameLst>
                                      </p:cBhvr>
                                      <p:rCtr x="8559" y="94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p:bldP spid="16" grpId="1"/>
      <p:bldP spid="17" grpId="0"/>
      <p:bldP spid="17" grpId="1"/>
      <p:bldP spid="23" grpId="0" animBg="1"/>
      <p:bldP spid="28" grpId="0" animBg="1"/>
      <p:bldP spid="28" grpId="1" animBg="1"/>
      <p:bldP spid="29"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smtClean="0"/>
              <a:t>Wind Patterns</a:t>
            </a:r>
          </a:p>
        </p:txBody>
      </p:sp>
      <p:sp>
        <p:nvSpPr>
          <p:cNvPr id="18435" name="Content Placeholder 2"/>
          <p:cNvSpPr>
            <a:spLocks noGrp="1"/>
          </p:cNvSpPr>
          <p:nvPr>
            <p:ph idx="1"/>
          </p:nvPr>
        </p:nvSpPr>
        <p:spPr/>
        <p:txBody>
          <a:bodyPr/>
          <a:lstStyle/>
          <a:p>
            <a:r>
              <a:rPr lang="en-US" altLang="en-US" smtClean="0"/>
              <a:t>In each hemisphere, there are 3 major prevailing wind directions.</a:t>
            </a:r>
          </a:p>
          <a:p>
            <a:pPr lvl="1"/>
            <a:r>
              <a:rPr lang="en-US" altLang="en-US" smtClean="0"/>
              <a:t>The Polar Easterlies- Winds travel from east to west. (60</a:t>
            </a:r>
            <a:r>
              <a:rPr lang="en-US" altLang="en-US" baseline="30000" smtClean="0"/>
              <a:t>o</a:t>
            </a:r>
            <a:r>
              <a:rPr lang="en-US" altLang="en-US" smtClean="0"/>
              <a:t> to 90</a:t>
            </a:r>
            <a:r>
              <a:rPr lang="en-US" altLang="en-US" baseline="30000" smtClean="0"/>
              <a:t>o</a:t>
            </a:r>
            <a:r>
              <a:rPr lang="en-US" altLang="en-US" smtClean="0"/>
              <a:t>)</a:t>
            </a:r>
          </a:p>
          <a:p>
            <a:pPr lvl="1"/>
            <a:r>
              <a:rPr lang="en-US" altLang="en-US" smtClean="0"/>
              <a:t>The Mid-latitude Westerlies- Winds travel from west to east. (30</a:t>
            </a:r>
            <a:r>
              <a:rPr lang="en-US" altLang="en-US" baseline="30000" smtClean="0"/>
              <a:t>o</a:t>
            </a:r>
            <a:r>
              <a:rPr lang="en-US" altLang="en-US" smtClean="0"/>
              <a:t> to 60</a:t>
            </a:r>
            <a:r>
              <a:rPr lang="en-US" altLang="en-US" baseline="30000" smtClean="0"/>
              <a:t>o</a:t>
            </a:r>
            <a:r>
              <a:rPr lang="en-US" altLang="en-US" smtClean="0"/>
              <a:t>)</a:t>
            </a:r>
          </a:p>
          <a:p>
            <a:pPr lvl="1"/>
            <a:r>
              <a:rPr lang="en-US" altLang="en-US" smtClean="0"/>
              <a:t>The Northeast(Southeast) Tradewinds- Winds travel from east to west. (0</a:t>
            </a:r>
            <a:r>
              <a:rPr lang="en-US" altLang="en-US" baseline="30000" smtClean="0"/>
              <a:t>o</a:t>
            </a:r>
            <a:r>
              <a:rPr lang="en-US" altLang="en-US" smtClean="0"/>
              <a:t> to 30</a:t>
            </a:r>
            <a:r>
              <a:rPr lang="en-US" altLang="en-US" baseline="30000" smtClean="0"/>
              <a:t>o</a:t>
            </a:r>
            <a:r>
              <a:rPr lang="en-US" altLang="en-US" smtClean="0"/>
              <a:t>)</a:t>
            </a:r>
          </a:p>
        </p:txBody>
      </p:sp>
    </p:spTree>
    <p:extLst>
      <p:ext uri="{BB962C8B-B14F-4D97-AF65-F5344CB8AC3E}">
        <p14:creationId xmlns:p14="http://schemas.microsoft.com/office/powerpoint/2010/main" val="16415307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8"/>
          <p:cNvSpPr>
            <a:spLocks noGrp="1" noChangeArrowheads="1"/>
          </p:cNvSpPr>
          <p:nvPr>
            <p:ph type="title"/>
          </p:nvPr>
        </p:nvSpPr>
        <p:spPr/>
        <p:txBody>
          <a:bodyPr/>
          <a:lstStyle/>
          <a:p>
            <a:pPr eaLnBrk="1" hangingPunct="1"/>
            <a:endParaRPr lang="en-US" altLang="en-US" smtClean="0"/>
          </a:p>
        </p:txBody>
      </p:sp>
      <p:sp>
        <p:nvSpPr>
          <p:cNvPr id="12291" name="Rectangle 3"/>
          <p:cNvSpPr>
            <a:spLocks noGrp="1" noChangeArrowheads="1"/>
          </p:cNvSpPr>
          <p:nvPr>
            <p:ph type="body" sz="half" idx="1"/>
          </p:nvPr>
        </p:nvSpPr>
        <p:spPr>
          <a:xfrm>
            <a:off x="1981200" y="1600200"/>
            <a:ext cx="8382000" cy="1371600"/>
          </a:xfrm>
        </p:spPr>
        <p:txBody>
          <a:bodyPr/>
          <a:lstStyle/>
          <a:p>
            <a:pPr eaLnBrk="1" hangingPunct="1"/>
            <a:r>
              <a:rPr lang="en-US" altLang="en-US" u="sng"/>
              <a:t>Carnivore</a:t>
            </a:r>
            <a:r>
              <a:rPr lang="en-US" altLang="en-US"/>
              <a:t>- Organism that eats flesh (consumers)</a:t>
            </a:r>
          </a:p>
          <a:p>
            <a:pPr eaLnBrk="1" hangingPunct="1">
              <a:buFontTx/>
              <a:buNone/>
            </a:pPr>
            <a:endParaRPr lang="en-US" altLang="en-US"/>
          </a:p>
        </p:txBody>
      </p:sp>
      <p:pic>
        <p:nvPicPr>
          <p:cNvPr id="22532" name="Picture 4" descr="j0345795"/>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a:xfrm>
            <a:off x="3429000" y="4038600"/>
            <a:ext cx="2173288" cy="1790700"/>
          </a:xfrm>
          <a:noFill/>
        </p:spPr>
      </p:pic>
      <p:pic>
        <p:nvPicPr>
          <p:cNvPr id="22535" name="Picture 7" descr="j0345854"/>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5562600" y="3429000"/>
            <a:ext cx="2986088" cy="2516188"/>
          </a:xfrm>
          <a:noFill/>
        </p:spPr>
      </p:pic>
    </p:spTree>
    <p:extLst>
      <p:ext uri="{BB962C8B-B14F-4D97-AF65-F5344CB8AC3E}">
        <p14:creationId xmlns:p14="http://schemas.microsoft.com/office/powerpoint/2010/main" val="9154052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5"/>
                                        </p:tgtEl>
                                        <p:attrNameLst>
                                          <p:attrName>style.visibility</p:attrName>
                                        </p:attrNameLst>
                                      </p:cBhvr>
                                      <p:to>
                                        <p:strVal val="visible"/>
                                      </p:to>
                                    </p:set>
                                    <p:anim calcmode="lin" valueType="num">
                                      <p:cBhvr additive="base">
                                        <p:cTn id="11" dur="500" fill="hold"/>
                                        <p:tgtEl>
                                          <p:spTgt spid="22535"/>
                                        </p:tgtEl>
                                        <p:attrNameLst>
                                          <p:attrName>ppt_x</p:attrName>
                                        </p:attrNameLst>
                                      </p:cBhvr>
                                      <p:tavLst>
                                        <p:tav tm="0">
                                          <p:val>
                                            <p:strVal val="#ppt_x"/>
                                          </p:val>
                                        </p:tav>
                                        <p:tav tm="100000">
                                          <p:val>
                                            <p:strVal val="#ppt_x"/>
                                          </p:val>
                                        </p:tav>
                                      </p:tavLst>
                                    </p:anim>
                                    <p:anim calcmode="lin" valueType="num">
                                      <p:cBhvr additive="base">
                                        <p:cTn id="12" dur="500" fill="hold"/>
                                        <p:tgtEl>
                                          <p:spTgt spid="22535"/>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35" presetClass="path" presetSubtype="0" accel="50000" decel="50000" fill="hold" nodeType="afterEffect">
                                  <p:stCondLst>
                                    <p:cond delay="2000"/>
                                  </p:stCondLst>
                                  <p:childTnLst>
                                    <p:animMotion origin="layout" path="M 0.0 0.0  L -0.25 0.0  E" pathEditMode="relative" ptsTypes="">
                                      <p:cBhvr>
                                        <p:cTn id="15" dur="2000" fill="hold"/>
                                        <p:tgtEl>
                                          <p:spTgt spid="22535"/>
                                        </p:tgtEl>
                                        <p:attrNameLst>
                                          <p:attrName>ppt_x</p:attrName>
                                          <p:attrName>ppt_y</p:attrName>
                                        </p:attrNameLst>
                                      </p:cBhvr>
                                    </p:animMotion>
                                  </p:childTnLst>
                                </p:cTn>
                              </p:par>
                              <p:par>
                                <p:cTn id="16" presetID="22" presetClass="exit" presetSubtype="2" fill="hold" nodeType="withEffect">
                                  <p:stCondLst>
                                    <p:cond delay="2000"/>
                                  </p:stCondLst>
                                  <p:childTnLst>
                                    <p:animEffect transition="out" filter="wipe(right)">
                                      <p:cBhvr>
                                        <p:cTn id="17" dur="2000"/>
                                        <p:tgtEl>
                                          <p:spTgt spid="22532"/>
                                        </p:tgtEl>
                                      </p:cBhvr>
                                    </p:animEffect>
                                    <p:set>
                                      <p:cBhvr>
                                        <p:cTn id="18" dur="1" fill="hold">
                                          <p:stCondLst>
                                            <p:cond delay="1999"/>
                                          </p:stCondLst>
                                        </p:cTn>
                                        <p:tgtEl>
                                          <p:spTgt spid="225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5"/>
          <p:cNvGrpSpPr>
            <a:grpSpLocks/>
          </p:cNvGrpSpPr>
          <p:nvPr/>
        </p:nvGrpSpPr>
        <p:grpSpPr bwMode="auto">
          <a:xfrm>
            <a:off x="1524000" y="838200"/>
            <a:ext cx="5208588" cy="4852988"/>
            <a:chOff x="0" y="838200"/>
            <a:chExt cx="5208642" cy="4853022"/>
          </a:xfrm>
        </p:grpSpPr>
        <p:grpSp>
          <p:nvGrpSpPr>
            <p:cNvPr id="19471" name="Group 19"/>
            <p:cNvGrpSpPr>
              <a:grpSpLocks/>
            </p:cNvGrpSpPr>
            <p:nvPr/>
          </p:nvGrpSpPr>
          <p:grpSpPr bwMode="auto">
            <a:xfrm>
              <a:off x="457200" y="838200"/>
              <a:ext cx="4751442" cy="4853022"/>
              <a:chOff x="1904999" y="762000"/>
              <a:chExt cx="4751442" cy="4853022"/>
            </a:xfrm>
          </p:grpSpPr>
          <p:sp>
            <p:nvSpPr>
              <p:cNvPr id="5" name="Oval 4"/>
              <p:cNvSpPr/>
              <p:nvPr/>
            </p:nvSpPr>
            <p:spPr>
              <a:xfrm>
                <a:off x="1905004" y="762000"/>
                <a:ext cx="4751437" cy="4853022"/>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9478" name="Group 17"/>
              <p:cNvGrpSpPr>
                <a:grpSpLocks/>
              </p:cNvGrpSpPr>
              <p:nvPr/>
            </p:nvGrpSpPr>
            <p:grpSpPr bwMode="auto">
              <a:xfrm>
                <a:off x="1904999" y="1143000"/>
                <a:ext cx="4751441" cy="4116388"/>
                <a:chOff x="1904999" y="1143000"/>
                <a:chExt cx="4751441" cy="4116388"/>
              </a:xfrm>
            </p:grpSpPr>
            <p:cxnSp>
              <p:nvCxnSpPr>
                <p:cNvPr id="9" name="Straight Connector 8"/>
                <p:cNvCxnSpPr>
                  <a:stCxn id="5" idx="2"/>
                  <a:endCxn id="5" idx="6"/>
                </p:cNvCxnSpPr>
                <p:nvPr/>
              </p:nvCxnSpPr>
              <p:spPr>
                <a:xfrm rot="10800000" flipH="1">
                  <a:off x="1905004" y="3189305"/>
                  <a:ext cx="4751437"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209807" y="1981209"/>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048016" y="1143003"/>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209807" y="4419626"/>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048016" y="5257832"/>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9472" name="TextBox 20"/>
            <p:cNvSpPr txBox="1">
              <a:spLocks noChangeArrowheads="1"/>
            </p:cNvSpPr>
            <p:nvPr/>
          </p:nvSpPr>
          <p:spPr bwMode="auto">
            <a:xfrm>
              <a:off x="0" y="3048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0</a:t>
              </a:r>
              <a:r>
                <a:rPr lang="en-US" altLang="en-US" baseline="30000"/>
                <a:t>o</a:t>
              </a:r>
              <a:endParaRPr lang="en-US" altLang="en-US"/>
            </a:p>
          </p:txBody>
        </p:sp>
        <p:sp>
          <p:nvSpPr>
            <p:cNvPr id="19473" name="TextBox 21"/>
            <p:cNvSpPr txBox="1">
              <a:spLocks noChangeArrowheads="1"/>
            </p:cNvSpPr>
            <p:nvPr/>
          </p:nvSpPr>
          <p:spPr bwMode="auto">
            <a:xfrm>
              <a:off x="228600" y="1905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19474" name="TextBox 22"/>
            <p:cNvSpPr txBox="1">
              <a:spLocks noChangeArrowheads="1"/>
            </p:cNvSpPr>
            <p:nvPr/>
          </p:nvSpPr>
          <p:spPr bwMode="auto">
            <a:xfrm>
              <a:off x="914400" y="990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sp>
          <p:nvSpPr>
            <p:cNvPr id="19475" name="TextBox 23"/>
            <p:cNvSpPr txBox="1">
              <a:spLocks noChangeArrowheads="1"/>
            </p:cNvSpPr>
            <p:nvPr/>
          </p:nvSpPr>
          <p:spPr bwMode="auto">
            <a:xfrm>
              <a:off x="228600" y="43434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19476" name="TextBox 24"/>
            <p:cNvSpPr txBox="1">
              <a:spLocks noChangeArrowheads="1"/>
            </p:cNvSpPr>
            <p:nvPr/>
          </p:nvSpPr>
          <p:spPr bwMode="auto">
            <a:xfrm>
              <a:off x="1066800" y="5181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grpSp>
      <p:sp>
        <p:nvSpPr>
          <p:cNvPr id="27" name="TextBox 26"/>
          <p:cNvSpPr txBox="1">
            <a:spLocks noChangeArrowheads="1"/>
          </p:cNvSpPr>
          <p:nvPr/>
        </p:nvSpPr>
        <p:spPr bwMode="auto">
          <a:xfrm>
            <a:off x="5715000" y="685800"/>
            <a:ext cx="1905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Polar Easterlies</a:t>
            </a:r>
          </a:p>
        </p:txBody>
      </p:sp>
      <p:sp>
        <p:nvSpPr>
          <p:cNvPr id="28" name="TextBox 27"/>
          <p:cNvSpPr txBox="1">
            <a:spLocks noChangeArrowheads="1"/>
          </p:cNvSpPr>
          <p:nvPr/>
        </p:nvSpPr>
        <p:spPr bwMode="auto">
          <a:xfrm>
            <a:off x="5562600" y="5334000"/>
            <a:ext cx="1905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Polar Easterlies</a:t>
            </a:r>
          </a:p>
        </p:txBody>
      </p:sp>
      <p:cxnSp>
        <p:nvCxnSpPr>
          <p:cNvPr id="30" name="Straight Arrow Connector 29"/>
          <p:cNvCxnSpPr/>
          <p:nvPr/>
        </p:nvCxnSpPr>
        <p:spPr>
          <a:xfrm rot="10800000">
            <a:off x="4572000" y="1066800"/>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10800000">
            <a:off x="4724400" y="5486400"/>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a:spLocks noChangeArrowheads="1"/>
          </p:cNvSpPr>
          <p:nvPr/>
        </p:nvSpPr>
        <p:spPr bwMode="auto">
          <a:xfrm>
            <a:off x="6324600" y="144780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Mid-latitude Westerlies</a:t>
            </a:r>
          </a:p>
        </p:txBody>
      </p:sp>
      <p:sp>
        <p:nvSpPr>
          <p:cNvPr id="34" name="TextBox 33"/>
          <p:cNvSpPr txBox="1">
            <a:spLocks noChangeArrowheads="1"/>
          </p:cNvSpPr>
          <p:nvPr/>
        </p:nvSpPr>
        <p:spPr bwMode="auto">
          <a:xfrm>
            <a:off x="6248400" y="472440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Mid-latitude Westerlies</a:t>
            </a:r>
          </a:p>
        </p:txBody>
      </p:sp>
      <p:cxnSp>
        <p:nvCxnSpPr>
          <p:cNvPr id="35" name="Straight Arrow Connector 34"/>
          <p:cNvCxnSpPr/>
          <p:nvPr/>
        </p:nvCxnSpPr>
        <p:spPr>
          <a:xfrm rot="10800000">
            <a:off x="2819400" y="1600200"/>
            <a:ext cx="381000" cy="1588"/>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10800000">
            <a:off x="2743200" y="4953000"/>
            <a:ext cx="381000" cy="1588"/>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6705600" y="243840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Northeast Tradewinds</a:t>
            </a:r>
          </a:p>
        </p:txBody>
      </p:sp>
      <p:sp>
        <p:nvSpPr>
          <p:cNvPr id="38" name="TextBox 37"/>
          <p:cNvSpPr txBox="1">
            <a:spLocks noChangeArrowheads="1"/>
          </p:cNvSpPr>
          <p:nvPr/>
        </p:nvSpPr>
        <p:spPr bwMode="auto">
          <a:xfrm>
            <a:off x="6705600" y="365760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Southeast Tradewinds</a:t>
            </a:r>
          </a:p>
        </p:txBody>
      </p:sp>
      <p:cxnSp>
        <p:nvCxnSpPr>
          <p:cNvPr id="41" name="Straight Arrow Connector 40"/>
          <p:cNvCxnSpPr/>
          <p:nvPr/>
        </p:nvCxnSpPr>
        <p:spPr>
          <a:xfrm rot="10800000">
            <a:off x="6019800" y="2667000"/>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10800000">
            <a:off x="6019800" y="3886200"/>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91618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childTnLst>
                                </p:cTn>
                              </p:par>
                            </p:childTnLst>
                          </p:cTn>
                        </p:par>
                        <p:par>
                          <p:cTn id="14" fill="hold" nodeType="afterGroup">
                            <p:stCondLst>
                              <p:cond delay="0"/>
                            </p:stCondLst>
                            <p:childTnLst>
                              <p:par>
                                <p:cTn id="15" presetID="0" presetClass="path" presetSubtype="0" repeatCount="indefinite" fill="hold" nodeType="afterEffect">
                                  <p:stCondLst>
                                    <p:cond delay="0"/>
                                  </p:stCondLst>
                                  <p:childTnLst>
                                    <p:animMotion origin="layout" path="M -6.66667E-6 2.39417E-6 L -0.10001 2.39417E-6 " pathEditMode="relative" ptsTypes="AA">
                                      <p:cBhvr>
                                        <p:cTn id="16" dur="2000" fill="hold"/>
                                        <p:tgtEl>
                                          <p:spTgt spid="30"/>
                                        </p:tgtEl>
                                        <p:attrNameLst>
                                          <p:attrName>ppt_x</p:attrName>
                                          <p:attrName>ppt_y</p:attrName>
                                        </p:attrNameLst>
                                      </p:cBhvr>
                                    </p:animMotion>
                                  </p:childTnLst>
                                </p:cTn>
                              </p:par>
                              <p:par>
                                <p:cTn id="17" presetID="0" presetClass="path" presetSubtype="0" repeatCount="indefinite" fill="hold" nodeType="withEffect">
                                  <p:stCondLst>
                                    <p:cond delay="0"/>
                                  </p:stCondLst>
                                  <p:childTnLst>
                                    <p:animMotion origin="layout" path="M -6.66667E-6 2.39417E-6 L -0.10001 2.39417E-6 " pathEditMode="relative" ptsTypes="AA">
                                      <p:cBhvr>
                                        <p:cTn id="18" dur="2000" fill="hold"/>
                                        <p:tgtEl>
                                          <p:spTgt spid="32"/>
                                        </p:tgtEl>
                                        <p:attrNameLst>
                                          <p:attrName>ppt_x</p:attrName>
                                          <p:attrName>ppt_y</p:attrName>
                                        </p:attrNameLst>
                                      </p:cBhvr>
                                    </p:animMotion>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childTnLst>
                          </p:cTn>
                        </p:par>
                        <p:par>
                          <p:cTn id="25" fill="hold" nodeType="afterGroup">
                            <p:stCondLst>
                              <p:cond delay="0"/>
                            </p:stCondLst>
                            <p:childTnLst>
                              <p:par>
                                <p:cTn id="26" presetID="1"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childTnLst>
                                </p:cTn>
                              </p:par>
                            </p:childTnLst>
                          </p:cTn>
                        </p:par>
                        <p:par>
                          <p:cTn id="30" fill="hold" nodeType="afterGroup">
                            <p:stCondLst>
                              <p:cond delay="0"/>
                            </p:stCondLst>
                            <p:childTnLst>
                              <p:par>
                                <p:cTn id="31" presetID="0" presetClass="path" presetSubtype="0" repeatCount="indefinite" fill="hold" nodeType="afterEffect">
                                  <p:stCondLst>
                                    <p:cond delay="0"/>
                                  </p:stCondLst>
                                  <p:childTnLst>
                                    <p:animMotion origin="layout" path="M 2.77556E-17 -1.40874E-6 L 0.27917 -1.40874E-6 " pathEditMode="relative" rAng="0" ptsTypes="AA">
                                      <p:cBhvr>
                                        <p:cTn id="32" dur="2000" fill="hold"/>
                                        <p:tgtEl>
                                          <p:spTgt spid="35"/>
                                        </p:tgtEl>
                                        <p:attrNameLst>
                                          <p:attrName>ppt_x</p:attrName>
                                          <p:attrName>ppt_y</p:attrName>
                                        </p:attrNameLst>
                                      </p:cBhvr>
                                      <p:rCtr x="13958" y="0"/>
                                    </p:animMotion>
                                  </p:childTnLst>
                                </p:cTn>
                              </p:par>
                              <p:par>
                                <p:cTn id="33" presetID="0" presetClass="path" presetSubtype="0" repeatCount="indefinite" fill="hold" nodeType="withEffect">
                                  <p:stCondLst>
                                    <p:cond delay="0"/>
                                  </p:stCondLst>
                                  <p:childTnLst>
                                    <p:animMotion origin="layout" path="M 2.77556E-17 -1.40874E-6 L 0.27917 -1.40874E-6 " pathEditMode="relative" rAng="0" ptsTypes="AA">
                                      <p:cBhvr>
                                        <p:cTn id="34" dur="2000" fill="hold"/>
                                        <p:tgtEl>
                                          <p:spTgt spid="36"/>
                                        </p:tgtEl>
                                        <p:attrNameLst>
                                          <p:attrName>ppt_x</p:attrName>
                                          <p:attrName>ppt_y</p:attrName>
                                        </p:attrNameLst>
                                      </p:cBhvr>
                                      <p:rCtr x="13958" y="0"/>
                                    </p:animMotion>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childTnLst>
                          </p:cTn>
                        </p:par>
                        <p:par>
                          <p:cTn id="41" fill="hold" nodeType="afterGroup">
                            <p:stCondLst>
                              <p:cond delay="0"/>
                            </p:stCondLst>
                            <p:childTnLst>
                              <p:par>
                                <p:cTn id="42" presetID="1"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childTnLst>
                                </p:cTn>
                              </p:par>
                            </p:childTnLst>
                          </p:cTn>
                        </p:par>
                        <p:par>
                          <p:cTn id="46" fill="hold" nodeType="afterGroup">
                            <p:stCondLst>
                              <p:cond delay="0"/>
                            </p:stCondLst>
                            <p:childTnLst>
                              <p:par>
                                <p:cTn id="47" presetID="0" presetClass="path" presetSubtype="0" repeatCount="indefinite" fill="hold" nodeType="afterEffect">
                                  <p:stCondLst>
                                    <p:cond delay="0"/>
                                  </p:stCondLst>
                                  <p:childTnLst>
                                    <p:animMotion origin="layout" path="M -1.11022E-16 9.85427E-7 L -0.42083 9.85427E-7 " pathEditMode="relative" rAng="0" ptsTypes="AA">
                                      <p:cBhvr>
                                        <p:cTn id="48" dur="2000" fill="hold"/>
                                        <p:tgtEl>
                                          <p:spTgt spid="41"/>
                                        </p:tgtEl>
                                        <p:attrNameLst>
                                          <p:attrName>ppt_x</p:attrName>
                                          <p:attrName>ppt_y</p:attrName>
                                        </p:attrNameLst>
                                      </p:cBhvr>
                                      <p:rCtr x="-21042" y="0"/>
                                    </p:animMotion>
                                  </p:childTnLst>
                                </p:cTn>
                              </p:par>
                              <p:par>
                                <p:cTn id="49" presetID="0" presetClass="path" presetSubtype="0" repeatCount="indefinite" fill="hold" nodeType="withEffect">
                                  <p:stCondLst>
                                    <p:cond delay="0"/>
                                  </p:stCondLst>
                                  <p:childTnLst>
                                    <p:animMotion origin="layout" path="M -1.11022E-16 9.85427E-7 L -0.42083 9.85427E-7 " pathEditMode="relative" rAng="0" ptsTypes="AA">
                                      <p:cBhvr>
                                        <p:cTn id="50" dur="2000" fill="hold"/>
                                        <p:tgtEl>
                                          <p:spTgt spid="42"/>
                                        </p:tgtEl>
                                        <p:attrNameLst>
                                          <p:attrName>ppt_x</p:attrName>
                                          <p:attrName>ppt_y</p:attrName>
                                        </p:attrNameLst>
                                      </p:cBhvr>
                                      <p:rCtr x="-2104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3" grpId="0"/>
      <p:bldP spid="34" grpId="0"/>
      <p:bldP spid="37" grpId="0"/>
      <p:bldP spid="3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smtClean="0"/>
              <a:t>Circulation Patterns</a:t>
            </a:r>
          </a:p>
        </p:txBody>
      </p:sp>
      <p:sp>
        <p:nvSpPr>
          <p:cNvPr id="20483" name="Content Placeholder 2"/>
          <p:cNvSpPr>
            <a:spLocks noGrp="1"/>
          </p:cNvSpPr>
          <p:nvPr>
            <p:ph idx="1"/>
          </p:nvPr>
        </p:nvSpPr>
        <p:spPr/>
        <p:txBody>
          <a:bodyPr/>
          <a:lstStyle/>
          <a:p>
            <a:r>
              <a:rPr lang="en-US" altLang="en-US" smtClean="0"/>
              <a:t>The air doesn’t only move from east to west on earth, it also moves north and south and up and down.</a:t>
            </a:r>
          </a:p>
        </p:txBody>
      </p:sp>
    </p:spTree>
    <p:extLst>
      <p:ext uri="{BB962C8B-B14F-4D97-AF65-F5344CB8AC3E}">
        <p14:creationId xmlns:p14="http://schemas.microsoft.com/office/powerpoint/2010/main" val="245257876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3"/>
          <p:cNvGrpSpPr>
            <a:grpSpLocks/>
          </p:cNvGrpSpPr>
          <p:nvPr/>
        </p:nvGrpSpPr>
        <p:grpSpPr bwMode="auto">
          <a:xfrm>
            <a:off x="2743200" y="1600200"/>
            <a:ext cx="5208588" cy="4852988"/>
            <a:chOff x="0" y="838200"/>
            <a:chExt cx="5208642" cy="4853022"/>
          </a:xfrm>
        </p:grpSpPr>
        <p:grpSp>
          <p:nvGrpSpPr>
            <p:cNvPr id="21546" name="Group 19"/>
            <p:cNvGrpSpPr>
              <a:grpSpLocks/>
            </p:cNvGrpSpPr>
            <p:nvPr/>
          </p:nvGrpSpPr>
          <p:grpSpPr bwMode="auto">
            <a:xfrm>
              <a:off x="457200" y="838200"/>
              <a:ext cx="4751442" cy="4853022"/>
              <a:chOff x="1904999" y="762000"/>
              <a:chExt cx="4751442" cy="4853022"/>
            </a:xfrm>
          </p:grpSpPr>
          <p:sp>
            <p:nvSpPr>
              <p:cNvPr id="11" name="Oval 10"/>
              <p:cNvSpPr/>
              <p:nvPr/>
            </p:nvSpPr>
            <p:spPr>
              <a:xfrm>
                <a:off x="1905004" y="762000"/>
                <a:ext cx="4751437" cy="4853022"/>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1553" name="Group 17"/>
              <p:cNvGrpSpPr>
                <a:grpSpLocks/>
              </p:cNvGrpSpPr>
              <p:nvPr/>
            </p:nvGrpSpPr>
            <p:grpSpPr bwMode="auto">
              <a:xfrm>
                <a:off x="1904999" y="1143000"/>
                <a:ext cx="4751441" cy="4116388"/>
                <a:chOff x="1904999" y="1143000"/>
                <a:chExt cx="4751441" cy="4116388"/>
              </a:xfrm>
            </p:grpSpPr>
            <p:cxnSp>
              <p:nvCxnSpPr>
                <p:cNvPr id="13" name="Straight Connector 12"/>
                <p:cNvCxnSpPr>
                  <a:stCxn id="11" idx="2"/>
                  <a:endCxn id="11" idx="6"/>
                </p:cNvCxnSpPr>
                <p:nvPr/>
              </p:nvCxnSpPr>
              <p:spPr>
                <a:xfrm rot="10800000" flipH="1">
                  <a:off x="1905004" y="3189305"/>
                  <a:ext cx="4751437"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209807" y="1981209"/>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048016" y="1143003"/>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209807" y="4419626"/>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048016" y="5257832"/>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1547" name="TextBox 5"/>
            <p:cNvSpPr txBox="1">
              <a:spLocks noChangeArrowheads="1"/>
            </p:cNvSpPr>
            <p:nvPr/>
          </p:nvSpPr>
          <p:spPr bwMode="auto">
            <a:xfrm>
              <a:off x="0" y="3048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0</a:t>
              </a:r>
              <a:r>
                <a:rPr lang="en-US" altLang="en-US" baseline="30000"/>
                <a:t>o</a:t>
              </a:r>
              <a:endParaRPr lang="en-US" altLang="en-US"/>
            </a:p>
          </p:txBody>
        </p:sp>
        <p:sp>
          <p:nvSpPr>
            <p:cNvPr id="21548" name="TextBox 6"/>
            <p:cNvSpPr txBox="1">
              <a:spLocks noChangeArrowheads="1"/>
            </p:cNvSpPr>
            <p:nvPr/>
          </p:nvSpPr>
          <p:spPr bwMode="auto">
            <a:xfrm>
              <a:off x="228600" y="1905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21549" name="TextBox 7"/>
            <p:cNvSpPr txBox="1">
              <a:spLocks noChangeArrowheads="1"/>
            </p:cNvSpPr>
            <p:nvPr/>
          </p:nvSpPr>
          <p:spPr bwMode="auto">
            <a:xfrm>
              <a:off x="914400" y="990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sp>
          <p:nvSpPr>
            <p:cNvPr id="21550" name="TextBox 8"/>
            <p:cNvSpPr txBox="1">
              <a:spLocks noChangeArrowheads="1"/>
            </p:cNvSpPr>
            <p:nvPr/>
          </p:nvSpPr>
          <p:spPr bwMode="auto">
            <a:xfrm>
              <a:off x="228600" y="43434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21551" name="TextBox 9"/>
            <p:cNvSpPr txBox="1">
              <a:spLocks noChangeArrowheads="1"/>
            </p:cNvSpPr>
            <p:nvPr/>
          </p:nvSpPr>
          <p:spPr bwMode="auto">
            <a:xfrm>
              <a:off x="1066800" y="5181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grpSp>
      <p:sp>
        <p:nvSpPr>
          <p:cNvPr id="21507" name="TextBox 17"/>
          <p:cNvSpPr txBox="1">
            <a:spLocks noChangeArrowheads="1"/>
          </p:cNvSpPr>
          <p:nvPr/>
        </p:nvSpPr>
        <p:spPr bwMode="auto">
          <a:xfrm>
            <a:off x="2667000" y="228601"/>
            <a:ext cx="7848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Air is warmest at the equator, warm air rises (moves up)</a:t>
            </a:r>
          </a:p>
          <a:p>
            <a:pPr lvl="2" eaLnBrk="1" hangingPunct="1"/>
            <a:r>
              <a:rPr lang="en-US" altLang="en-US"/>
              <a:t>As it rises it cools and drops moisture.</a:t>
            </a:r>
          </a:p>
          <a:p>
            <a:pPr eaLnBrk="1" hangingPunct="1"/>
            <a:endParaRPr lang="en-US" altLang="en-US"/>
          </a:p>
        </p:txBody>
      </p:sp>
      <p:sp>
        <p:nvSpPr>
          <p:cNvPr id="19" name="Oval 18"/>
          <p:cNvSpPr/>
          <p:nvPr/>
        </p:nvSpPr>
        <p:spPr>
          <a:xfrm>
            <a:off x="1981200" y="685800"/>
            <a:ext cx="7239000" cy="6705600"/>
          </a:xfrm>
          <a:prstGeom prst="ellipse">
            <a:avLst/>
          </a:prstGeom>
          <a:noFill/>
          <a:ln w="31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21" name="Straight Arrow Connector 20"/>
          <p:cNvCxnSpPr/>
          <p:nvPr/>
        </p:nvCxnSpPr>
        <p:spPr>
          <a:xfrm>
            <a:off x="8001000" y="4038600"/>
            <a:ext cx="1143000" cy="1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6200000" flipV="1">
            <a:off x="8115300" y="2933700"/>
            <a:ext cx="1524000" cy="5334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a:off x="8153400" y="4572000"/>
            <a:ext cx="1447800" cy="5334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TextBox 17"/>
          <p:cNvSpPr txBox="1">
            <a:spLocks noChangeArrowheads="1"/>
          </p:cNvSpPr>
          <p:nvPr/>
        </p:nvSpPr>
        <p:spPr bwMode="auto">
          <a:xfrm>
            <a:off x="2667000" y="228601"/>
            <a:ext cx="655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When the air hits the top of the troposphere, it is pushed north or south</a:t>
            </a:r>
          </a:p>
          <a:p>
            <a:pPr eaLnBrk="1" hangingPunct="1"/>
            <a:endParaRPr lang="en-US" altLang="en-US"/>
          </a:p>
        </p:txBody>
      </p:sp>
      <p:sp>
        <p:nvSpPr>
          <p:cNvPr id="23" name="TextBox 17"/>
          <p:cNvSpPr txBox="1">
            <a:spLocks noChangeArrowheads="1"/>
          </p:cNvSpPr>
          <p:nvPr/>
        </p:nvSpPr>
        <p:spPr bwMode="auto">
          <a:xfrm>
            <a:off x="2667000" y="228601"/>
            <a:ext cx="655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As the air cools even more, it becomes more dense and begins to sink back down to the ground</a:t>
            </a:r>
          </a:p>
          <a:p>
            <a:pPr eaLnBrk="1" hangingPunct="1"/>
            <a:endParaRPr lang="en-US" altLang="en-US"/>
          </a:p>
        </p:txBody>
      </p:sp>
      <p:cxnSp>
        <p:nvCxnSpPr>
          <p:cNvPr id="25" name="Straight Arrow Connector 24"/>
          <p:cNvCxnSpPr/>
          <p:nvPr/>
        </p:nvCxnSpPr>
        <p:spPr>
          <a:xfrm rot="10800000" flipV="1">
            <a:off x="7696200" y="2362200"/>
            <a:ext cx="914400" cy="5334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10800000">
            <a:off x="7696200" y="5181600"/>
            <a:ext cx="914400" cy="4572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31" name="TextBox 17"/>
          <p:cNvSpPr txBox="1">
            <a:spLocks noChangeArrowheads="1"/>
          </p:cNvSpPr>
          <p:nvPr/>
        </p:nvSpPr>
        <p:spPr bwMode="auto">
          <a:xfrm>
            <a:off x="2895600" y="228601"/>
            <a:ext cx="655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The dry air crashing down to the ground is forced north and south</a:t>
            </a:r>
          </a:p>
          <a:p>
            <a:pPr eaLnBrk="1" hangingPunct="1"/>
            <a:endParaRPr lang="en-US" altLang="en-US"/>
          </a:p>
        </p:txBody>
      </p:sp>
      <p:cxnSp>
        <p:nvCxnSpPr>
          <p:cNvPr id="32" name="Straight Arrow Connector 31"/>
          <p:cNvCxnSpPr/>
          <p:nvPr/>
        </p:nvCxnSpPr>
        <p:spPr>
          <a:xfrm rot="5400000" flipH="1" flipV="1">
            <a:off x="7505700" y="4457700"/>
            <a:ext cx="914400" cy="2286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6200000" flipH="1">
            <a:off x="7468394" y="3353594"/>
            <a:ext cx="989012" cy="2286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16200000" flipV="1">
            <a:off x="6971506" y="2020094"/>
            <a:ext cx="839788" cy="7620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6934994" y="5334794"/>
            <a:ext cx="836612" cy="6858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45" name="TextBox 17"/>
          <p:cNvSpPr txBox="1">
            <a:spLocks noChangeArrowheads="1"/>
          </p:cNvSpPr>
          <p:nvPr/>
        </p:nvSpPr>
        <p:spPr bwMode="auto">
          <a:xfrm>
            <a:off x="2667000" y="228601"/>
            <a:ext cx="655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The air returning to the equator is warmed up and the cycle repeats</a:t>
            </a:r>
          </a:p>
          <a:p>
            <a:pPr eaLnBrk="1" hangingPunct="1"/>
            <a:endParaRPr lang="en-US" altLang="en-US"/>
          </a:p>
        </p:txBody>
      </p:sp>
      <p:cxnSp>
        <p:nvCxnSpPr>
          <p:cNvPr id="47" name="Straight Arrow Connector 46"/>
          <p:cNvCxnSpPr/>
          <p:nvPr/>
        </p:nvCxnSpPr>
        <p:spPr>
          <a:xfrm>
            <a:off x="8001000" y="4038600"/>
            <a:ext cx="1143000" cy="1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16200000" flipV="1">
            <a:off x="8077200" y="2971800"/>
            <a:ext cx="1524000" cy="4572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5400000">
            <a:off x="8115300" y="4610100"/>
            <a:ext cx="1447800" cy="4572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10800000" flipV="1">
            <a:off x="7620000" y="2362200"/>
            <a:ext cx="990600" cy="5334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16200000" flipH="1">
            <a:off x="7468394" y="3352007"/>
            <a:ext cx="989013" cy="2286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10800000">
            <a:off x="7620000" y="5181600"/>
            <a:ext cx="990600" cy="5334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rot="5400000" flipH="1" flipV="1">
            <a:off x="7505700" y="4533900"/>
            <a:ext cx="914400" cy="2286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TextBox 17"/>
          <p:cNvSpPr txBox="1">
            <a:spLocks noChangeArrowheads="1"/>
          </p:cNvSpPr>
          <p:nvPr/>
        </p:nvSpPr>
        <p:spPr bwMode="auto">
          <a:xfrm>
            <a:off x="2667000" y="228600"/>
            <a:ext cx="6553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The air that was pushed north and south collides with cool air descending from the poles at 60</a:t>
            </a:r>
            <a:r>
              <a:rPr lang="en-US" altLang="en-US" baseline="30000"/>
              <a:t>o</a:t>
            </a:r>
            <a:r>
              <a:rPr lang="en-US" altLang="en-US"/>
              <a:t> latitude and is forced upwards</a:t>
            </a:r>
          </a:p>
          <a:p>
            <a:pPr eaLnBrk="1" hangingPunct="1"/>
            <a:endParaRPr lang="en-US" altLang="en-US"/>
          </a:p>
        </p:txBody>
      </p:sp>
      <p:cxnSp>
        <p:nvCxnSpPr>
          <p:cNvPr id="55" name="Straight Arrow Connector 54"/>
          <p:cNvCxnSpPr/>
          <p:nvPr/>
        </p:nvCxnSpPr>
        <p:spPr>
          <a:xfrm flipV="1">
            <a:off x="5943600" y="6172200"/>
            <a:ext cx="914400" cy="3810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5715000" y="1447801"/>
            <a:ext cx="1219200" cy="455613"/>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flipH="1" flipV="1">
            <a:off x="6972300" y="1333500"/>
            <a:ext cx="609600" cy="5334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16200000" flipH="1">
            <a:off x="6896100" y="6210300"/>
            <a:ext cx="457200" cy="3810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67" name="TextBox 17"/>
          <p:cNvSpPr txBox="1">
            <a:spLocks noChangeArrowheads="1"/>
          </p:cNvSpPr>
          <p:nvPr/>
        </p:nvSpPr>
        <p:spPr bwMode="auto">
          <a:xfrm>
            <a:off x="2667000" y="228601"/>
            <a:ext cx="655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The air moving back toward the equator will collide with the air at 30</a:t>
            </a:r>
            <a:r>
              <a:rPr lang="en-US" altLang="en-US" baseline="30000"/>
              <a:t>o</a:t>
            </a:r>
            <a:r>
              <a:rPr lang="en-US" altLang="en-US"/>
              <a:t> latitude and be forced downward.</a:t>
            </a:r>
          </a:p>
          <a:p>
            <a:pPr eaLnBrk="1" hangingPunct="1"/>
            <a:endParaRPr lang="en-US" altLang="en-US"/>
          </a:p>
        </p:txBody>
      </p:sp>
      <p:cxnSp>
        <p:nvCxnSpPr>
          <p:cNvPr id="68" name="Straight Arrow Connector 67"/>
          <p:cNvCxnSpPr/>
          <p:nvPr/>
        </p:nvCxnSpPr>
        <p:spPr>
          <a:xfrm rot="16200000" flipH="1">
            <a:off x="7620000" y="1371600"/>
            <a:ext cx="914400" cy="9144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flipV="1">
            <a:off x="7391400" y="5791200"/>
            <a:ext cx="1143000" cy="7620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72" name="TextBox 17"/>
          <p:cNvSpPr txBox="1">
            <a:spLocks noChangeArrowheads="1"/>
          </p:cNvSpPr>
          <p:nvPr/>
        </p:nvSpPr>
        <p:spPr bwMode="auto">
          <a:xfrm>
            <a:off x="2743200" y="228601"/>
            <a:ext cx="655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As the air crashes to the ground, it is forced to the north and south and the cycle will continue.</a:t>
            </a:r>
          </a:p>
          <a:p>
            <a:pPr eaLnBrk="1" hangingPunct="1"/>
            <a:endParaRPr lang="en-US" altLang="en-US"/>
          </a:p>
        </p:txBody>
      </p:sp>
      <p:cxnSp>
        <p:nvCxnSpPr>
          <p:cNvPr id="73" name="Straight Arrow Connector 72"/>
          <p:cNvCxnSpPr/>
          <p:nvPr/>
        </p:nvCxnSpPr>
        <p:spPr>
          <a:xfrm rot="10800000">
            <a:off x="5791200" y="762000"/>
            <a:ext cx="1600200" cy="4572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10800000" flipV="1">
            <a:off x="5867400" y="6705600"/>
            <a:ext cx="1371600" cy="1524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90" name="TextBox 17"/>
          <p:cNvSpPr txBox="1">
            <a:spLocks noChangeArrowheads="1"/>
          </p:cNvSpPr>
          <p:nvPr/>
        </p:nvSpPr>
        <p:spPr bwMode="auto">
          <a:xfrm>
            <a:off x="2667000" y="228601"/>
            <a:ext cx="655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When the rising air hits the troposphere, it will be forced to the north and south.</a:t>
            </a:r>
          </a:p>
          <a:p>
            <a:pPr eaLnBrk="1" hangingPunct="1"/>
            <a:endParaRPr lang="en-US" altLang="en-US"/>
          </a:p>
        </p:txBody>
      </p:sp>
      <p:sp>
        <p:nvSpPr>
          <p:cNvPr id="91" name="TextBox 17"/>
          <p:cNvSpPr txBox="1">
            <a:spLocks noChangeArrowheads="1"/>
          </p:cNvSpPr>
          <p:nvPr/>
        </p:nvSpPr>
        <p:spPr bwMode="auto">
          <a:xfrm>
            <a:off x="2667000" y="228601"/>
            <a:ext cx="655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The air that was forced towards the poles at 60</a:t>
            </a:r>
            <a:r>
              <a:rPr lang="en-US" altLang="en-US" baseline="30000"/>
              <a:t>o</a:t>
            </a:r>
            <a:r>
              <a:rPr lang="en-US" altLang="en-US"/>
              <a:t> latitude will cool and become more dense and sink back down to the ground. </a:t>
            </a:r>
          </a:p>
        </p:txBody>
      </p:sp>
      <p:sp>
        <p:nvSpPr>
          <p:cNvPr id="92" name="TextBox 17"/>
          <p:cNvSpPr txBox="1">
            <a:spLocks noChangeArrowheads="1"/>
          </p:cNvSpPr>
          <p:nvPr/>
        </p:nvSpPr>
        <p:spPr bwMode="auto">
          <a:xfrm>
            <a:off x="2819400" y="228601"/>
            <a:ext cx="655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The air that was forced towards the poles at 60</a:t>
            </a:r>
            <a:r>
              <a:rPr lang="en-US" altLang="en-US" baseline="30000"/>
              <a:t>o</a:t>
            </a:r>
            <a:r>
              <a:rPr lang="en-US" altLang="en-US"/>
              <a:t> latitude will cool and become more dense and sink back down to the ground. </a:t>
            </a:r>
          </a:p>
        </p:txBody>
      </p:sp>
      <p:cxnSp>
        <p:nvCxnSpPr>
          <p:cNvPr id="93" name="Straight Arrow Connector 92"/>
          <p:cNvCxnSpPr/>
          <p:nvPr/>
        </p:nvCxnSpPr>
        <p:spPr>
          <a:xfrm rot="5400000">
            <a:off x="5448300" y="1104900"/>
            <a:ext cx="609600" cy="76200"/>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rot="5400000" flipH="1" flipV="1">
            <a:off x="5715001" y="6705601"/>
            <a:ext cx="304800" cy="3175"/>
          </a:xfrm>
          <a:prstGeom prst="straightConnector1">
            <a:avLst/>
          </a:prstGeom>
          <a:ln w="7620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97" name="TextBox 17"/>
          <p:cNvSpPr txBox="1">
            <a:spLocks noChangeArrowheads="1"/>
          </p:cNvSpPr>
          <p:nvPr/>
        </p:nvSpPr>
        <p:spPr bwMode="auto">
          <a:xfrm>
            <a:off x="2743200" y="228601"/>
            <a:ext cx="655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US" altLang="en-US"/>
              <a:t>The air that crashes back down to the ground is forced to the equator and the cycle will continue.</a:t>
            </a:r>
          </a:p>
        </p:txBody>
      </p:sp>
    </p:spTree>
    <p:extLst>
      <p:ext uri="{BB962C8B-B14F-4D97-AF65-F5344CB8AC3E}">
        <p14:creationId xmlns:p14="http://schemas.microsoft.com/office/powerpoint/2010/main" val="25619000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0"/>
                                        <p:tgtEl>
                                          <p:spTgt spid="21"/>
                                        </p:tgtEl>
                                      </p:cBhvr>
                                    </p:animEffect>
                                  </p:childTnLst>
                                </p:cTn>
                              </p:par>
                              <p:par>
                                <p:cTn id="8" presetID="7" presetClass="emph" presetSubtype="2" fill="hold" nodeType="withEffect">
                                  <p:stCondLst>
                                    <p:cond delay="0"/>
                                  </p:stCondLst>
                                  <p:childTnLst>
                                    <p:animClr clrSpc="rgb" dir="cw">
                                      <p:cBhvr>
                                        <p:cTn id="9" dur="5000" fill="hold"/>
                                        <p:tgtEl>
                                          <p:spTgt spid="21"/>
                                        </p:tgtEl>
                                        <p:attrNameLst>
                                          <p:attrName>stroke.color</p:attrName>
                                        </p:attrNameLst>
                                      </p:cBhvr>
                                      <p:to>
                                        <a:schemeClr val="accent1"/>
                                      </p:to>
                                    </p:animClr>
                                    <p:set>
                                      <p:cBhvr>
                                        <p:cTn id="10" dur="5000" fill="hold"/>
                                        <p:tgtEl>
                                          <p:spTgt spid="21"/>
                                        </p:tgtEl>
                                        <p:attrNameLst>
                                          <p:attrName>stroke.on</p:attrName>
                                        </p:attrNameLst>
                                      </p:cBhvr>
                                      <p:to>
                                        <p:strVal val="tru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21507"/>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par>
                          <p:cTn id="17" fill="hold" nodeType="afterGroup">
                            <p:stCondLst>
                              <p:cond delay="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0"/>
                                        <p:tgtEl>
                                          <p:spTgt spid="26"/>
                                        </p:tgtEl>
                                      </p:cBhvr>
                                    </p:animEffect>
                                  </p:childTnLst>
                                </p:cTn>
                              </p:par>
                              <p:par>
                                <p:cTn id="21" presetID="2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0"/>
                                        <p:tgtEl>
                                          <p:spTgt spid="2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22"/>
                                        </p:tgtEl>
                                        <p:attrNameLst>
                                          <p:attrName>style.visibility</p:attrName>
                                        </p:attrNameLst>
                                      </p:cBhvr>
                                      <p:to>
                                        <p:strVal val="hidden"/>
                                      </p:to>
                                    </p:set>
                                  </p:childTnLst>
                                </p:cTn>
                              </p:par>
                              <p:par>
                                <p:cTn id="28" presetID="1"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par>
                                <p:cTn id="30" presetID="22" presetClass="entr" presetSubtype="2"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right)">
                                      <p:cBhvr>
                                        <p:cTn id="32" dur="5000"/>
                                        <p:tgtEl>
                                          <p:spTgt spid="25"/>
                                        </p:tgtEl>
                                      </p:cBhvr>
                                    </p:animEffect>
                                  </p:childTnLst>
                                </p:cTn>
                              </p:par>
                              <p:par>
                                <p:cTn id="33" presetID="22" presetClass="entr" presetSubtype="2"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0"/>
                                        <p:tgtEl>
                                          <p:spTgt spid="2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23"/>
                                        </p:tgtEl>
                                        <p:attrNameLst>
                                          <p:attrName>style.visibility</p:attrName>
                                        </p:attrNameLst>
                                      </p:cBhvr>
                                      <p:to>
                                        <p:strVal val="hidden"/>
                                      </p:to>
                                    </p:set>
                                  </p:childTnLst>
                                </p:cTn>
                              </p:par>
                              <p:par>
                                <p:cTn id="40" presetID="1"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childTnLst>
                                </p:cTn>
                              </p:par>
                            </p:childTnLst>
                          </p:cTn>
                        </p:par>
                        <p:par>
                          <p:cTn id="42" fill="hold" nodeType="afterGroup">
                            <p:stCondLst>
                              <p:cond delay="0"/>
                            </p:stCondLst>
                            <p:childTnLst>
                              <p:par>
                                <p:cTn id="43" presetID="22" presetClass="entr" presetSubtype="4"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5000"/>
                                        <p:tgtEl>
                                          <p:spTgt spid="32"/>
                                        </p:tgtEl>
                                      </p:cBhvr>
                                    </p:animEffect>
                                  </p:childTnLst>
                                </p:cTn>
                              </p:par>
                              <p:par>
                                <p:cTn id="46" presetID="22" presetClass="entr" presetSubtype="1"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up)">
                                      <p:cBhvr>
                                        <p:cTn id="48" dur="5000"/>
                                        <p:tgtEl>
                                          <p:spTgt spid="37"/>
                                        </p:tgtEl>
                                      </p:cBhvr>
                                    </p:animEffect>
                                  </p:childTnLst>
                                </p:cTn>
                              </p:par>
                              <p:par>
                                <p:cTn id="49" presetID="7" presetClass="emph" presetSubtype="2" fill="hold" nodeType="withEffect">
                                  <p:stCondLst>
                                    <p:cond delay="0"/>
                                  </p:stCondLst>
                                  <p:childTnLst>
                                    <p:animClr clrSpc="rgb" dir="cw">
                                      <p:cBhvr>
                                        <p:cTn id="50" dur="5000" fill="hold"/>
                                        <p:tgtEl>
                                          <p:spTgt spid="37"/>
                                        </p:tgtEl>
                                        <p:attrNameLst>
                                          <p:attrName>stroke.color</p:attrName>
                                        </p:attrNameLst>
                                      </p:cBhvr>
                                      <p:to>
                                        <a:srgbClr val="FE2110"/>
                                      </p:to>
                                    </p:animClr>
                                    <p:set>
                                      <p:cBhvr>
                                        <p:cTn id="51" dur="5000" fill="hold"/>
                                        <p:tgtEl>
                                          <p:spTgt spid="37"/>
                                        </p:tgtEl>
                                        <p:attrNameLst>
                                          <p:attrName>stroke.on</p:attrName>
                                        </p:attrNameLst>
                                      </p:cBhvr>
                                      <p:to>
                                        <p:strVal val="true"/>
                                      </p:to>
                                    </p:set>
                                  </p:childTnLst>
                                </p:cTn>
                              </p:par>
                              <p:par>
                                <p:cTn id="52" presetID="7" presetClass="emph" presetSubtype="2" fill="hold" nodeType="withEffect">
                                  <p:stCondLst>
                                    <p:cond delay="0"/>
                                  </p:stCondLst>
                                  <p:childTnLst>
                                    <p:animClr clrSpc="rgb" dir="cw">
                                      <p:cBhvr>
                                        <p:cTn id="53" dur="5000" fill="hold"/>
                                        <p:tgtEl>
                                          <p:spTgt spid="32"/>
                                        </p:tgtEl>
                                        <p:attrNameLst>
                                          <p:attrName>stroke.color</p:attrName>
                                        </p:attrNameLst>
                                      </p:cBhvr>
                                      <p:to>
                                        <a:srgbClr val="FE2110"/>
                                      </p:to>
                                    </p:animClr>
                                    <p:set>
                                      <p:cBhvr>
                                        <p:cTn id="54" dur="5000" fill="hold"/>
                                        <p:tgtEl>
                                          <p:spTgt spid="32"/>
                                        </p:tgtEl>
                                        <p:attrNameLst>
                                          <p:attrName>stroke.on</p:attrName>
                                        </p:attrNameLst>
                                      </p:cBhvr>
                                      <p:to>
                                        <p:strVal val="true"/>
                                      </p:to>
                                    </p:set>
                                  </p:childTnLst>
                                </p:cTn>
                              </p:par>
                              <p:par>
                                <p:cTn id="55" presetID="22" presetClass="entr" presetSubtype="4"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0"/>
                                        <p:tgtEl>
                                          <p:spTgt spid="40"/>
                                        </p:tgtEl>
                                      </p:cBhvr>
                                    </p:animEffect>
                                  </p:childTnLst>
                                </p:cTn>
                              </p:par>
                              <p:par>
                                <p:cTn id="58" presetID="22" presetClass="entr" presetSubtype="1" fill="hold"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up)">
                                      <p:cBhvr>
                                        <p:cTn id="60" dur="5000"/>
                                        <p:tgtEl>
                                          <p:spTgt spid="42"/>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31"/>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xit" presetSubtype="0" fill="hold" nodeType="clickEffect">
                                  <p:stCondLst>
                                    <p:cond delay="0"/>
                                  </p:stCondLst>
                                  <p:childTnLst>
                                    <p:set>
                                      <p:cBhvr>
                                        <p:cTn id="70" dur="1" fill="hold">
                                          <p:stCondLst>
                                            <p:cond delay="0"/>
                                          </p:stCondLst>
                                        </p:cTn>
                                        <p:tgtEl>
                                          <p:spTgt spid="40"/>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25"/>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37"/>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24"/>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21"/>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26"/>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9"/>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32"/>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42"/>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45"/>
                                        </p:tgtEl>
                                        <p:attrNameLst>
                                          <p:attrName>style.visibility</p:attrName>
                                        </p:attrNameLst>
                                      </p:cBhvr>
                                      <p:to>
                                        <p:strVal val="hidden"/>
                                      </p:to>
                                    </p:set>
                                  </p:childTnLst>
                                </p:cTn>
                              </p:par>
                              <p:par>
                                <p:cTn id="89" presetID="22" presetClass="entr" presetSubtype="8" fill="hold"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wipe(left)">
                                      <p:cBhvr>
                                        <p:cTn id="91" dur="2000"/>
                                        <p:tgtEl>
                                          <p:spTgt spid="47"/>
                                        </p:tgtEl>
                                      </p:cBhvr>
                                    </p:animEffect>
                                  </p:childTnLst>
                                </p:cTn>
                              </p:par>
                              <p:par>
                                <p:cTn id="92" presetID="7" presetClass="emph" presetSubtype="2" fill="hold" nodeType="withEffect">
                                  <p:stCondLst>
                                    <p:cond delay="0"/>
                                  </p:stCondLst>
                                  <p:childTnLst>
                                    <p:animClr clrSpc="rgb" dir="cw">
                                      <p:cBhvr>
                                        <p:cTn id="93" dur="2000" fill="hold"/>
                                        <p:tgtEl>
                                          <p:spTgt spid="47"/>
                                        </p:tgtEl>
                                        <p:attrNameLst>
                                          <p:attrName>stroke.color</p:attrName>
                                        </p:attrNameLst>
                                      </p:cBhvr>
                                      <p:to>
                                        <a:schemeClr val="accent1"/>
                                      </p:to>
                                    </p:animClr>
                                    <p:set>
                                      <p:cBhvr>
                                        <p:cTn id="94" dur="2000" fill="hold"/>
                                        <p:tgtEl>
                                          <p:spTgt spid="47"/>
                                        </p:tgtEl>
                                        <p:attrNameLst>
                                          <p:attrName>stroke.on</p:attrName>
                                        </p:attrNameLst>
                                      </p:cBhvr>
                                      <p:to>
                                        <p:strVal val="true"/>
                                      </p:to>
                                    </p:set>
                                  </p:childTnLst>
                                </p:cTn>
                              </p:par>
                            </p:childTnLst>
                          </p:cTn>
                        </p:par>
                        <p:par>
                          <p:cTn id="95" fill="hold" nodeType="afterGroup">
                            <p:stCondLst>
                              <p:cond delay="2000"/>
                            </p:stCondLst>
                            <p:childTnLst>
                              <p:par>
                                <p:cTn id="96" presetID="22" presetClass="entr" presetSubtype="4" fill="hold" nodeType="after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wipe(down)">
                                      <p:cBhvr>
                                        <p:cTn id="98" dur="2000"/>
                                        <p:tgtEl>
                                          <p:spTgt spid="48"/>
                                        </p:tgtEl>
                                      </p:cBhvr>
                                    </p:animEffect>
                                  </p:childTnLst>
                                </p:cTn>
                              </p:par>
                              <p:par>
                                <p:cTn id="99" presetID="22" presetClass="entr" presetSubtype="1" fill="hold" nodeType="with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wipe(up)">
                                      <p:cBhvr>
                                        <p:cTn id="101" dur="2000"/>
                                        <p:tgtEl>
                                          <p:spTgt spid="49"/>
                                        </p:tgtEl>
                                      </p:cBhvr>
                                    </p:animEffect>
                                  </p:childTnLst>
                                </p:cTn>
                              </p:par>
                            </p:childTnLst>
                          </p:cTn>
                        </p:par>
                        <p:par>
                          <p:cTn id="102" fill="hold" nodeType="afterGroup">
                            <p:stCondLst>
                              <p:cond delay="4000"/>
                            </p:stCondLst>
                            <p:childTnLst>
                              <p:par>
                                <p:cTn id="103" presetID="22" presetClass="entr" presetSubtype="2" fill="hold" nodeType="after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wipe(right)">
                                      <p:cBhvr>
                                        <p:cTn id="105" dur="2000"/>
                                        <p:tgtEl>
                                          <p:spTgt spid="50"/>
                                        </p:tgtEl>
                                      </p:cBhvr>
                                    </p:animEffect>
                                  </p:childTnLst>
                                </p:cTn>
                              </p:par>
                              <p:par>
                                <p:cTn id="106" presetID="22" presetClass="entr" presetSubtype="2" fill="hold" nodeType="with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wipe(right)">
                                      <p:cBhvr>
                                        <p:cTn id="108" dur="2000"/>
                                        <p:tgtEl>
                                          <p:spTgt spid="52"/>
                                        </p:tgtEl>
                                      </p:cBhvr>
                                    </p:animEffect>
                                  </p:childTnLst>
                                </p:cTn>
                              </p:par>
                            </p:childTnLst>
                          </p:cTn>
                        </p:par>
                        <p:par>
                          <p:cTn id="109" fill="hold" nodeType="afterGroup">
                            <p:stCondLst>
                              <p:cond delay="6000"/>
                            </p:stCondLst>
                            <p:childTnLst>
                              <p:par>
                                <p:cTn id="110" presetID="22" presetClass="entr" presetSubtype="1" fill="hold" nodeType="afterEffect">
                                  <p:stCondLst>
                                    <p:cond delay="0"/>
                                  </p:stCondLst>
                                  <p:childTnLst>
                                    <p:set>
                                      <p:cBhvr>
                                        <p:cTn id="111" dur="1" fill="hold">
                                          <p:stCondLst>
                                            <p:cond delay="0"/>
                                          </p:stCondLst>
                                        </p:cTn>
                                        <p:tgtEl>
                                          <p:spTgt spid="51"/>
                                        </p:tgtEl>
                                        <p:attrNameLst>
                                          <p:attrName>style.visibility</p:attrName>
                                        </p:attrNameLst>
                                      </p:cBhvr>
                                      <p:to>
                                        <p:strVal val="visible"/>
                                      </p:to>
                                    </p:set>
                                    <p:animEffect transition="in" filter="wipe(up)">
                                      <p:cBhvr>
                                        <p:cTn id="112" dur="2000"/>
                                        <p:tgtEl>
                                          <p:spTgt spid="51"/>
                                        </p:tgtEl>
                                      </p:cBhvr>
                                    </p:animEffect>
                                  </p:childTnLst>
                                </p:cTn>
                              </p:par>
                              <p:par>
                                <p:cTn id="113" presetID="7" presetClass="emph" presetSubtype="2" fill="hold" nodeType="withEffect">
                                  <p:stCondLst>
                                    <p:cond delay="0"/>
                                  </p:stCondLst>
                                  <p:childTnLst>
                                    <p:animClr clrSpc="rgb" dir="cw">
                                      <p:cBhvr>
                                        <p:cTn id="114" dur="2000" fill="hold"/>
                                        <p:tgtEl>
                                          <p:spTgt spid="51"/>
                                        </p:tgtEl>
                                        <p:attrNameLst>
                                          <p:attrName>stroke.color</p:attrName>
                                        </p:attrNameLst>
                                      </p:cBhvr>
                                      <p:to>
                                        <a:srgbClr val="FE2110"/>
                                      </p:to>
                                    </p:animClr>
                                    <p:set>
                                      <p:cBhvr>
                                        <p:cTn id="115" dur="2000" fill="hold"/>
                                        <p:tgtEl>
                                          <p:spTgt spid="51"/>
                                        </p:tgtEl>
                                        <p:attrNameLst>
                                          <p:attrName>stroke.on</p:attrName>
                                        </p:attrNameLst>
                                      </p:cBhvr>
                                      <p:to>
                                        <p:strVal val="true"/>
                                      </p:to>
                                    </p:set>
                                  </p:childTnLst>
                                </p:cTn>
                              </p:par>
                              <p:par>
                                <p:cTn id="116" presetID="22" presetClass="entr" presetSubtype="4" fill="hold" nodeType="withEffect">
                                  <p:stCondLst>
                                    <p:cond delay="0"/>
                                  </p:stCondLst>
                                  <p:childTnLst>
                                    <p:set>
                                      <p:cBhvr>
                                        <p:cTn id="117" dur="1" fill="hold">
                                          <p:stCondLst>
                                            <p:cond delay="0"/>
                                          </p:stCondLst>
                                        </p:cTn>
                                        <p:tgtEl>
                                          <p:spTgt spid="53"/>
                                        </p:tgtEl>
                                        <p:attrNameLst>
                                          <p:attrName>style.visibility</p:attrName>
                                        </p:attrNameLst>
                                      </p:cBhvr>
                                      <p:to>
                                        <p:strVal val="visible"/>
                                      </p:to>
                                    </p:set>
                                    <p:animEffect transition="in" filter="wipe(down)">
                                      <p:cBhvr>
                                        <p:cTn id="118" dur="2000"/>
                                        <p:tgtEl>
                                          <p:spTgt spid="53"/>
                                        </p:tgtEl>
                                      </p:cBhvr>
                                    </p:animEffect>
                                  </p:childTnLst>
                                </p:cTn>
                              </p:par>
                              <p:par>
                                <p:cTn id="119" presetID="7" presetClass="emph" presetSubtype="2" fill="hold" nodeType="withEffect">
                                  <p:stCondLst>
                                    <p:cond delay="0"/>
                                  </p:stCondLst>
                                  <p:childTnLst>
                                    <p:animClr clrSpc="rgb" dir="cw">
                                      <p:cBhvr>
                                        <p:cTn id="120" dur="2000" fill="hold"/>
                                        <p:tgtEl>
                                          <p:spTgt spid="53"/>
                                        </p:tgtEl>
                                        <p:attrNameLst>
                                          <p:attrName>stroke.color</p:attrName>
                                        </p:attrNameLst>
                                      </p:cBhvr>
                                      <p:to>
                                        <a:srgbClr val="FE2110"/>
                                      </p:to>
                                    </p:animClr>
                                    <p:set>
                                      <p:cBhvr>
                                        <p:cTn id="121" dur="2000" fill="hold"/>
                                        <p:tgtEl>
                                          <p:spTgt spid="53"/>
                                        </p:tgtEl>
                                        <p:attrNameLst>
                                          <p:attrName>stroke.on</p:attrName>
                                        </p:attrNameLst>
                                      </p:cBhvr>
                                      <p:to>
                                        <p:strVal val="true"/>
                                      </p:to>
                                    </p:set>
                                  </p:childTnLst>
                                </p:cTn>
                              </p:par>
                            </p:childTnLst>
                          </p:cTn>
                        </p:par>
                      </p:childTnLst>
                    </p:cTn>
                  </p:par>
                  <p:par>
                    <p:cTn id="122" fill="hold" nodeType="clickPar">
                      <p:stCondLst>
                        <p:cond delay="indefinite"/>
                      </p:stCondLst>
                      <p:childTnLst>
                        <p:par>
                          <p:cTn id="123" fill="hold" nodeType="withGroup">
                            <p:stCondLst>
                              <p:cond delay="0"/>
                            </p:stCondLst>
                            <p:childTnLst>
                              <p:par>
                                <p:cTn id="124" presetID="1" presetClass="entr" presetSubtype="0" fill="hold" nodeType="clickEffect">
                                  <p:stCondLst>
                                    <p:cond delay="0"/>
                                  </p:stCondLst>
                                  <p:childTnLst>
                                    <p:set>
                                      <p:cBhvr>
                                        <p:cTn id="125" dur="1" fill="hold">
                                          <p:stCondLst>
                                            <p:cond delay="0"/>
                                          </p:stCondLst>
                                        </p:cTn>
                                        <p:tgtEl>
                                          <p:spTgt spid="40"/>
                                        </p:tgtEl>
                                        <p:attrNameLst>
                                          <p:attrName>style.visibility</p:attrName>
                                        </p:attrNameLst>
                                      </p:cBhvr>
                                      <p:to>
                                        <p:strVal val="visible"/>
                                      </p:to>
                                    </p:set>
                                  </p:childTnLst>
                                </p:cTn>
                              </p:par>
                              <p:par>
                                <p:cTn id="126" presetID="1" presetClass="entr" presetSubtype="0" fill="hold" nodeType="withEffect">
                                  <p:stCondLst>
                                    <p:cond delay="0"/>
                                  </p:stCondLst>
                                  <p:childTnLst>
                                    <p:set>
                                      <p:cBhvr>
                                        <p:cTn id="127" dur="1" fill="hold">
                                          <p:stCondLst>
                                            <p:cond delay="0"/>
                                          </p:stCondLst>
                                        </p:cTn>
                                        <p:tgtEl>
                                          <p:spTgt spid="42"/>
                                        </p:tgtEl>
                                        <p:attrNameLst>
                                          <p:attrName>style.visibility</p:attrName>
                                        </p:attrNameLst>
                                      </p:cBhvr>
                                      <p:to>
                                        <p:strVal val="visible"/>
                                      </p:to>
                                    </p:set>
                                  </p:childTnLst>
                                </p:cTn>
                              </p:par>
                              <p:par>
                                <p:cTn id="128" presetID="1" presetClass="entr" presetSubtype="0" fill="hold" grpId="0" nodeType="withEffect">
                                  <p:stCondLst>
                                    <p:cond delay="0"/>
                                  </p:stCondLst>
                                  <p:childTnLst>
                                    <p:set>
                                      <p:cBhvr>
                                        <p:cTn id="129" dur="1" fill="hold">
                                          <p:stCondLst>
                                            <p:cond delay="0"/>
                                          </p:stCondLst>
                                        </p:cTn>
                                        <p:tgtEl>
                                          <p:spTgt spid="54"/>
                                        </p:tgtEl>
                                        <p:attrNameLst>
                                          <p:attrName>style.visibility</p:attrName>
                                        </p:attrNameLst>
                                      </p:cBhvr>
                                      <p:to>
                                        <p:strVal val="visible"/>
                                      </p:to>
                                    </p:set>
                                  </p:childTnLst>
                                </p:cTn>
                              </p:par>
                              <p:par>
                                <p:cTn id="130" presetID="1" presetClass="entr" presetSubtype="0" fill="hold" nodeType="withEffect">
                                  <p:stCondLst>
                                    <p:cond delay="0"/>
                                  </p:stCondLst>
                                  <p:childTnLst>
                                    <p:set>
                                      <p:cBhvr>
                                        <p:cTn id="131" dur="1" fill="hold">
                                          <p:stCondLst>
                                            <p:cond delay="0"/>
                                          </p:stCondLst>
                                        </p:cTn>
                                        <p:tgtEl>
                                          <p:spTgt spid="55"/>
                                        </p:tgtEl>
                                        <p:attrNameLst>
                                          <p:attrName>style.visibility</p:attrName>
                                        </p:attrNameLst>
                                      </p:cBhvr>
                                      <p:to>
                                        <p:strVal val="visible"/>
                                      </p:to>
                                    </p:set>
                                  </p:childTnLst>
                                </p:cTn>
                              </p:par>
                              <p:par>
                                <p:cTn id="132" presetID="1" presetClass="entr" presetSubtype="0" fill="hold" nodeType="withEffect">
                                  <p:stCondLst>
                                    <p:cond delay="0"/>
                                  </p:stCondLst>
                                  <p:childTnLst>
                                    <p:set>
                                      <p:cBhvr>
                                        <p:cTn id="133" dur="1" fill="hold">
                                          <p:stCondLst>
                                            <p:cond delay="0"/>
                                          </p:stCondLst>
                                        </p:cTn>
                                        <p:tgtEl>
                                          <p:spTgt spid="60"/>
                                        </p:tgtEl>
                                        <p:attrNameLst>
                                          <p:attrName>style.visibility</p:attrName>
                                        </p:attrNameLst>
                                      </p:cBhvr>
                                      <p:to>
                                        <p:strVal val="visible"/>
                                      </p:to>
                                    </p:set>
                                  </p:childTnLst>
                                </p:cTn>
                              </p:par>
                            </p:childTnLst>
                          </p:cTn>
                        </p:par>
                        <p:par>
                          <p:cTn id="134" fill="hold" nodeType="afterGroup">
                            <p:stCondLst>
                              <p:cond delay="0"/>
                            </p:stCondLst>
                            <p:childTnLst>
                              <p:par>
                                <p:cTn id="135" presetID="22" presetClass="entr" presetSubtype="8" fill="hold" nodeType="afterEffect">
                                  <p:stCondLst>
                                    <p:cond delay="0"/>
                                  </p:stCondLst>
                                  <p:childTnLst>
                                    <p:set>
                                      <p:cBhvr>
                                        <p:cTn id="136" dur="1" fill="hold">
                                          <p:stCondLst>
                                            <p:cond delay="0"/>
                                          </p:stCondLst>
                                        </p:cTn>
                                        <p:tgtEl>
                                          <p:spTgt spid="62"/>
                                        </p:tgtEl>
                                        <p:attrNameLst>
                                          <p:attrName>style.visibility</p:attrName>
                                        </p:attrNameLst>
                                      </p:cBhvr>
                                      <p:to>
                                        <p:strVal val="visible"/>
                                      </p:to>
                                    </p:set>
                                    <p:animEffect transition="in" filter="wipe(left)">
                                      <p:cBhvr>
                                        <p:cTn id="137" dur="5000"/>
                                        <p:tgtEl>
                                          <p:spTgt spid="62"/>
                                        </p:tgtEl>
                                      </p:cBhvr>
                                    </p:animEffect>
                                  </p:childTnLst>
                                </p:cTn>
                              </p:par>
                              <p:par>
                                <p:cTn id="138" presetID="22" presetClass="entr" presetSubtype="8" fill="hold" nodeType="withEffect">
                                  <p:stCondLst>
                                    <p:cond delay="0"/>
                                  </p:stCondLst>
                                  <p:childTnLst>
                                    <p:set>
                                      <p:cBhvr>
                                        <p:cTn id="139" dur="1" fill="hold">
                                          <p:stCondLst>
                                            <p:cond delay="0"/>
                                          </p:stCondLst>
                                        </p:cTn>
                                        <p:tgtEl>
                                          <p:spTgt spid="64"/>
                                        </p:tgtEl>
                                        <p:attrNameLst>
                                          <p:attrName>style.visibility</p:attrName>
                                        </p:attrNameLst>
                                      </p:cBhvr>
                                      <p:to>
                                        <p:strVal val="visible"/>
                                      </p:to>
                                    </p:set>
                                    <p:animEffect transition="in" filter="wipe(left)">
                                      <p:cBhvr>
                                        <p:cTn id="140" dur="5000"/>
                                        <p:tgtEl>
                                          <p:spTgt spid="64"/>
                                        </p:tgtEl>
                                      </p:cBhvr>
                                    </p:animEffect>
                                  </p:childTnLst>
                                </p:cTn>
                              </p:par>
                            </p:childTnLst>
                          </p:cTn>
                        </p:par>
                      </p:childTnLst>
                    </p:cTn>
                  </p:par>
                  <p:par>
                    <p:cTn id="141" fill="hold" nodeType="clickPar">
                      <p:stCondLst>
                        <p:cond delay="indefinite"/>
                      </p:stCondLst>
                      <p:childTnLst>
                        <p:par>
                          <p:cTn id="142" fill="hold" nodeType="withGroup">
                            <p:stCondLst>
                              <p:cond delay="0"/>
                            </p:stCondLst>
                            <p:childTnLst>
                              <p:par>
                                <p:cTn id="143" presetID="1" presetClass="exit" presetSubtype="0" fill="hold" grpId="1" nodeType="clickEffect">
                                  <p:stCondLst>
                                    <p:cond delay="0"/>
                                  </p:stCondLst>
                                  <p:childTnLst>
                                    <p:set>
                                      <p:cBhvr>
                                        <p:cTn id="144" dur="1" fill="hold">
                                          <p:stCondLst>
                                            <p:cond delay="0"/>
                                          </p:stCondLst>
                                        </p:cTn>
                                        <p:tgtEl>
                                          <p:spTgt spid="54"/>
                                        </p:tgtEl>
                                        <p:attrNameLst>
                                          <p:attrName>style.visibility</p:attrName>
                                        </p:attrNameLst>
                                      </p:cBhvr>
                                      <p:to>
                                        <p:strVal val="hidden"/>
                                      </p:to>
                                    </p:set>
                                  </p:childTnLst>
                                </p:cTn>
                              </p:par>
                              <p:par>
                                <p:cTn id="145" presetID="1" presetClass="entr" presetSubtype="0" fill="hold" grpId="0" nodeType="withEffect">
                                  <p:stCondLst>
                                    <p:cond delay="0"/>
                                  </p:stCondLst>
                                  <p:childTnLst>
                                    <p:set>
                                      <p:cBhvr>
                                        <p:cTn id="146" dur="1" fill="hold">
                                          <p:stCondLst>
                                            <p:cond delay="0"/>
                                          </p:stCondLst>
                                        </p:cTn>
                                        <p:tgtEl>
                                          <p:spTgt spid="90"/>
                                        </p:tgtEl>
                                        <p:attrNameLst>
                                          <p:attrName>style.visibility</p:attrName>
                                        </p:attrNameLst>
                                      </p:cBhvr>
                                      <p:to>
                                        <p:strVal val="visible"/>
                                      </p:to>
                                    </p:set>
                                  </p:childTnLst>
                                </p:cTn>
                              </p:par>
                            </p:childTnLst>
                          </p:cTn>
                        </p:par>
                        <p:par>
                          <p:cTn id="147" fill="hold" nodeType="afterGroup">
                            <p:stCondLst>
                              <p:cond delay="0"/>
                            </p:stCondLst>
                            <p:childTnLst>
                              <p:par>
                                <p:cTn id="148" presetID="22" presetClass="entr" presetSubtype="8" fill="hold" nodeType="afterEffect">
                                  <p:stCondLst>
                                    <p:cond delay="0"/>
                                  </p:stCondLst>
                                  <p:childTnLst>
                                    <p:set>
                                      <p:cBhvr>
                                        <p:cTn id="149" dur="1" fill="hold">
                                          <p:stCondLst>
                                            <p:cond delay="0"/>
                                          </p:stCondLst>
                                        </p:cTn>
                                        <p:tgtEl>
                                          <p:spTgt spid="68"/>
                                        </p:tgtEl>
                                        <p:attrNameLst>
                                          <p:attrName>style.visibility</p:attrName>
                                        </p:attrNameLst>
                                      </p:cBhvr>
                                      <p:to>
                                        <p:strVal val="visible"/>
                                      </p:to>
                                    </p:set>
                                    <p:animEffect transition="in" filter="wipe(left)">
                                      <p:cBhvr>
                                        <p:cTn id="150" dur="5000"/>
                                        <p:tgtEl>
                                          <p:spTgt spid="68"/>
                                        </p:tgtEl>
                                      </p:cBhvr>
                                    </p:animEffect>
                                  </p:childTnLst>
                                </p:cTn>
                              </p:par>
                              <p:par>
                                <p:cTn id="151" presetID="22" presetClass="entr" presetSubtype="8" fill="hold" nodeType="withEffect">
                                  <p:stCondLst>
                                    <p:cond delay="0"/>
                                  </p:stCondLst>
                                  <p:childTnLst>
                                    <p:set>
                                      <p:cBhvr>
                                        <p:cTn id="152" dur="1" fill="hold">
                                          <p:stCondLst>
                                            <p:cond delay="0"/>
                                          </p:stCondLst>
                                        </p:cTn>
                                        <p:tgtEl>
                                          <p:spTgt spid="70"/>
                                        </p:tgtEl>
                                        <p:attrNameLst>
                                          <p:attrName>style.visibility</p:attrName>
                                        </p:attrNameLst>
                                      </p:cBhvr>
                                      <p:to>
                                        <p:strVal val="visible"/>
                                      </p:to>
                                    </p:set>
                                    <p:animEffect transition="in" filter="wipe(left)">
                                      <p:cBhvr>
                                        <p:cTn id="153" dur="5000"/>
                                        <p:tgtEl>
                                          <p:spTgt spid="70"/>
                                        </p:tgtEl>
                                      </p:cBhvr>
                                    </p:animEffect>
                                  </p:childTnLst>
                                </p:cTn>
                              </p:par>
                              <p:par>
                                <p:cTn id="154" presetID="22" presetClass="entr" presetSubtype="2" fill="hold" nodeType="withEffect">
                                  <p:stCondLst>
                                    <p:cond delay="0"/>
                                  </p:stCondLst>
                                  <p:childTnLst>
                                    <p:set>
                                      <p:cBhvr>
                                        <p:cTn id="155" dur="1" fill="hold">
                                          <p:stCondLst>
                                            <p:cond delay="0"/>
                                          </p:stCondLst>
                                        </p:cTn>
                                        <p:tgtEl>
                                          <p:spTgt spid="73"/>
                                        </p:tgtEl>
                                        <p:attrNameLst>
                                          <p:attrName>style.visibility</p:attrName>
                                        </p:attrNameLst>
                                      </p:cBhvr>
                                      <p:to>
                                        <p:strVal val="visible"/>
                                      </p:to>
                                    </p:set>
                                    <p:animEffect transition="in" filter="wipe(right)">
                                      <p:cBhvr>
                                        <p:cTn id="156" dur="5000"/>
                                        <p:tgtEl>
                                          <p:spTgt spid="73"/>
                                        </p:tgtEl>
                                      </p:cBhvr>
                                    </p:animEffect>
                                  </p:childTnLst>
                                </p:cTn>
                              </p:par>
                              <p:par>
                                <p:cTn id="157" presetID="22" presetClass="entr" presetSubtype="2" fill="hold" nodeType="withEffect">
                                  <p:stCondLst>
                                    <p:cond delay="0"/>
                                  </p:stCondLst>
                                  <p:childTnLst>
                                    <p:set>
                                      <p:cBhvr>
                                        <p:cTn id="158" dur="1" fill="hold">
                                          <p:stCondLst>
                                            <p:cond delay="0"/>
                                          </p:stCondLst>
                                        </p:cTn>
                                        <p:tgtEl>
                                          <p:spTgt spid="75"/>
                                        </p:tgtEl>
                                        <p:attrNameLst>
                                          <p:attrName>style.visibility</p:attrName>
                                        </p:attrNameLst>
                                      </p:cBhvr>
                                      <p:to>
                                        <p:strVal val="visible"/>
                                      </p:to>
                                    </p:set>
                                    <p:animEffect transition="in" filter="wipe(right)">
                                      <p:cBhvr>
                                        <p:cTn id="159" dur="5000"/>
                                        <p:tgtEl>
                                          <p:spTgt spid="75"/>
                                        </p:tgtEl>
                                      </p:cBhvr>
                                    </p:animEffect>
                                  </p:childTnLst>
                                </p:cTn>
                              </p:par>
                            </p:childTnLst>
                          </p:cTn>
                        </p:par>
                      </p:childTnLst>
                    </p:cTn>
                  </p:par>
                  <p:par>
                    <p:cTn id="160" fill="hold" nodeType="clickPar">
                      <p:stCondLst>
                        <p:cond delay="indefinite"/>
                      </p:stCondLst>
                      <p:childTnLst>
                        <p:par>
                          <p:cTn id="161" fill="hold" nodeType="withGroup">
                            <p:stCondLst>
                              <p:cond delay="0"/>
                            </p:stCondLst>
                            <p:childTnLst>
                              <p:par>
                                <p:cTn id="162" presetID="1" presetClass="exit" presetSubtype="0" fill="hold" grpId="1" nodeType="clickEffect">
                                  <p:stCondLst>
                                    <p:cond delay="0"/>
                                  </p:stCondLst>
                                  <p:childTnLst>
                                    <p:set>
                                      <p:cBhvr>
                                        <p:cTn id="163" dur="1" fill="hold">
                                          <p:stCondLst>
                                            <p:cond delay="0"/>
                                          </p:stCondLst>
                                        </p:cTn>
                                        <p:tgtEl>
                                          <p:spTgt spid="90"/>
                                        </p:tgtEl>
                                        <p:attrNameLst>
                                          <p:attrName>style.visibility</p:attrName>
                                        </p:attrNameLst>
                                      </p:cBhvr>
                                      <p:to>
                                        <p:strVal val="hidden"/>
                                      </p:to>
                                    </p:set>
                                  </p:childTnLst>
                                </p:cTn>
                              </p:par>
                              <p:par>
                                <p:cTn id="164" presetID="1" presetClass="entr" presetSubtype="0" fill="hold" grpId="0" nodeType="withEffect">
                                  <p:stCondLst>
                                    <p:cond delay="0"/>
                                  </p:stCondLst>
                                  <p:childTnLst>
                                    <p:set>
                                      <p:cBhvr>
                                        <p:cTn id="165" dur="1" fill="hold">
                                          <p:stCondLst>
                                            <p:cond delay="0"/>
                                          </p:stCondLst>
                                        </p:cTn>
                                        <p:tgtEl>
                                          <p:spTgt spid="67"/>
                                        </p:tgtEl>
                                        <p:attrNameLst>
                                          <p:attrName>style.visibility</p:attrName>
                                        </p:attrNameLst>
                                      </p:cBhvr>
                                      <p:to>
                                        <p:strVal val="visible"/>
                                      </p:to>
                                    </p:set>
                                  </p:childTnLst>
                                </p:cTn>
                              </p:par>
                            </p:childTnLst>
                          </p:cTn>
                        </p:par>
                        <p:par>
                          <p:cTn id="166" fill="hold" nodeType="afterGroup">
                            <p:stCondLst>
                              <p:cond delay="0"/>
                            </p:stCondLst>
                            <p:childTnLst>
                              <p:par>
                                <p:cTn id="167" presetID="1" presetClass="exit" presetSubtype="0" fill="hold" nodeType="afterEffect">
                                  <p:stCondLst>
                                    <p:cond delay="0"/>
                                  </p:stCondLst>
                                  <p:childTnLst>
                                    <p:set>
                                      <p:cBhvr>
                                        <p:cTn id="168" dur="1" fill="hold">
                                          <p:stCondLst>
                                            <p:cond delay="0"/>
                                          </p:stCondLst>
                                        </p:cTn>
                                        <p:tgtEl>
                                          <p:spTgt spid="50"/>
                                        </p:tgtEl>
                                        <p:attrNameLst>
                                          <p:attrName>style.visibility</p:attrName>
                                        </p:attrNameLst>
                                      </p:cBhvr>
                                      <p:to>
                                        <p:strVal val="hidden"/>
                                      </p:to>
                                    </p:set>
                                  </p:childTnLst>
                                </p:cTn>
                              </p:par>
                              <p:par>
                                <p:cTn id="169" presetID="1" presetClass="exit" presetSubtype="0" fill="hold" nodeType="withEffect">
                                  <p:stCondLst>
                                    <p:cond delay="0"/>
                                  </p:stCondLst>
                                  <p:childTnLst>
                                    <p:set>
                                      <p:cBhvr>
                                        <p:cTn id="170" dur="1" fill="hold">
                                          <p:stCondLst>
                                            <p:cond delay="0"/>
                                          </p:stCondLst>
                                        </p:cTn>
                                        <p:tgtEl>
                                          <p:spTgt spid="52"/>
                                        </p:tgtEl>
                                        <p:attrNameLst>
                                          <p:attrName>style.visibility</p:attrName>
                                        </p:attrNameLst>
                                      </p:cBhvr>
                                      <p:to>
                                        <p:strVal val="hidden"/>
                                      </p:to>
                                    </p:set>
                                  </p:childTnLst>
                                </p:cTn>
                              </p:par>
                              <p:par>
                                <p:cTn id="171" presetID="22" presetClass="entr" presetSubtype="2" fill="hold" nodeType="withEffect">
                                  <p:stCondLst>
                                    <p:cond delay="0"/>
                                  </p:stCondLst>
                                  <p:childTnLst>
                                    <p:set>
                                      <p:cBhvr>
                                        <p:cTn id="172" dur="1" fill="hold">
                                          <p:stCondLst>
                                            <p:cond delay="0"/>
                                          </p:stCondLst>
                                        </p:cTn>
                                        <p:tgtEl>
                                          <p:spTgt spid="50"/>
                                        </p:tgtEl>
                                        <p:attrNameLst>
                                          <p:attrName>style.visibility</p:attrName>
                                        </p:attrNameLst>
                                      </p:cBhvr>
                                      <p:to>
                                        <p:strVal val="visible"/>
                                      </p:to>
                                    </p:set>
                                    <p:animEffect transition="in" filter="wipe(right)">
                                      <p:cBhvr>
                                        <p:cTn id="173" dur="5000"/>
                                        <p:tgtEl>
                                          <p:spTgt spid="50"/>
                                        </p:tgtEl>
                                      </p:cBhvr>
                                    </p:animEffect>
                                  </p:childTnLst>
                                </p:cTn>
                              </p:par>
                              <p:par>
                                <p:cTn id="174" presetID="22" presetClass="entr" presetSubtype="2" fill="hold" nodeType="withEffect">
                                  <p:stCondLst>
                                    <p:cond delay="0"/>
                                  </p:stCondLst>
                                  <p:childTnLst>
                                    <p:set>
                                      <p:cBhvr>
                                        <p:cTn id="175" dur="1" fill="hold">
                                          <p:stCondLst>
                                            <p:cond delay="0"/>
                                          </p:stCondLst>
                                        </p:cTn>
                                        <p:tgtEl>
                                          <p:spTgt spid="52"/>
                                        </p:tgtEl>
                                        <p:attrNameLst>
                                          <p:attrName>style.visibility</p:attrName>
                                        </p:attrNameLst>
                                      </p:cBhvr>
                                      <p:to>
                                        <p:strVal val="visible"/>
                                      </p:to>
                                    </p:set>
                                    <p:animEffect transition="in" filter="wipe(right)">
                                      <p:cBhvr>
                                        <p:cTn id="176" dur="5000"/>
                                        <p:tgtEl>
                                          <p:spTgt spid="52"/>
                                        </p:tgtEl>
                                      </p:cBhvr>
                                    </p:animEffec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1" presetClass="exit" presetSubtype="0" fill="hold" grpId="1" nodeType="clickEffect">
                                  <p:stCondLst>
                                    <p:cond delay="0"/>
                                  </p:stCondLst>
                                  <p:childTnLst>
                                    <p:set>
                                      <p:cBhvr>
                                        <p:cTn id="180" dur="1" fill="hold">
                                          <p:stCondLst>
                                            <p:cond delay="0"/>
                                          </p:stCondLst>
                                        </p:cTn>
                                        <p:tgtEl>
                                          <p:spTgt spid="67"/>
                                        </p:tgtEl>
                                        <p:attrNameLst>
                                          <p:attrName>style.visibility</p:attrName>
                                        </p:attrNameLst>
                                      </p:cBhvr>
                                      <p:to>
                                        <p:strVal val="hidden"/>
                                      </p:to>
                                    </p:set>
                                  </p:childTnLst>
                                </p:cTn>
                              </p:par>
                              <p:par>
                                <p:cTn id="181" presetID="1" presetClass="entr" presetSubtype="0" fill="hold" grpId="0" nodeType="withEffect">
                                  <p:stCondLst>
                                    <p:cond delay="0"/>
                                  </p:stCondLst>
                                  <p:childTnLst>
                                    <p:set>
                                      <p:cBhvr>
                                        <p:cTn id="182" dur="1" fill="hold">
                                          <p:stCondLst>
                                            <p:cond delay="0"/>
                                          </p:stCondLst>
                                        </p:cTn>
                                        <p:tgtEl>
                                          <p:spTgt spid="72"/>
                                        </p:tgtEl>
                                        <p:attrNameLst>
                                          <p:attrName>style.visibility</p:attrName>
                                        </p:attrNameLst>
                                      </p:cBhvr>
                                      <p:to>
                                        <p:strVal val="visible"/>
                                      </p:to>
                                    </p:set>
                                  </p:childTnLst>
                                </p:cTn>
                              </p:par>
                            </p:childTnLst>
                          </p:cTn>
                        </p:par>
                        <p:par>
                          <p:cTn id="183" fill="hold" nodeType="afterGroup">
                            <p:stCondLst>
                              <p:cond delay="0"/>
                            </p:stCondLst>
                            <p:childTnLst>
                              <p:par>
                                <p:cTn id="184" presetID="1" presetClass="exit" presetSubtype="0" fill="hold" nodeType="afterEffect">
                                  <p:stCondLst>
                                    <p:cond delay="0"/>
                                  </p:stCondLst>
                                  <p:childTnLst>
                                    <p:set>
                                      <p:cBhvr>
                                        <p:cTn id="185" dur="1" fill="hold">
                                          <p:stCondLst>
                                            <p:cond delay="0"/>
                                          </p:stCondLst>
                                        </p:cTn>
                                        <p:tgtEl>
                                          <p:spTgt spid="40"/>
                                        </p:tgtEl>
                                        <p:attrNameLst>
                                          <p:attrName>style.visibility</p:attrName>
                                        </p:attrNameLst>
                                      </p:cBhvr>
                                      <p:to>
                                        <p:strVal val="hidden"/>
                                      </p:to>
                                    </p:set>
                                  </p:childTnLst>
                                </p:cTn>
                              </p:par>
                              <p:par>
                                <p:cTn id="186" presetID="1" presetClass="exit" presetSubtype="0" fill="hold" nodeType="withEffect">
                                  <p:stCondLst>
                                    <p:cond delay="0"/>
                                  </p:stCondLst>
                                  <p:childTnLst>
                                    <p:set>
                                      <p:cBhvr>
                                        <p:cTn id="187" dur="1" fill="hold">
                                          <p:stCondLst>
                                            <p:cond delay="0"/>
                                          </p:stCondLst>
                                        </p:cTn>
                                        <p:tgtEl>
                                          <p:spTgt spid="51"/>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53"/>
                                        </p:tgtEl>
                                        <p:attrNameLst>
                                          <p:attrName>style.visibility</p:attrName>
                                        </p:attrNameLst>
                                      </p:cBhvr>
                                      <p:to>
                                        <p:strVal val="hidden"/>
                                      </p:to>
                                    </p:set>
                                  </p:childTnLst>
                                </p:cTn>
                              </p:par>
                              <p:par>
                                <p:cTn id="190" presetID="1" presetClass="exit" presetSubtype="0" fill="hold" nodeType="withEffect">
                                  <p:stCondLst>
                                    <p:cond delay="0"/>
                                  </p:stCondLst>
                                  <p:childTnLst>
                                    <p:set>
                                      <p:cBhvr>
                                        <p:cTn id="191" dur="1" fill="hold">
                                          <p:stCondLst>
                                            <p:cond delay="0"/>
                                          </p:stCondLst>
                                        </p:cTn>
                                        <p:tgtEl>
                                          <p:spTgt spid="42"/>
                                        </p:tgtEl>
                                        <p:attrNameLst>
                                          <p:attrName>style.visibility</p:attrName>
                                        </p:attrNameLst>
                                      </p:cBhvr>
                                      <p:to>
                                        <p:strVal val="hidden"/>
                                      </p:to>
                                    </p:set>
                                  </p:childTnLst>
                                </p:cTn>
                              </p:par>
                            </p:childTnLst>
                          </p:cTn>
                        </p:par>
                        <p:par>
                          <p:cTn id="192" fill="hold" nodeType="afterGroup">
                            <p:stCondLst>
                              <p:cond delay="0"/>
                            </p:stCondLst>
                            <p:childTnLst>
                              <p:par>
                                <p:cTn id="193" presetID="22" presetClass="entr" presetSubtype="4" fill="hold" nodeType="afterEffect">
                                  <p:stCondLst>
                                    <p:cond delay="0"/>
                                  </p:stCondLst>
                                  <p:childTnLst>
                                    <p:set>
                                      <p:cBhvr>
                                        <p:cTn id="194" dur="1" fill="hold">
                                          <p:stCondLst>
                                            <p:cond delay="0"/>
                                          </p:stCondLst>
                                        </p:cTn>
                                        <p:tgtEl>
                                          <p:spTgt spid="40"/>
                                        </p:tgtEl>
                                        <p:attrNameLst>
                                          <p:attrName>style.visibility</p:attrName>
                                        </p:attrNameLst>
                                      </p:cBhvr>
                                      <p:to>
                                        <p:strVal val="visible"/>
                                      </p:to>
                                    </p:set>
                                    <p:animEffect transition="in" filter="wipe(down)">
                                      <p:cBhvr>
                                        <p:cTn id="195" dur="5000"/>
                                        <p:tgtEl>
                                          <p:spTgt spid="40"/>
                                        </p:tgtEl>
                                      </p:cBhvr>
                                    </p:animEffect>
                                  </p:childTnLst>
                                </p:cTn>
                              </p:par>
                              <p:par>
                                <p:cTn id="196" presetID="22" presetClass="entr" presetSubtype="1" fill="hold" nodeType="withEffect">
                                  <p:stCondLst>
                                    <p:cond delay="0"/>
                                  </p:stCondLst>
                                  <p:childTnLst>
                                    <p:set>
                                      <p:cBhvr>
                                        <p:cTn id="197" dur="1" fill="hold">
                                          <p:stCondLst>
                                            <p:cond delay="0"/>
                                          </p:stCondLst>
                                        </p:cTn>
                                        <p:tgtEl>
                                          <p:spTgt spid="51"/>
                                        </p:tgtEl>
                                        <p:attrNameLst>
                                          <p:attrName>style.visibility</p:attrName>
                                        </p:attrNameLst>
                                      </p:cBhvr>
                                      <p:to>
                                        <p:strVal val="visible"/>
                                      </p:to>
                                    </p:set>
                                    <p:animEffect transition="in" filter="wipe(up)">
                                      <p:cBhvr>
                                        <p:cTn id="198" dur="5000"/>
                                        <p:tgtEl>
                                          <p:spTgt spid="51"/>
                                        </p:tgtEl>
                                      </p:cBhvr>
                                    </p:animEffect>
                                  </p:childTnLst>
                                </p:cTn>
                              </p:par>
                              <p:par>
                                <p:cTn id="199" presetID="22" presetClass="entr" presetSubtype="4" fill="hold" nodeType="withEffect">
                                  <p:stCondLst>
                                    <p:cond delay="0"/>
                                  </p:stCondLst>
                                  <p:childTnLst>
                                    <p:set>
                                      <p:cBhvr>
                                        <p:cTn id="200" dur="1" fill="hold">
                                          <p:stCondLst>
                                            <p:cond delay="0"/>
                                          </p:stCondLst>
                                        </p:cTn>
                                        <p:tgtEl>
                                          <p:spTgt spid="53"/>
                                        </p:tgtEl>
                                        <p:attrNameLst>
                                          <p:attrName>style.visibility</p:attrName>
                                        </p:attrNameLst>
                                      </p:cBhvr>
                                      <p:to>
                                        <p:strVal val="visible"/>
                                      </p:to>
                                    </p:set>
                                    <p:animEffect transition="in" filter="wipe(down)">
                                      <p:cBhvr>
                                        <p:cTn id="201" dur="5000"/>
                                        <p:tgtEl>
                                          <p:spTgt spid="53"/>
                                        </p:tgtEl>
                                      </p:cBhvr>
                                    </p:animEffect>
                                  </p:childTnLst>
                                </p:cTn>
                              </p:par>
                              <p:par>
                                <p:cTn id="202" presetID="22" presetClass="entr" presetSubtype="1" fill="hold" nodeType="withEffect">
                                  <p:stCondLst>
                                    <p:cond delay="0"/>
                                  </p:stCondLst>
                                  <p:childTnLst>
                                    <p:set>
                                      <p:cBhvr>
                                        <p:cTn id="203" dur="1" fill="hold">
                                          <p:stCondLst>
                                            <p:cond delay="0"/>
                                          </p:stCondLst>
                                        </p:cTn>
                                        <p:tgtEl>
                                          <p:spTgt spid="42"/>
                                        </p:tgtEl>
                                        <p:attrNameLst>
                                          <p:attrName>style.visibility</p:attrName>
                                        </p:attrNameLst>
                                      </p:cBhvr>
                                      <p:to>
                                        <p:strVal val="visible"/>
                                      </p:to>
                                    </p:set>
                                    <p:animEffect transition="in" filter="wipe(up)">
                                      <p:cBhvr>
                                        <p:cTn id="204" dur="5000"/>
                                        <p:tgtEl>
                                          <p:spTgt spid="42"/>
                                        </p:tgtEl>
                                      </p:cBhvr>
                                    </p:animEffect>
                                  </p:childTnLst>
                                </p:cTn>
                              </p:par>
                            </p:childTnLst>
                          </p:cTn>
                        </p:par>
                      </p:childTnLst>
                    </p:cTn>
                  </p:par>
                  <p:par>
                    <p:cTn id="205" fill="hold" nodeType="clickPar">
                      <p:stCondLst>
                        <p:cond delay="indefinite"/>
                      </p:stCondLst>
                      <p:childTnLst>
                        <p:par>
                          <p:cTn id="206" fill="hold" nodeType="withGroup">
                            <p:stCondLst>
                              <p:cond delay="0"/>
                            </p:stCondLst>
                            <p:childTnLst>
                              <p:par>
                                <p:cTn id="207" presetID="1" presetClass="exit" presetSubtype="0" fill="hold" grpId="1" nodeType="clickEffect">
                                  <p:stCondLst>
                                    <p:cond delay="0"/>
                                  </p:stCondLst>
                                  <p:childTnLst>
                                    <p:set>
                                      <p:cBhvr>
                                        <p:cTn id="208" dur="1" fill="hold">
                                          <p:stCondLst>
                                            <p:cond delay="0"/>
                                          </p:stCondLst>
                                        </p:cTn>
                                        <p:tgtEl>
                                          <p:spTgt spid="72"/>
                                        </p:tgtEl>
                                        <p:attrNameLst>
                                          <p:attrName>style.visibility</p:attrName>
                                        </p:attrNameLst>
                                      </p:cBhvr>
                                      <p:to>
                                        <p:strVal val="hidden"/>
                                      </p:to>
                                    </p:set>
                                  </p:childTnLst>
                                </p:cTn>
                              </p:par>
                              <p:par>
                                <p:cTn id="209" presetID="1" presetClass="entr" presetSubtype="0" fill="hold" grpId="0" nodeType="withEffect">
                                  <p:stCondLst>
                                    <p:cond delay="0"/>
                                  </p:stCondLst>
                                  <p:childTnLst>
                                    <p:set>
                                      <p:cBhvr>
                                        <p:cTn id="210" dur="1" fill="hold">
                                          <p:stCondLst>
                                            <p:cond delay="0"/>
                                          </p:stCondLst>
                                        </p:cTn>
                                        <p:tgtEl>
                                          <p:spTgt spid="91"/>
                                        </p:tgtEl>
                                        <p:attrNameLst>
                                          <p:attrName>style.visibility</p:attrName>
                                        </p:attrNameLst>
                                      </p:cBhvr>
                                      <p:to>
                                        <p:strVal val="visible"/>
                                      </p:to>
                                    </p:set>
                                  </p:childTnLst>
                                </p:cTn>
                              </p:par>
                              <p:par>
                                <p:cTn id="211" presetID="6" presetClass="emph" presetSubtype="0" autoRev="1" fill="hold" nodeType="withEffect">
                                  <p:stCondLst>
                                    <p:cond delay="0"/>
                                  </p:stCondLst>
                                  <p:childTnLst>
                                    <p:animScale>
                                      <p:cBhvr>
                                        <p:cTn id="212" dur="500" fill="hold"/>
                                        <p:tgtEl>
                                          <p:spTgt spid="73"/>
                                        </p:tgtEl>
                                      </p:cBhvr>
                                      <p:by x="150000" y="150000"/>
                                    </p:animScale>
                                  </p:childTnLst>
                                </p:cTn>
                              </p:par>
                              <p:par>
                                <p:cTn id="213" presetID="6" presetClass="emph" presetSubtype="0" autoRev="1" fill="hold" nodeType="withEffect">
                                  <p:stCondLst>
                                    <p:cond delay="0"/>
                                  </p:stCondLst>
                                  <p:childTnLst>
                                    <p:animScale>
                                      <p:cBhvr>
                                        <p:cTn id="214" dur="500" fill="hold"/>
                                        <p:tgtEl>
                                          <p:spTgt spid="75"/>
                                        </p:tgtEl>
                                      </p:cBhvr>
                                      <p:by x="150000" y="150000"/>
                                    </p:animScale>
                                  </p:childTnLst>
                                </p:cTn>
                              </p:par>
                              <p:par>
                                <p:cTn id="215" presetID="7" presetClass="emph" presetSubtype="2" autoRev="1" fill="hold" nodeType="withEffect">
                                  <p:stCondLst>
                                    <p:cond delay="0"/>
                                  </p:stCondLst>
                                  <p:childTnLst>
                                    <p:animClr clrSpc="rgb" dir="cw">
                                      <p:cBhvr>
                                        <p:cTn id="216" dur="500" fill="hold"/>
                                        <p:tgtEl>
                                          <p:spTgt spid="73"/>
                                        </p:tgtEl>
                                        <p:attrNameLst>
                                          <p:attrName>stroke.color</p:attrName>
                                        </p:attrNameLst>
                                      </p:cBhvr>
                                      <p:to>
                                        <a:schemeClr val="accent2"/>
                                      </p:to>
                                    </p:animClr>
                                    <p:set>
                                      <p:cBhvr>
                                        <p:cTn id="217" dur="500" fill="hold"/>
                                        <p:tgtEl>
                                          <p:spTgt spid="73"/>
                                        </p:tgtEl>
                                        <p:attrNameLst>
                                          <p:attrName>stroke.on</p:attrName>
                                        </p:attrNameLst>
                                      </p:cBhvr>
                                      <p:to>
                                        <p:strVal val="true"/>
                                      </p:to>
                                    </p:set>
                                  </p:childTnLst>
                                </p:cTn>
                              </p:par>
                              <p:par>
                                <p:cTn id="218" presetID="7" presetClass="emph" presetSubtype="2" autoRev="1" fill="hold" nodeType="withEffect">
                                  <p:stCondLst>
                                    <p:cond delay="0"/>
                                  </p:stCondLst>
                                  <p:childTnLst>
                                    <p:animClr clrSpc="rgb" dir="cw">
                                      <p:cBhvr>
                                        <p:cTn id="219" dur="500" fill="hold"/>
                                        <p:tgtEl>
                                          <p:spTgt spid="75"/>
                                        </p:tgtEl>
                                        <p:attrNameLst>
                                          <p:attrName>stroke.color</p:attrName>
                                        </p:attrNameLst>
                                      </p:cBhvr>
                                      <p:to>
                                        <a:schemeClr val="accent2"/>
                                      </p:to>
                                    </p:animClr>
                                    <p:set>
                                      <p:cBhvr>
                                        <p:cTn id="220" dur="500" fill="hold"/>
                                        <p:tgtEl>
                                          <p:spTgt spid="75"/>
                                        </p:tgtEl>
                                        <p:attrNameLst>
                                          <p:attrName>stroke.on</p:attrName>
                                        </p:attrNameLst>
                                      </p:cBhvr>
                                      <p:to>
                                        <p:strVal val="true"/>
                                      </p:to>
                                    </p:set>
                                  </p:childTnLst>
                                </p:cTn>
                              </p:par>
                            </p:childTnLst>
                          </p:cTn>
                        </p:par>
                      </p:childTnLst>
                    </p:cTn>
                  </p:par>
                  <p:par>
                    <p:cTn id="221" fill="hold" nodeType="clickPar">
                      <p:stCondLst>
                        <p:cond delay="indefinite"/>
                      </p:stCondLst>
                      <p:childTnLst>
                        <p:par>
                          <p:cTn id="222" fill="hold" nodeType="withGroup">
                            <p:stCondLst>
                              <p:cond delay="0"/>
                            </p:stCondLst>
                            <p:childTnLst>
                              <p:par>
                                <p:cTn id="223" presetID="1" presetClass="exit" presetSubtype="0" fill="hold" grpId="1" nodeType="clickEffect">
                                  <p:stCondLst>
                                    <p:cond delay="0"/>
                                  </p:stCondLst>
                                  <p:childTnLst>
                                    <p:set>
                                      <p:cBhvr>
                                        <p:cTn id="224" dur="1" fill="hold">
                                          <p:stCondLst>
                                            <p:cond delay="0"/>
                                          </p:stCondLst>
                                        </p:cTn>
                                        <p:tgtEl>
                                          <p:spTgt spid="91"/>
                                        </p:tgtEl>
                                        <p:attrNameLst>
                                          <p:attrName>style.visibility</p:attrName>
                                        </p:attrNameLst>
                                      </p:cBhvr>
                                      <p:to>
                                        <p:strVal val="hidden"/>
                                      </p:to>
                                    </p:set>
                                  </p:childTnLst>
                                </p:cTn>
                              </p:par>
                              <p:par>
                                <p:cTn id="225" presetID="1" presetClass="entr" presetSubtype="0" fill="hold" grpId="0" nodeType="withEffect">
                                  <p:stCondLst>
                                    <p:cond delay="0"/>
                                  </p:stCondLst>
                                  <p:childTnLst>
                                    <p:set>
                                      <p:cBhvr>
                                        <p:cTn id="226" dur="1" fill="hold">
                                          <p:stCondLst>
                                            <p:cond delay="0"/>
                                          </p:stCondLst>
                                        </p:cTn>
                                        <p:tgtEl>
                                          <p:spTgt spid="92"/>
                                        </p:tgtEl>
                                        <p:attrNameLst>
                                          <p:attrName>style.visibility</p:attrName>
                                        </p:attrNameLst>
                                      </p:cBhvr>
                                      <p:to>
                                        <p:strVal val="visible"/>
                                      </p:to>
                                    </p:set>
                                  </p:childTnLst>
                                </p:cTn>
                              </p:par>
                              <p:par>
                                <p:cTn id="227" presetID="22" presetClass="entr" presetSubtype="1" fill="hold" nodeType="withEffect">
                                  <p:stCondLst>
                                    <p:cond delay="0"/>
                                  </p:stCondLst>
                                  <p:childTnLst>
                                    <p:set>
                                      <p:cBhvr>
                                        <p:cTn id="228" dur="1" fill="hold">
                                          <p:stCondLst>
                                            <p:cond delay="0"/>
                                          </p:stCondLst>
                                        </p:cTn>
                                        <p:tgtEl>
                                          <p:spTgt spid="93"/>
                                        </p:tgtEl>
                                        <p:attrNameLst>
                                          <p:attrName>style.visibility</p:attrName>
                                        </p:attrNameLst>
                                      </p:cBhvr>
                                      <p:to>
                                        <p:strVal val="visible"/>
                                      </p:to>
                                    </p:set>
                                    <p:animEffect transition="in" filter="wipe(up)">
                                      <p:cBhvr>
                                        <p:cTn id="229" dur="5000"/>
                                        <p:tgtEl>
                                          <p:spTgt spid="93"/>
                                        </p:tgtEl>
                                      </p:cBhvr>
                                    </p:animEffect>
                                  </p:childTnLst>
                                </p:cTn>
                              </p:par>
                              <p:par>
                                <p:cTn id="230" presetID="22" presetClass="entr" presetSubtype="4" fill="hold" nodeType="withEffect">
                                  <p:stCondLst>
                                    <p:cond delay="0"/>
                                  </p:stCondLst>
                                  <p:childTnLst>
                                    <p:set>
                                      <p:cBhvr>
                                        <p:cTn id="231" dur="1" fill="hold">
                                          <p:stCondLst>
                                            <p:cond delay="0"/>
                                          </p:stCondLst>
                                        </p:cTn>
                                        <p:tgtEl>
                                          <p:spTgt spid="95"/>
                                        </p:tgtEl>
                                        <p:attrNameLst>
                                          <p:attrName>style.visibility</p:attrName>
                                        </p:attrNameLst>
                                      </p:cBhvr>
                                      <p:to>
                                        <p:strVal val="visible"/>
                                      </p:to>
                                    </p:set>
                                    <p:animEffect transition="in" filter="wipe(down)">
                                      <p:cBhvr>
                                        <p:cTn id="232" dur="5000"/>
                                        <p:tgtEl>
                                          <p:spTgt spid="95"/>
                                        </p:tgtEl>
                                      </p:cBhvr>
                                    </p:animEffect>
                                  </p:childTnLst>
                                </p:cTn>
                              </p:par>
                            </p:childTnLst>
                          </p:cTn>
                        </p:par>
                      </p:childTnLst>
                    </p:cTn>
                  </p:par>
                  <p:par>
                    <p:cTn id="233" fill="hold" nodeType="clickPar">
                      <p:stCondLst>
                        <p:cond delay="indefinite"/>
                      </p:stCondLst>
                      <p:childTnLst>
                        <p:par>
                          <p:cTn id="234" fill="hold" nodeType="withGroup">
                            <p:stCondLst>
                              <p:cond delay="0"/>
                            </p:stCondLst>
                            <p:childTnLst>
                              <p:par>
                                <p:cTn id="235" presetID="1" presetClass="exit" presetSubtype="0" fill="hold" grpId="1" nodeType="clickEffect">
                                  <p:stCondLst>
                                    <p:cond delay="0"/>
                                  </p:stCondLst>
                                  <p:childTnLst>
                                    <p:set>
                                      <p:cBhvr>
                                        <p:cTn id="236" dur="1" fill="hold">
                                          <p:stCondLst>
                                            <p:cond delay="0"/>
                                          </p:stCondLst>
                                        </p:cTn>
                                        <p:tgtEl>
                                          <p:spTgt spid="92"/>
                                        </p:tgtEl>
                                        <p:attrNameLst>
                                          <p:attrName>style.visibility</p:attrName>
                                        </p:attrNameLst>
                                      </p:cBhvr>
                                      <p:to>
                                        <p:strVal val="hidden"/>
                                      </p:to>
                                    </p:set>
                                  </p:childTnLst>
                                </p:cTn>
                              </p:par>
                              <p:par>
                                <p:cTn id="237" presetID="1" presetClass="entr" presetSubtype="0" fill="hold" grpId="0" nodeType="withEffect">
                                  <p:stCondLst>
                                    <p:cond delay="0"/>
                                  </p:stCondLst>
                                  <p:childTnLst>
                                    <p:set>
                                      <p:cBhvr>
                                        <p:cTn id="238" dur="1" fill="hold">
                                          <p:stCondLst>
                                            <p:cond delay="0"/>
                                          </p:stCondLst>
                                        </p:cTn>
                                        <p:tgtEl>
                                          <p:spTgt spid="97"/>
                                        </p:tgtEl>
                                        <p:attrNameLst>
                                          <p:attrName>style.visibility</p:attrName>
                                        </p:attrNameLst>
                                      </p:cBhvr>
                                      <p:to>
                                        <p:strVal val="visible"/>
                                      </p:to>
                                    </p:set>
                                  </p:childTnLst>
                                </p:cTn>
                              </p:par>
                              <p:par>
                                <p:cTn id="239" presetID="1" presetClass="exit" presetSubtype="0" fill="hold" nodeType="withEffect">
                                  <p:stCondLst>
                                    <p:cond delay="0"/>
                                  </p:stCondLst>
                                  <p:childTnLst>
                                    <p:set>
                                      <p:cBhvr>
                                        <p:cTn id="240" dur="1" fill="hold">
                                          <p:stCondLst>
                                            <p:cond delay="0"/>
                                          </p:stCondLst>
                                        </p:cTn>
                                        <p:tgtEl>
                                          <p:spTgt spid="60"/>
                                        </p:tgtEl>
                                        <p:attrNameLst>
                                          <p:attrName>style.visibility</p:attrName>
                                        </p:attrNameLst>
                                      </p:cBhvr>
                                      <p:to>
                                        <p:strVal val="hidden"/>
                                      </p:to>
                                    </p:set>
                                  </p:childTnLst>
                                </p:cTn>
                              </p:par>
                              <p:par>
                                <p:cTn id="241" presetID="1" presetClass="exit" presetSubtype="0" fill="hold" nodeType="withEffect">
                                  <p:stCondLst>
                                    <p:cond delay="0"/>
                                  </p:stCondLst>
                                  <p:childTnLst>
                                    <p:set>
                                      <p:cBhvr>
                                        <p:cTn id="242" dur="1" fill="hold">
                                          <p:stCondLst>
                                            <p:cond delay="0"/>
                                          </p:stCondLst>
                                        </p:cTn>
                                        <p:tgtEl>
                                          <p:spTgt spid="55"/>
                                        </p:tgtEl>
                                        <p:attrNameLst>
                                          <p:attrName>style.visibility</p:attrName>
                                        </p:attrNameLst>
                                      </p:cBhvr>
                                      <p:to>
                                        <p:strVal val="hidden"/>
                                      </p:to>
                                    </p:set>
                                  </p:childTnLst>
                                </p:cTn>
                              </p:par>
                              <p:par>
                                <p:cTn id="243" presetID="22" presetClass="entr" presetSubtype="8" fill="hold" nodeType="withEffect">
                                  <p:stCondLst>
                                    <p:cond delay="0"/>
                                  </p:stCondLst>
                                  <p:childTnLst>
                                    <p:set>
                                      <p:cBhvr>
                                        <p:cTn id="244" dur="1" fill="hold">
                                          <p:stCondLst>
                                            <p:cond delay="0"/>
                                          </p:stCondLst>
                                        </p:cTn>
                                        <p:tgtEl>
                                          <p:spTgt spid="60"/>
                                        </p:tgtEl>
                                        <p:attrNameLst>
                                          <p:attrName>style.visibility</p:attrName>
                                        </p:attrNameLst>
                                      </p:cBhvr>
                                      <p:to>
                                        <p:strVal val="visible"/>
                                      </p:to>
                                    </p:set>
                                    <p:animEffect transition="in" filter="wipe(left)">
                                      <p:cBhvr>
                                        <p:cTn id="245" dur="5000"/>
                                        <p:tgtEl>
                                          <p:spTgt spid="60"/>
                                        </p:tgtEl>
                                      </p:cBhvr>
                                    </p:animEffect>
                                  </p:childTnLst>
                                </p:cTn>
                              </p:par>
                              <p:par>
                                <p:cTn id="246" presetID="22" presetClass="entr" presetSubtype="8" fill="hold" nodeType="withEffect">
                                  <p:stCondLst>
                                    <p:cond delay="0"/>
                                  </p:stCondLst>
                                  <p:childTnLst>
                                    <p:set>
                                      <p:cBhvr>
                                        <p:cTn id="247" dur="1" fill="hold">
                                          <p:stCondLst>
                                            <p:cond delay="0"/>
                                          </p:stCondLst>
                                        </p:cTn>
                                        <p:tgtEl>
                                          <p:spTgt spid="55"/>
                                        </p:tgtEl>
                                        <p:attrNameLst>
                                          <p:attrName>style.visibility</p:attrName>
                                        </p:attrNameLst>
                                      </p:cBhvr>
                                      <p:to>
                                        <p:strVal val="visible"/>
                                      </p:to>
                                    </p:set>
                                    <p:animEffect transition="in" filter="wipe(left)">
                                      <p:cBhvr>
                                        <p:cTn id="248" dur="5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2" grpId="0"/>
      <p:bldP spid="22" grpId="1"/>
      <p:bldP spid="23" grpId="0"/>
      <p:bldP spid="23" grpId="1"/>
      <p:bldP spid="31" grpId="0"/>
      <p:bldP spid="31" grpId="1"/>
      <p:bldP spid="45" grpId="0"/>
      <p:bldP spid="45" grpId="1"/>
      <p:bldP spid="54" grpId="0"/>
      <p:bldP spid="54" grpId="1"/>
      <p:bldP spid="67" grpId="0"/>
      <p:bldP spid="67" grpId="1"/>
      <p:bldP spid="72" grpId="0"/>
      <p:bldP spid="72" grpId="1"/>
      <p:bldP spid="90" grpId="0"/>
      <p:bldP spid="90" grpId="1"/>
      <p:bldP spid="91" grpId="0"/>
      <p:bldP spid="91" grpId="1"/>
      <p:bldP spid="92" grpId="0"/>
      <p:bldP spid="92" grpId="1"/>
      <p:bldP spid="97"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ircular Arrow 15"/>
          <p:cNvSpPr/>
          <p:nvPr/>
        </p:nvSpPr>
        <p:spPr>
          <a:xfrm>
            <a:off x="8534400" y="1371600"/>
            <a:ext cx="1066800" cy="1066800"/>
          </a:xfrm>
          <a:prstGeom prst="circularArrow">
            <a:avLst>
              <a:gd name="adj1" fmla="val 9256"/>
              <a:gd name="adj2" fmla="val 908207"/>
              <a:gd name="adj3" fmla="val 20447766"/>
              <a:gd name="adj4" fmla="val 679165"/>
              <a:gd name="adj5" fmla="val 134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7" name="Circular Arrow 16"/>
          <p:cNvSpPr/>
          <p:nvPr/>
        </p:nvSpPr>
        <p:spPr>
          <a:xfrm>
            <a:off x="9220200" y="3886200"/>
            <a:ext cx="1066800" cy="1066800"/>
          </a:xfrm>
          <a:prstGeom prst="circularArrow">
            <a:avLst>
              <a:gd name="adj1" fmla="val 9256"/>
              <a:gd name="adj2" fmla="val 908207"/>
              <a:gd name="adj3" fmla="val 20447766"/>
              <a:gd name="adj4" fmla="val 679165"/>
              <a:gd name="adj5" fmla="val 134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8" name="Circular Arrow 17"/>
          <p:cNvSpPr/>
          <p:nvPr/>
        </p:nvSpPr>
        <p:spPr>
          <a:xfrm>
            <a:off x="3581400" y="2590800"/>
            <a:ext cx="1066800" cy="1066800"/>
          </a:xfrm>
          <a:prstGeom prst="circularArrow">
            <a:avLst>
              <a:gd name="adj1" fmla="val 9256"/>
              <a:gd name="adj2" fmla="val 908207"/>
              <a:gd name="adj3" fmla="val 20447766"/>
              <a:gd name="adj4" fmla="val 679165"/>
              <a:gd name="adj5" fmla="val 134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9" name="Circular Arrow 18"/>
          <p:cNvSpPr/>
          <p:nvPr/>
        </p:nvSpPr>
        <p:spPr>
          <a:xfrm>
            <a:off x="5257800" y="457200"/>
            <a:ext cx="1066800" cy="1066800"/>
          </a:xfrm>
          <a:prstGeom prst="circularArrow">
            <a:avLst>
              <a:gd name="adj1" fmla="val 9256"/>
              <a:gd name="adj2" fmla="val 908207"/>
              <a:gd name="adj3" fmla="val 20447766"/>
              <a:gd name="adj4" fmla="val 679165"/>
              <a:gd name="adj5" fmla="val 13493"/>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0" name="Circular Arrow 19"/>
          <p:cNvSpPr/>
          <p:nvPr/>
        </p:nvSpPr>
        <p:spPr>
          <a:xfrm>
            <a:off x="4191000" y="5105400"/>
            <a:ext cx="1066800" cy="1066800"/>
          </a:xfrm>
          <a:prstGeom prst="circularArrow">
            <a:avLst>
              <a:gd name="adj1" fmla="val 9256"/>
              <a:gd name="adj2" fmla="val 908207"/>
              <a:gd name="adj3" fmla="val 20447766"/>
              <a:gd name="adj4" fmla="val 679165"/>
              <a:gd name="adj5" fmla="val 134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1" name="Circular Arrow 20"/>
          <p:cNvSpPr/>
          <p:nvPr/>
        </p:nvSpPr>
        <p:spPr>
          <a:xfrm flipH="1">
            <a:off x="7467600" y="533400"/>
            <a:ext cx="1066800" cy="1066800"/>
          </a:xfrm>
          <a:prstGeom prst="circularArrow">
            <a:avLst>
              <a:gd name="adj1" fmla="val 9256"/>
              <a:gd name="adj2" fmla="val 908207"/>
              <a:gd name="adj3" fmla="val 20447766"/>
              <a:gd name="adj4" fmla="val 679165"/>
              <a:gd name="adj5" fmla="val 13493"/>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2" name="Circular Arrow 21"/>
          <p:cNvSpPr/>
          <p:nvPr/>
        </p:nvSpPr>
        <p:spPr>
          <a:xfrm flipH="1">
            <a:off x="9220200" y="2590800"/>
            <a:ext cx="1066800" cy="1066800"/>
          </a:xfrm>
          <a:prstGeom prst="circularArrow">
            <a:avLst>
              <a:gd name="adj1" fmla="val 9256"/>
              <a:gd name="adj2" fmla="val 908207"/>
              <a:gd name="adj3" fmla="val 20447766"/>
              <a:gd name="adj4" fmla="val 679165"/>
              <a:gd name="adj5" fmla="val 134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3" name="Circular Arrow 22"/>
          <p:cNvSpPr/>
          <p:nvPr/>
        </p:nvSpPr>
        <p:spPr>
          <a:xfrm flipH="1">
            <a:off x="8686800" y="5029200"/>
            <a:ext cx="1066800" cy="1066800"/>
          </a:xfrm>
          <a:prstGeom prst="circularArrow">
            <a:avLst>
              <a:gd name="adj1" fmla="val 9256"/>
              <a:gd name="adj2" fmla="val 908207"/>
              <a:gd name="adj3" fmla="val 20447766"/>
              <a:gd name="adj4" fmla="val 679165"/>
              <a:gd name="adj5" fmla="val 134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4" name="Circular Arrow 23"/>
          <p:cNvSpPr/>
          <p:nvPr/>
        </p:nvSpPr>
        <p:spPr>
          <a:xfrm flipH="1">
            <a:off x="3581400" y="3886200"/>
            <a:ext cx="1066800" cy="1066800"/>
          </a:xfrm>
          <a:prstGeom prst="circularArrow">
            <a:avLst>
              <a:gd name="adj1" fmla="val 9256"/>
              <a:gd name="adj2" fmla="val 908207"/>
              <a:gd name="adj3" fmla="val 20447766"/>
              <a:gd name="adj4" fmla="val 679165"/>
              <a:gd name="adj5" fmla="val 134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5" name="Circular Arrow 24"/>
          <p:cNvSpPr/>
          <p:nvPr/>
        </p:nvSpPr>
        <p:spPr>
          <a:xfrm flipH="1">
            <a:off x="5181600" y="5943600"/>
            <a:ext cx="1066800" cy="1066800"/>
          </a:xfrm>
          <a:prstGeom prst="circularArrow">
            <a:avLst>
              <a:gd name="adj1" fmla="val 9256"/>
              <a:gd name="adj2" fmla="val 908207"/>
              <a:gd name="adj3" fmla="val 20447766"/>
              <a:gd name="adj4" fmla="val 679165"/>
              <a:gd name="adj5" fmla="val 13493"/>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6" name="Circular Arrow 25"/>
          <p:cNvSpPr/>
          <p:nvPr/>
        </p:nvSpPr>
        <p:spPr>
          <a:xfrm flipH="1">
            <a:off x="4191000" y="1371600"/>
            <a:ext cx="1066800" cy="1066800"/>
          </a:xfrm>
          <a:prstGeom prst="circularArrow">
            <a:avLst>
              <a:gd name="adj1" fmla="val 9256"/>
              <a:gd name="adj2" fmla="val 908207"/>
              <a:gd name="adj3" fmla="val 20447766"/>
              <a:gd name="adj4" fmla="val 679165"/>
              <a:gd name="adj5" fmla="val 134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7" name="Circular Arrow 26"/>
          <p:cNvSpPr/>
          <p:nvPr/>
        </p:nvSpPr>
        <p:spPr>
          <a:xfrm>
            <a:off x="7620000" y="5867400"/>
            <a:ext cx="1066800" cy="1066800"/>
          </a:xfrm>
          <a:prstGeom prst="circularArrow">
            <a:avLst>
              <a:gd name="adj1" fmla="val 9256"/>
              <a:gd name="adj2" fmla="val 908207"/>
              <a:gd name="adj3" fmla="val 20447766"/>
              <a:gd name="adj4" fmla="val 679165"/>
              <a:gd name="adj5" fmla="val 13493"/>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2542" name="TextBox 28"/>
          <p:cNvSpPr txBox="1">
            <a:spLocks noChangeArrowheads="1"/>
          </p:cNvSpPr>
          <p:nvPr/>
        </p:nvSpPr>
        <p:spPr bwMode="auto">
          <a:xfrm>
            <a:off x="1524000" y="1"/>
            <a:ext cx="21336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a:t>The circulation patterns of the earth are relative with the location of the Sun and will change latitude as seasons change. </a:t>
            </a:r>
          </a:p>
        </p:txBody>
      </p:sp>
      <p:sp>
        <p:nvSpPr>
          <p:cNvPr id="30" name="TextBox 29"/>
          <p:cNvSpPr txBox="1">
            <a:spLocks noChangeArrowheads="1"/>
          </p:cNvSpPr>
          <p:nvPr/>
        </p:nvSpPr>
        <p:spPr bwMode="auto">
          <a:xfrm>
            <a:off x="6096000" y="1"/>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a:t>Summer</a:t>
            </a:r>
          </a:p>
        </p:txBody>
      </p:sp>
      <p:grpSp>
        <p:nvGrpSpPr>
          <p:cNvPr id="2" name="Group 35"/>
          <p:cNvGrpSpPr>
            <a:grpSpLocks/>
          </p:cNvGrpSpPr>
          <p:nvPr/>
        </p:nvGrpSpPr>
        <p:grpSpPr bwMode="auto">
          <a:xfrm>
            <a:off x="4114800" y="1371600"/>
            <a:ext cx="5208588" cy="4852988"/>
            <a:chOff x="2590800" y="1371600"/>
            <a:chExt cx="5208588" cy="4852988"/>
          </a:xfrm>
        </p:grpSpPr>
        <p:grpSp>
          <p:nvGrpSpPr>
            <p:cNvPr id="22558" name="Group 3"/>
            <p:cNvGrpSpPr>
              <a:grpSpLocks/>
            </p:cNvGrpSpPr>
            <p:nvPr/>
          </p:nvGrpSpPr>
          <p:grpSpPr bwMode="auto">
            <a:xfrm>
              <a:off x="2590800" y="1371600"/>
              <a:ext cx="5208588" cy="4852988"/>
              <a:chOff x="0" y="838200"/>
              <a:chExt cx="5208642" cy="4853022"/>
            </a:xfrm>
          </p:grpSpPr>
          <p:grpSp>
            <p:nvGrpSpPr>
              <p:cNvPr id="22562" name="Group 19"/>
              <p:cNvGrpSpPr>
                <a:grpSpLocks/>
              </p:cNvGrpSpPr>
              <p:nvPr/>
            </p:nvGrpSpPr>
            <p:grpSpPr bwMode="auto">
              <a:xfrm>
                <a:off x="457205" y="838200"/>
                <a:ext cx="4751437" cy="4853022"/>
                <a:chOff x="1905004" y="762000"/>
                <a:chExt cx="4751437" cy="4853022"/>
              </a:xfrm>
            </p:grpSpPr>
            <p:sp>
              <p:nvSpPr>
                <p:cNvPr id="9" name="Oval 8"/>
                <p:cNvSpPr/>
                <p:nvPr/>
              </p:nvSpPr>
              <p:spPr>
                <a:xfrm>
                  <a:off x="1905004" y="762000"/>
                  <a:ext cx="4751437" cy="4853022"/>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2569" name="Group 17"/>
                <p:cNvGrpSpPr>
                  <a:grpSpLocks/>
                </p:cNvGrpSpPr>
                <p:nvPr/>
              </p:nvGrpSpPr>
              <p:grpSpPr bwMode="auto">
                <a:xfrm>
                  <a:off x="1905004" y="1143003"/>
                  <a:ext cx="4751437" cy="4116417"/>
                  <a:chOff x="1905004" y="1143003"/>
                  <a:chExt cx="4751437" cy="4116417"/>
                </a:xfrm>
              </p:grpSpPr>
              <p:cxnSp>
                <p:nvCxnSpPr>
                  <p:cNvPr id="11" name="Straight Connector 10"/>
                  <p:cNvCxnSpPr>
                    <a:stCxn id="9" idx="2"/>
                    <a:endCxn id="9" idx="6"/>
                  </p:cNvCxnSpPr>
                  <p:nvPr/>
                </p:nvCxnSpPr>
                <p:spPr>
                  <a:xfrm rot="10800000" flipH="1">
                    <a:off x="1905004" y="3189305"/>
                    <a:ext cx="4751437"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7" y="1981209"/>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048016" y="1143003"/>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209807" y="4419626"/>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048016" y="5257832"/>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2563" name="TextBox 5"/>
              <p:cNvSpPr txBox="1">
                <a:spLocks noChangeArrowheads="1"/>
              </p:cNvSpPr>
              <p:nvPr/>
            </p:nvSpPr>
            <p:spPr bwMode="auto">
              <a:xfrm>
                <a:off x="0" y="3048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0</a:t>
                </a:r>
                <a:r>
                  <a:rPr lang="en-US" altLang="en-US" baseline="30000"/>
                  <a:t>o</a:t>
                </a:r>
                <a:endParaRPr lang="en-US" altLang="en-US"/>
              </a:p>
            </p:txBody>
          </p:sp>
          <p:sp>
            <p:nvSpPr>
              <p:cNvPr id="22564" name="TextBox 6"/>
              <p:cNvSpPr txBox="1">
                <a:spLocks noChangeArrowheads="1"/>
              </p:cNvSpPr>
              <p:nvPr/>
            </p:nvSpPr>
            <p:spPr bwMode="auto">
              <a:xfrm>
                <a:off x="228600" y="1905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22565" name="TextBox 7"/>
              <p:cNvSpPr txBox="1">
                <a:spLocks noChangeArrowheads="1"/>
              </p:cNvSpPr>
              <p:nvPr/>
            </p:nvSpPr>
            <p:spPr bwMode="auto">
              <a:xfrm>
                <a:off x="914400" y="990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sp>
            <p:nvSpPr>
              <p:cNvPr id="22566" name="TextBox 8"/>
              <p:cNvSpPr txBox="1">
                <a:spLocks noChangeArrowheads="1"/>
              </p:cNvSpPr>
              <p:nvPr/>
            </p:nvSpPr>
            <p:spPr bwMode="auto">
              <a:xfrm>
                <a:off x="228600" y="43434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22567" name="TextBox 9"/>
              <p:cNvSpPr txBox="1">
                <a:spLocks noChangeArrowheads="1"/>
              </p:cNvSpPr>
              <p:nvPr/>
            </p:nvSpPr>
            <p:spPr bwMode="auto">
              <a:xfrm>
                <a:off x="1066800" y="5181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grpSp>
        <p:cxnSp>
          <p:nvCxnSpPr>
            <p:cNvPr id="32" name="Straight Connector 31"/>
            <p:cNvCxnSpPr/>
            <p:nvPr/>
          </p:nvCxnSpPr>
          <p:spPr>
            <a:xfrm>
              <a:off x="3886200" y="1981200"/>
              <a:ext cx="31242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6477000" y="1981200"/>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561" name="TextBox 34"/>
            <p:cNvSpPr txBox="1">
              <a:spLocks noChangeArrowheads="1"/>
            </p:cNvSpPr>
            <p:nvPr/>
          </p:nvSpPr>
          <p:spPr bwMode="auto">
            <a:xfrm>
              <a:off x="6248400" y="2057400"/>
              <a:ext cx="762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t>Regina</a:t>
              </a:r>
            </a:p>
          </p:txBody>
        </p:sp>
      </p:grpSp>
      <p:sp>
        <p:nvSpPr>
          <p:cNvPr id="37" name="TextBox 36"/>
          <p:cNvSpPr txBox="1">
            <a:spLocks noChangeArrowheads="1"/>
          </p:cNvSpPr>
          <p:nvPr/>
        </p:nvSpPr>
        <p:spPr bwMode="auto">
          <a:xfrm>
            <a:off x="6096000" y="1"/>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a:t>Winter</a:t>
            </a:r>
          </a:p>
        </p:txBody>
      </p:sp>
      <p:sp>
        <p:nvSpPr>
          <p:cNvPr id="22546" name="TextBox 37"/>
          <p:cNvSpPr txBox="1">
            <a:spLocks noChangeArrowheads="1"/>
          </p:cNvSpPr>
          <p:nvPr/>
        </p:nvSpPr>
        <p:spPr bwMode="auto">
          <a:xfrm>
            <a:off x="9525000" y="29718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hot</a:t>
            </a:r>
          </a:p>
        </p:txBody>
      </p:sp>
      <p:sp>
        <p:nvSpPr>
          <p:cNvPr id="22547" name="TextBox 38"/>
          <p:cNvSpPr txBox="1">
            <a:spLocks noChangeArrowheads="1"/>
          </p:cNvSpPr>
          <p:nvPr/>
        </p:nvSpPr>
        <p:spPr bwMode="auto">
          <a:xfrm>
            <a:off x="9448800" y="42672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hot</a:t>
            </a:r>
          </a:p>
        </p:txBody>
      </p:sp>
      <p:sp>
        <p:nvSpPr>
          <p:cNvPr id="22548" name="TextBox 39"/>
          <p:cNvSpPr txBox="1">
            <a:spLocks noChangeArrowheads="1"/>
          </p:cNvSpPr>
          <p:nvPr/>
        </p:nvSpPr>
        <p:spPr bwMode="auto">
          <a:xfrm>
            <a:off x="3886200" y="42672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hot</a:t>
            </a:r>
          </a:p>
        </p:txBody>
      </p:sp>
      <p:sp>
        <p:nvSpPr>
          <p:cNvPr id="22549" name="TextBox 40"/>
          <p:cNvSpPr txBox="1">
            <a:spLocks noChangeArrowheads="1"/>
          </p:cNvSpPr>
          <p:nvPr/>
        </p:nvSpPr>
        <p:spPr bwMode="auto">
          <a:xfrm>
            <a:off x="3810000" y="29718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hot</a:t>
            </a:r>
          </a:p>
        </p:txBody>
      </p:sp>
      <p:sp>
        <p:nvSpPr>
          <p:cNvPr id="22550" name="TextBox 41"/>
          <p:cNvSpPr txBox="1">
            <a:spLocks noChangeArrowheads="1"/>
          </p:cNvSpPr>
          <p:nvPr/>
        </p:nvSpPr>
        <p:spPr bwMode="auto">
          <a:xfrm>
            <a:off x="4419600" y="1676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mild</a:t>
            </a:r>
          </a:p>
        </p:txBody>
      </p:sp>
      <p:sp>
        <p:nvSpPr>
          <p:cNvPr id="22551" name="TextBox 42"/>
          <p:cNvSpPr txBox="1">
            <a:spLocks noChangeArrowheads="1"/>
          </p:cNvSpPr>
          <p:nvPr/>
        </p:nvSpPr>
        <p:spPr bwMode="auto">
          <a:xfrm>
            <a:off x="8763000" y="1676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mild</a:t>
            </a:r>
          </a:p>
        </p:txBody>
      </p:sp>
      <p:sp>
        <p:nvSpPr>
          <p:cNvPr id="22552" name="TextBox 43"/>
          <p:cNvSpPr txBox="1">
            <a:spLocks noChangeArrowheads="1"/>
          </p:cNvSpPr>
          <p:nvPr/>
        </p:nvSpPr>
        <p:spPr bwMode="auto">
          <a:xfrm>
            <a:off x="8915400" y="53340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mild</a:t>
            </a:r>
          </a:p>
        </p:txBody>
      </p:sp>
      <p:sp>
        <p:nvSpPr>
          <p:cNvPr id="22553" name="TextBox 44"/>
          <p:cNvSpPr txBox="1">
            <a:spLocks noChangeArrowheads="1"/>
          </p:cNvSpPr>
          <p:nvPr/>
        </p:nvSpPr>
        <p:spPr bwMode="auto">
          <a:xfrm>
            <a:off x="4419600" y="54102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mild</a:t>
            </a:r>
          </a:p>
        </p:txBody>
      </p:sp>
      <p:sp>
        <p:nvSpPr>
          <p:cNvPr id="22554" name="TextBox 45"/>
          <p:cNvSpPr txBox="1">
            <a:spLocks noChangeArrowheads="1"/>
          </p:cNvSpPr>
          <p:nvPr/>
        </p:nvSpPr>
        <p:spPr bwMode="auto">
          <a:xfrm>
            <a:off x="5410200" y="6248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cool</a:t>
            </a:r>
          </a:p>
        </p:txBody>
      </p:sp>
      <p:sp>
        <p:nvSpPr>
          <p:cNvPr id="22555" name="TextBox 46"/>
          <p:cNvSpPr txBox="1">
            <a:spLocks noChangeArrowheads="1"/>
          </p:cNvSpPr>
          <p:nvPr/>
        </p:nvSpPr>
        <p:spPr bwMode="auto">
          <a:xfrm>
            <a:off x="7848600" y="6248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cool</a:t>
            </a:r>
          </a:p>
        </p:txBody>
      </p:sp>
      <p:sp>
        <p:nvSpPr>
          <p:cNvPr id="22556" name="TextBox 47"/>
          <p:cNvSpPr txBox="1">
            <a:spLocks noChangeArrowheads="1"/>
          </p:cNvSpPr>
          <p:nvPr/>
        </p:nvSpPr>
        <p:spPr bwMode="auto">
          <a:xfrm>
            <a:off x="7696200" y="8382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cool</a:t>
            </a:r>
          </a:p>
        </p:txBody>
      </p:sp>
      <p:sp>
        <p:nvSpPr>
          <p:cNvPr id="22557" name="TextBox 48"/>
          <p:cNvSpPr txBox="1">
            <a:spLocks noChangeArrowheads="1"/>
          </p:cNvSpPr>
          <p:nvPr/>
        </p:nvSpPr>
        <p:spPr bwMode="auto">
          <a:xfrm>
            <a:off x="5486400" y="7620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cool</a:t>
            </a:r>
          </a:p>
        </p:txBody>
      </p:sp>
    </p:spTree>
    <p:extLst>
      <p:ext uri="{BB962C8B-B14F-4D97-AF65-F5344CB8AC3E}">
        <p14:creationId xmlns:p14="http://schemas.microsoft.com/office/powerpoint/2010/main" val="41697666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grpId="0" nodeType="withEffect">
                                  <p:stCondLst>
                                    <p:cond delay="0"/>
                                  </p:stCondLst>
                                  <p:childTnLst>
                                    <p:animRot by="21600000">
                                      <p:cBhvr>
                                        <p:cTn id="6" dur="3000" fill="hold"/>
                                        <p:tgtEl>
                                          <p:spTgt spid="16"/>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3000" fill="hold"/>
                                        <p:tgtEl>
                                          <p:spTgt spid="17"/>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3000" fill="hold"/>
                                        <p:tgtEl>
                                          <p:spTgt spid="18"/>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3000" fill="hold"/>
                                        <p:tgtEl>
                                          <p:spTgt spid="19"/>
                                        </p:tgtEl>
                                        <p:attrNameLst>
                                          <p:attrName>r</p:attrName>
                                        </p:attrNameLst>
                                      </p:cBhvr>
                                    </p:animRot>
                                  </p:childTnLst>
                                </p:cTn>
                              </p:par>
                              <p:par>
                                <p:cTn id="13" presetID="8" presetClass="emph" presetSubtype="0" repeatCount="indefinite" fill="hold" grpId="0" nodeType="withEffect">
                                  <p:stCondLst>
                                    <p:cond delay="0"/>
                                  </p:stCondLst>
                                  <p:childTnLst>
                                    <p:animRot by="21600000">
                                      <p:cBhvr>
                                        <p:cTn id="14" dur="3000" fill="hold"/>
                                        <p:tgtEl>
                                          <p:spTgt spid="20"/>
                                        </p:tgtEl>
                                        <p:attrNameLst>
                                          <p:attrName>r</p:attrName>
                                        </p:attrNameLst>
                                      </p:cBhvr>
                                    </p:animRot>
                                  </p:childTnLst>
                                </p:cTn>
                              </p:par>
                              <p:par>
                                <p:cTn id="15" presetID="8" presetClass="emph" presetSubtype="0" repeatCount="indefinite" fill="hold" grpId="0" nodeType="withEffect">
                                  <p:stCondLst>
                                    <p:cond delay="0"/>
                                  </p:stCondLst>
                                  <p:childTnLst>
                                    <p:animRot by="-21600000">
                                      <p:cBhvr>
                                        <p:cTn id="16" dur="3000" fill="hold"/>
                                        <p:tgtEl>
                                          <p:spTgt spid="21"/>
                                        </p:tgtEl>
                                        <p:attrNameLst>
                                          <p:attrName>r</p:attrName>
                                        </p:attrNameLst>
                                      </p:cBhvr>
                                    </p:animRot>
                                  </p:childTnLst>
                                </p:cTn>
                              </p:par>
                              <p:par>
                                <p:cTn id="17" presetID="8" presetClass="emph" presetSubtype="0" repeatCount="indefinite" fill="hold" grpId="0" nodeType="withEffect">
                                  <p:stCondLst>
                                    <p:cond delay="0"/>
                                  </p:stCondLst>
                                  <p:childTnLst>
                                    <p:animRot by="-21600000">
                                      <p:cBhvr>
                                        <p:cTn id="18" dur="3000" fill="hold"/>
                                        <p:tgtEl>
                                          <p:spTgt spid="22"/>
                                        </p:tgtEl>
                                        <p:attrNameLst>
                                          <p:attrName>r</p:attrName>
                                        </p:attrNameLst>
                                      </p:cBhvr>
                                    </p:animRot>
                                  </p:childTnLst>
                                </p:cTn>
                              </p:par>
                              <p:par>
                                <p:cTn id="19" presetID="8" presetClass="emph" presetSubtype="0" repeatCount="indefinite" fill="hold" grpId="0" nodeType="withEffect">
                                  <p:stCondLst>
                                    <p:cond delay="0"/>
                                  </p:stCondLst>
                                  <p:childTnLst>
                                    <p:animRot by="-21600000">
                                      <p:cBhvr>
                                        <p:cTn id="20" dur="3000" fill="hold"/>
                                        <p:tgtEl>
                                          <p:spTgt spid="23"/>
                                        </p:tgtEl>
                                        <p:attrNameLst>
                                          <p:attrName>r</p:attrName>
                                        </p:attrNameLst>
                                      </p:cBhvr>
                                    </p:animRot>
                                  </p:childTnLst>
                                </p:cTn>
                              </p:par>
                              <p:par>
                                <p:cTn id="21" presetID="8" presetClass="emph" presetSubtype="0" repeatCount="indefinite" fill="hold" grpId="0" nodeType="withEffect">
                                  <p:stCondLst>
                                    <p:cond delay="0"/>
                                  </p:stCondLst>
                                  <p:childTnLst>
                                    <p:animRot by="-21600000">
                                      <p:cBhvr>
                                        <p:cTn id="22" dur="3000" fill="hold"/>
                                        <p:tgtEl>
                                          <p:spTgt spid="24"/>
                                        </p:tgtEl>
                                        <p:attrNameLst>
                                          <p:attrName>r</p:attrName>
                                        </p:attrNameLst>
                                      </p:cBhvr>
                                    </p:animRot>
                                  </p:childTnLst>
                                </p:cTn>
                              </p:par>
                              <p:par>
                                <p:cTn id="23" presetID="8" presetClass="emph" presetSubtype="0" repeatCount="indefinite" fill="hold" grpId="0" nodeType="withEffect">
                                  <p:stCondLst>
                                    <p:cond delay="0"/>
                                  </p:stCondLst>
                                  <p:childTnLst>
                                    <p:animRot by="-21600000">
                                      <p:cBhvr>
                                        <p:cTn id="24" dur="3000" fill="hold"/>
                                        <p:tgtEl>
                                          <p:spTgt spid="25"/>
                                        </p:tgtEl>
                                        <p:attrNameLst>
                                          <p:attrName>r</p:attrName>
                                        </p:attrNameLst>
                                      </p:cBhvr>
                                    </p:animRot>
                                  </p:childTnLst>
                                </p:cTn>
                              </p:par>
                              <p:par>
                                <p:cTn id="25" presetID="8" presetClass="emph" presetSubtype="0" repeatCount="indefinite" fill="hold" grpId="0" nodeType="withEffect">
                                  <p:stCondLst>
                                    <p:cond delay="0"/>
                                  </p:stCondLst>
                                  <p:childTnLst>
                                    <p:animRot by="-21600000">
                                      <p:cBhvr>
                                        <p:cTn id="26" dur="3000" fill="hold"/>
                                        <p:tgtEl>
                                          <p:spTgt spid="26"/>
                                        </p:tgtEl>
                                        <p:attrNameLst>
                                          <p:attrName>r</p:attrName>
                                        </p:attrNameLst>
                                      </p:cBhvr>
                                    </p:animRot>
                                  </p:childTnLst>
                                </p:cTn>
                              </p:par>
                              <p:par>
                                <p:cTn id="27" presetID="8" presetClass="emph" presetSubtype="0" repeatCount="indefinite" fill="hold" grpId="0" nodeType="withEffect">
                                  <p:stCondLst>
                                    <p:cond delay="0"/>
                                  </p:stCondLst>
                                  <p:childTnLst>
                                    <p:animRot by="21600000">
                                      <p:cBhvr>
                                        <p:cTn id="28" dur="3000" fill="hold"/>
                                        <p:tgtEl>
                                          <p:spTgt spid="27"/>
                                        </p:tgtEl>
                                        <p:attrNameLst>
                                          <p:attrName>r</p:attrName>
                                        </p:attrNameLst>
                                      </p:cBhvr>
                                    </p:animRo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dissolve">
                                      <p:cBhvr>
                                        <p:cTn id="33" dur="500"/>
                                        <p:tgtEl>
                                          <p:spTgt spid="30"/>
                                        </p:tgtEl>
                                      </p:cBhvr>
                                    </p:animEffect>
                                  </p:childTnLst>
                                </p:cTn>
                              </p:par>
                              <p:par>
                                <p:cTn id="34" presetID="8" presetClass="emph" presetSubtype="0" fill="hold" nodeType="withEffect">
                                  <p:stCondLst>
                                    <p:cond delay="0"/>
                                  </p:stCondLst>
                                  <p:childTnLst>
                                    <p:animRot by="1410000">
                                      <p:cBhvr>
                                        <p:cTn id="35" dur="3000" fill="hold"/>
                                        <p:tgtEl>
                                          <p:spTgt spid="2"/>
                                        </p:tgtEl>
                                        <p:attrNameLst>
                                          <p:attrName>r</p:attrName>
                                        </p:attrNameLst>
                                      </p:cBhvr>
                                    </p:animRo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dissolve">
                                      <p:cBhvr>
                                        <p:cTn id="40" dur="500"/>
                                        <p:tgtEl>
                                          <p:spTgt spid="37"/>
                                        </p:tgtEl>
                                      </p:cBhvr>
                                    </p:animEffect>
                                  </p:childTnLst>
                                </p:cTn>
                              </p:par>
                              <p:par>
                                <p:cTn id="41" presetID="9" presetClass="exit" presetSubtype="0" fill="hold" grpId="1" nodeType="withEffect">
                                  <p:stCondLst>
                                    <p:cond delay="0"/>
                                  </p:stCondLst>
                                  <p:childTnLst>
                                    <p:animEffect transition="out" filter="dissolve">
                                      <p:cBhvr>
                                        <p:cTn id="42" dur="500"/>
                                        <p:tgtEl>
                                          <p:spTgt spid="30"/>
                                        </p:tgtEl>
                                      </p:cBhvr>
                                    </p:animEffect>
                                    <p:set>
                                      <p:cBhvr>
                                        <p:cTn id="43" dur="1" fill="hold">
                                          <p:stCondLst>
                                            <p:cond delay="499"/>
                                          </p:stCondLst>
                                        </p:cTn>
                                        <p:tgtEl>
                                          <p:spTgt spid="30"/>
                                        </p:tgtEl>
                                        <p:attrNameLst>
                                          <p:attrName>style.visibility</p:attrName>
                                        </p:attrNameLst>
                                      </p:cBhvr>
                                      <p:to>
                                        <p:strVal val="hidden"/>
                                      </p:to>
                                    </p:set>
                                  </p:childTnLst>
                                </p:cTn>
                              </p:par>
                              <p:par>
                                <p:cTn id="44" presetID="8" presetClass="emph" presetSubtype="0" fill="hold" nodeType="withEffect">
                                  <p:stCondLst>
                                    <p:cond delay="0"/>
                                  </p:stCondLst>
                                  <p:childTnLst>
                                    <p:animRot by="-2820000">
                                      <p:cBhvr>
                                        <p:cTn id="45" dur="3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30" grpId="0"/>
      <p:bldP spid="30" grpId="1"/>
      <p:bldP spid="37"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ircular Arrow 15"/>
          <p:cNvSpPr/>
          <p:nvPr/>
        </p:nvSpPr>
        <p:spPr>
          <a:xfrm>
            <a:off x="8534400" y="1371600"/>
            <a:ext cx="1066800" cy="1066800"/>
          </a:xfrm>
          <a:prstGeom prst="circularArrow">
            <a:avLst>
              <a:gd name="adj1" fmla="val 9256"/>
              <a:gd name="adj2" fmla="val 908207"/>
              <a:gd name="adj3" fmla="val 20447766"/>
              <a:gd name="adj4" fmla="val 679165"/>
              <a:gd name="adj5" fmla="val 134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7" name="Circular Arrow 16"/>
          <p:cNvSpPr/>
          <p:nvPr/>
        </p:nvSpPr>
        <p:spPr>
          <a:xfrm>
            <a:off x="9220200" y="3886200"/>
            <a:ext cx="1066800" cy="1066800"/>
          </a:xfrm>
          <a:prstGeom prst="circularArrow">
            <a:avLst>
              <a:gd name="adj1" fmla="val 9256"/>
              <a:gd name="adj2" fmla="val 908207"/>
              <a:gd name="adj3" fmla="val 20447766"/>
              <a:gd name="adj4" fmla="val 679165"/>
              <a:gd name="adj5" fmla="val 134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8" name="Circular Arrow 17"/>
          <p:cNvSpPr/>
          <p:nvPr/>
        </p:nvSpPr>
        <p:spPr>
          <a:xfrm>
            <a:off x="3581400" y="2590800"/>
            <a:ext cx="1066800" cy="1066800"/>
          </a:xfrm>
          <a:prstGeom prst="circularArrow">
            <a:avLst>
              <a:gd name="adj1" fmla="val 9256"/>
              <a:gd name="adj2" fmla="val 908207"/>
              <a:gd name="adj3" fmla="val 20447766"/>
              <a:gd name="adj4" fmla="val 679165"/>
              <a:gd name="adj5" fmla="val 134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9" name="Circular Arrow 18"/>
          <p:cNvSpPr/>
          <p:nvPr/>
        </p:nvSpPr>
        <p:spPr>
          <a:xfrm>
            <a:off x="5257800" y="457200"/>
            <a:ext cx="1066800" cy="1066800"/>
          </a:xfrm>
          <a:prstGeom prst="circularArrow">
            <a:avLst>
              <a:gd name="adj1" fmla="val 9256"/>
              <a:gd name="adj2" fmla="val 908207"/>
              <a:gd name="adj3" fmla="val 20447766"/>
              <a:gd name="adj4" fmla="val 679165"/>
              <a:gd name="adj5" fmla="val 13493"/>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0" name="Circular Arrow 19"/>
          <p:cNvSpPr/>
          <p:nvPr/>
        </p:nvSpPr>
        <p:spPr>
          <a:xfrm>
            <a:off x="4191000" y="5105400"/>
            <a:ext cx="1066800" cy="1066800"/>
          </a:xfrm>
          <a:prstGeom prst="circularArrow">
            <a:avLst>
              <a:gd name="adj1" fmla="val 9256"/>
              <a:gd name="adj2" fmla="val 908207"/>
              <a:gd name="adj3" fmla="val 20447766"/>
              <a:gd name="adj4" fmla="val 679165"/>
              <a:gd name="adj5" fmla="val 134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1" name="Circular Arrow 20"/>
          <p:cNvSpPr/>
          <p:nvPr/>
        </p:nvSpPr>
        <p:spPr>
          <a:xfrm flipH="1">
            <a:off x="7467600" y="533400"/>
            <a:ext cx="1066800" cy="1066800"/>
          </a:xfrm>
          <a:prstGeom prst="circularArrow">
            <a:avLst>
              <a:gd name="adj1" fmla="val 9256"/>
              <a:gd name="adj2" fmla="val 908207"/>
              <a:gd name="adj3" fmla="val 20447766"/>
              <a:gd name="adj4" fmla="val 679165"/>
              <a:gd name="adj5" fmla="val 13493"/>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2" name="Circular Arrow 21"/>
          <p:cNvSpPr/>
          <p:nvPr/>
        </p:nvSpPr>
        <p:spPr>
          <a:xfrm flipH="1">
            <a:off x="9220200" y="2590800"/>
            <a:ext cx="1066800" cy="1066800"/>
          </a:xfrm>
          <a:prstGeom prst="circularArrow">
            <a:avLst>
              <a:gd name="adj1" fmla="val 9256"/>
              <a:gd name="adj2" fmla="val 908207"/>
              <a:gd name="adj3" fmla="val 20447766"/>
              <a:gd name="adj4" fmla="val 679165"/>
              <a:gd name="adj5" fmla="val 134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3" name="Circular Arrow 22"/>
          <p:cNvSpPr/>
          <p:nvPr/>
        </p:nvSpPr>
        <p:spPr>
          <a:xfrm flipH="1">
            <a:off x="8686800" y="5029200"/>
            <a:ext cx="1066800" cy="1066800"/>
          </a:xfrm>
          <a:prstGeom prst="circularArrow">
            <a:avLst>
              <a:gd name="adj1" fmla="val 9256"/>
              <a:gd name="adj2" fmla="val 908207"/>
              <a:gd name="adj3" fmla="val 20447766"/>
              <a:gd name="adj4" fmla="val 679165"/>
              <a:gd name="adj5" fmla="val 134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4" name="Circular Arrow 23"/>
          <p:cNvSpPr/>
          <p:nvPr/>
        </p:nvSpPr>
        <p:spPr>
          <a:xfrm flipH="1">
            <a:off x="3581400" y="3886200"/>
            <a:ext cx="1066800" cy="1066800"/>
          </a:xfrm>
          <a:prstGeom prst="circularArrow">
            <a:avLst>
              <a:gd name="adj1" fmla="val 9256"/>
              <a:gd name="adj2" fmla="val 908207"/>
              <a:gd name="adj3" fmla="val 20447766"/>
              <a:gd name="adj4" fmla="val 679165"/>
              <a:gd name="adj5" fmla="val 134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5" name="Circular Arrow 24"/>
          <p:cNvSpPr/>
          <p:nvPr/>
        </p:nvSpPr>
        <p:spPr>
          <a:xfrm flipH="1">
            <a:off x="5181600" y="5943600"/>
            <a:ext cx="1066800" cy="1066800"/>
          </a:xfrm>
          <a:prstGeom prst="circularArrow">
            <a:avLst>
              <a:gd name="adj1" fmla="val 9256"/>
              <a:gd name="adj2" fmla="val 908207"/>
              <a:gd name="adj3" fmla="val 20447766"/>
              <a:gd name="adj4" fmla="val 679165"/>
              <a:gd name="adj5" fmla="val 13493"/>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6" name="Circular Arrow 25"/>
          <p:cNvSpPr/>
          <p:nvPr/>
        </p:nvSpPr>
        <p:spPr>
          <a:xfrm flipH="1">
            <a:off x="4191000" y="1371600"/>
            <a:ext cx="1066800" cy="1066800"/>
          </a:xfrm>
          <a:prstGeom prst="circularArrow">
            <a:avLst>
              <a:gd name="adj1" fmla="val 9256"/>
              <a:gd name="adj2" fmla="val 908207"/>
              <a:gd name="adj3" fmla="val 20447766"/>
              <a:gd name="adj4" fmla="val 679165"/>
              <a:gd name="adj5" fmla="val 134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7" name="Circular Arrow 26"/>
          <p:cNvSpPr/>
          <p:nvPr/>
        </p:nvSpPr>
        <p:spPr>
          <a:xfrm>
            <a:off x="7620000" y="5867400"/>
            <a:ext cx="1066800" cy="1066800"/>
          </a:xfrm>
          <a:prstGeom prst="circularArrow">
            <a:avLst>
              <a:gd name="adj1" fmla="val 9256"/>
              <a:gd name="adj2" fmla="val 908207"/>
              <a:gd name="adj3" fmla="val 20447766"/>
              <a:gd name="adj4" fmla="val 679165"/>
              <a:gd name="adj5" fmla="val 13493"/>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nvGrpSpPr>
          <p:cNvPr id="23566" name="Group 27"/>
          <p:cNvGrpSpPr>
            <a:grpSpLocks/>
          </p:cNvGrpSpPr>
          <p:nvPr/>
        </p:nvGrpSpPr>
        <p:grpSpPr bwMode="auto">
          <a:xfrm>
            <a:off x="4114800" y="1371600"/>
            <a:ext cx="5208588" cy="4852988"/>
            <a:chOff x="2590800" y="1371600"/>
            <a:chExt cx="5208588" cy="4852988"/>
          </a:xfrm>
        </p:grpSpPr>
        <p:grpSp>
          <p:nvGrpSpPr>
            <p:cNvPr id="23620" name="Group 3"/>
            <p:cNvGrpSpPr>
              <a:grpSpLocks/>
            </p:cNvGrpSpPr>
            <p:nvPr/>
          </p:nvGrpSpPr>
          <p:grpSpPr bwMode="auto">
            <a:xfrm>
              <a:off x="2590800" y="1371600"/>
              <a:ext cx="5208588" cy="4852988"/>
              <a:chOff x="0" y="838200"/>
              <a:chExt cx="5208642" cy="4853022"/>
            </a:xfrm>
          </p:grpSpPr>
          <p:grpSp>
            <p:nvGrpSpPr>
              <p:cNvPr id="23624" name="Group 19"/>
              <p:cNvGrpSpPr>
                <a:grpSpLocks/>
              </p:cNvGrpSpPr>
              <p:nvPr/>
            </p:nvGrpSpPr>
            <p:grpSpPr bwMode="auto">
              <a:xfrm>
                <a:off x="457205" y="838200"/>
                <a:ext cx="4751437" cy="4853022"/>
                <a:chOff x="1905004" y="762000"/>
                <a:chExt cx="4751437" cy="4853022"/>
              </a:xfrm>
            </p:grpSpPr>
            <p:sp>
              <p:nvSpPr>
                <p:cNvPr id="39" name="Oval 38"/>
                <p:cNvSpPr/>
                <p:nvPr/>
              </p:nvSpPr>
              <p:spPr>
                <a:xfrm>
                  <a:off x="1905004" y="762000"/>
                  <a:ext cx="4751437" cy="4853022"/>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3631" name="Group 17"/>
                <p:cNvGrpSpPr>
                  <a:grpSpLocks/>
                </p:cNvGrpSpPr>
                <p:nvPr/>
              </p:nvGrpSpPr>
              <p:grpSpPr bwMode="auto">
                <a:xfrm>
                  <a:off x="1905004" y="1143003"/>
                  <a:ext cx="4751437" cy="4116417"/>
                  <a:chOff x="1905004" y="1143003"/>
                  <a:chExt cx="4751437" cy="4116417"/>
                </a:xfrm>
              </p:grpSpPr>
              <p:cxnSp>
                <p:nvCxnSpPr>
                  <p:cNvPr id="41" name="Straight Connector 40"/>
                  <p:cNvCxnSpPr>
                    <a:stCxn id="39" idx="2"/>
                    <a:endCxn id="39" idx="6"/>
                  </p:cNvCxnSpPr>
                  <p:nvPr/>
                </p:nvCxnSpPr>
                <p:spPr>
                  <a:xfrm rot="10800000" flipH="1">
                    <a:off x="1905004" y="3189305"/>
                    <a:ext cx="4751437"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209807" y="1981209"/>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048016" y="1143003"/>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209807" y="4419626"/>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14"/>
                  <p:cNvCxnSpPr/>
                  <p:nvPr/>
                </p:nvCxnSpPr>
                <p:spPr>
                  <a:xfrm>
                    <a:off x="3048016" y="5257832"/>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3625" name="TextBox 5"/>
              <p:cNvSpPr txBox="1">
                <a:spLocks noChangeArrowheads="1"/>
              </p:cNvSpPr>
              <p:nvPr/>
            </p:nvSpPr>
            <p:spPr bwMode="auto">
              <a:xfrm>
                <a:off x="0" y="3048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0</a:t>
                </a:r>
                <a:r>
                  <a:rPr lang="en-US" altLang="en-US" baseline="30000"/>
                  <a:t>o</a:t>
                </a:r>
                <a:endParaRPr lang="en-US" altLang="en-US"/>
              </a:p>
            </p:txBody>
          </p:sp>
          <p:sp>
            <p:nvSpPr>
              <p:cNvPr id="23626" name="TextBox 6"/>
              <p:cNvSpPr txBox="1">
                <a:spLocks noChangeArrowheads="1"/>
              </p:cNvSpPr>
              <p:nvPr/>
            </p:nvSpPr>
            <p:spPr bwMode="auto">
              <a:xfrm>
                <a:off x="228600" y="1905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23627" name="TextBox 7"/>
              <p:cNvSpPr txBox="1">
                <a:spLocks noChangeArrowheads="1"/>
              </p:cNvSpPr>
              <p:nvPr/>
            </p:nvSpPr>
            <p:spPr bwMode="auto">
              <a:xfrm>
                <a:off x="914400" y="990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sp>
            <p:nvSpPr>
              <p:cNvPr id="23628" name="TextBox 8"/>
              <p:cNvSpPr txBox="1">
                <a:spLocks noChangeArrowheads="1"/>
              </p:cNvSpPr>
              <p:nvPr/>
            </p:nvSpPr>
            <p:spPr bwMode="auto">
              <a:xfrm>
                <a:off x="228600" y="43434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23629" name="TextBox 9"/>
              <p:cNvSpPr txBox="1">
                <a:spLocks noChangeArrowheads="1"/>
              </p:cNvSpPr>
              <p:nvPr/>
            </p:nvSpPr>
            <p:spPr bwMode="auto">
              <a:xfrm>
                <a:off x="1066800" y="5181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grpSp>
        <p:cxnSp>
          <p:nvCxnSpPr>
            <p:cNvPr id="30" name="Straight Connector 29"/>
            <p:cNvCxnSpPr/>
            <p:nvPr/>
          </p:nvCxnSpPr>
          <p:spPr>
            <a:xfrm>
              <a:off x="3886200" y="1981200"/>
              <a:ext cx="31242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6477000" y="1981200"/>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623" name="TextBox 31"/>
            <p:cNvSpPr txBox="1">
              <a:spLocks noChangeArrowheads="1"/>
            </p:cNvSpPr>
            <p:nvPr/>
          </p:nvSpPr>
          <p:spPr bwMode="auto">
            <a:xfrm>
              <a:off x="6248400" y="2057400"/>
              <a:ext cx="762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t>Regina</a:t>
              </a:r>
            </a:p>
          </p:txBody>
        </p:sp>
      </p:grpSp>
      <p:sp>
        <p:nvSpPr>
          <p:cNvPr id="46" name="TextBox 45"/>
          <p:cNvSpPr txBox="1">
            <a:spLocks noChangeArrowheads="1"/>
          </p:cNvSpPr>
          <p:nvPr/>
        </p:nvSpPr>
        <p:spPr bwMode="auto">
          <a:xfrm>
            <a:off x="9525000" y="29718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hot</a:t>
            </a:r>
          </a:p>
        </p:txBody>
      </p:sp>
      <p:sp>
        <p:nvSpPr>
          <p:cNvPr id="47" name="TextBox 46"/>
          <p:cNvSpPr txBox="1">
            <a:spLocks noChangeArrowheads="1"/>
          </p:cNvSpPr>
          <p:nvPr/>
        </p:nvSpPr>
        <p:spPr bwMode="auto">
          <a:xfrm>
            <a:off x="9448800" y="42672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hot</a:t>
            </a:r>
          </a:p>
        </p:txBody>
      </p:sp>
      <p:sp>
        <p:nvSpPr>
          <p:cNvPr id="48" name="TextBox 47"/>
          <p:cNvSpPr txBox="1">
            <a:spLocks noChangeArrowheads="1"/>
          </p:cNvSpPr>
          <p:nvPr/>
        </p:nvSpPr>
        <p:spPr bwMode="auto">
          <a:xfrm>
            <a:off x="3886200" y="42672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hot</a:t>
            </a:r>
          </a:p>
        </p:txBody>
      </p:sp>
      <p:sp>
        <p:nvSpPr>
          <p:cNvPr id="49" name="TextBox 48"/>
          <p:cNvSpPr txBox="1">
            <a:spLocks noChangeArrowheads="1"/>
          </p:cNvSpPr>
          <p:nvPr/>
        </p:nvSpPr>
        <p:spPr bwMode="auto">
          <a:xfrm>
            <a:off x="3810000" y="29718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hot</a:t>
            </a:r>
          </a:p>
        </p:txBody>
      </p:sp>
      <p:sp>
        <p:nvSpPr>
          <p:cNvPr id="50" name="TextBox 49"/>
          <p:cNvSpPr txBox="1">
            <a:spLocks noChangeArrowheads="1"/>
          </p:cNvSpPr>
          <p:nvPr/>
        </p:nvSpPr>
        <p:spPr bwMode="auto">
          <a:xfrm>
            <a:off x="4419600" y="1676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mild</a:t>
            </a:r>
          </a:p>
        </p:txBody>
      </p:sp>
      <p:sp>
        <p:nvSpPr>
          <p:cNvPr id="51" name="TextBox 50"/>
          <p:cNvSpPr txBox="1">
            <a:spLocks noChangeArrowheads="1"/>
          </p:cNvSpPr>
          <p:nvPr/>
        </p:nvSpPr>
        <p:spPr bwMode="auto">
          <a:xfrm>
            <a:off x="8763000" y="1676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mild</a:t>
            </a:r>
          </a:p>
        </p:txBody>
      </p:sp>
      <p:sp>
        <p:nvSpPr>
          <p:cNvPr id="52" name="TextBox 51"/>
          <p:cNvSpPr txBox="1">
            <a:spLocks noChangeArrowheads="1"/>
          </p:cNvSpPr>
          <p:nvPr/>
        </p:nvSpPr>
        <p:spPr bwMode="auto">
          <a:xfrm>
            <a:off x="8915400" y="53340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mild</a:t>
            </a:r>
          </a:p>
        </p:txBody>
      </p:sp>
      <p:sp>
        <p:nvSpPr>
          <p:cNvPr id="53" name="TextBox 52"/>
          <p:cNvSpPr txBox="1">
            <a:spLocks noChangeArrowheads="1"/>
          </p:cNvSpPr>
          <p:nvPr/>
        </p:nvSpPr>
        <p:spPr bwMode="auto">
          <a:xfrm>
            <a:off x="4419600" y="54102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mild</a:t>
            </a:r>
          </a:p>
        </p:txBody>
      </p:sp>
      <p:sp>
        <p:nvSpPr>
          <p:cNvPr id="54" name="TextBox 53"/>
          <p:cNvSpPr txBox="1">
            <a:spLocks noChangeArrowheads="1"/>
          </p:cNvSpPr>
          <p:nvPr/>
        </p:nvSpPr>
        <p:spPr bwMode="auto">
          <a:xfrm>
            <a:off x="5410200" y="6248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cool</a:t>
            </a:r>
          </a:p>
        </p:txBody>
      </p:sp>
      <p:sp>
        <p:nvSpPr>
          <p:cNvPr id="55" name="TextBox 54"/>
          <p:cNvSpPr txBox="1">
            <a:spLocks noChangeArrowheads="1"/>
          </p:cNvSpPr>
          <p:nvPr/>
        </p:nvSpPr>
        <p:spPr bwMode="auto">
          <a:xfrm>
            <a:off x="7848600" y="62484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cool</a:t>
            </a:r>
          </a:p>
        </p:txBody>
      </p:sp>
      <p:sp>
        <p:nvSpPr>
          <p:cNvPr id="56" name="TextBox 55"/>
          <p:cNvSpPr txBox="1">
            <a:spLocks noChangeArrowheads="1"/>
          </p:cNvSpPr>
          <p:nvPr/>
        </p:nvSpPr>
        <p:spPr bwMode="auto">
          <a:xfrm>
            <a:off x="7696200" y="8382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cool</a:t>
            </a:r>
          </a:p>
        </p:txBody>
      </p:sp>
      <p:sp>
        <p:nvSpPr>
          <p:cNvPr id="57" name="TextBox 56"/>
          <p:cNvSpPr txBox="1">
            <a:spLocks noChangeArrowheads="1"/>
          </p:cNvSpPr>
          <p:nvPr/>
        </p:nvSpPr>
        <p:spPr bwMode="auto">
          <a:xfrm>
            <a:off x="5486400" y="762000"/>
            <a:ext cx="60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cool</a:t>
            </a:r>
          </a:p>
        </p:txBody>
      </p:sp>
      <p:sp>
        <p:nvSpPr>
          <p:cNvPr id="23579" name="TextBox 57"/>
          <p:cNvSpPr txBox="1">
            <a:spLocks noChangeArrowheads="1"/>
          </p:cNvSpPr>
          <p:nvPr/>
        </p:nvSpPr>
        <p:spPr bwMode="auto">
          <a:xfrm>
            <a:off x="1524000" y="0"/>
            <a:ext cx="22098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a:t>When you combine the circulation patterns of air and the wind directions, we find that the air travels in a corkscrew shape</a:t>
            </a:r>
          </a:p>
        </p:txBody>
      </p:sp>
      <p:cxnSp>
        <p:nvCxnSpPr>
          <p:cNvPr id="59" name="Straight Arrow Connector 58"/>
          <p:cNvCxnSpPr/>
          <p:nvPr/>
        </p:nvCxnSpPr>
        <p:spPr>
          <a:xfrm rot="10800000">
            <a:off x="7162800" y="1600200"/>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10800000">
            <a:off x="7315200" y="6019800"/>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10800000">
            <a:off x="5410200" y="2133600"/>
            <a:ext cx="381000" cy="1588"/>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10800000">
            <a:off x="5334000" y="5486400"/>
            <a:ext cx="381000" cy="1588"/>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10800000">
            <a:off x="8610600" y="3200400"/>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10800000">
            <a:off x="8610600" y="4419600"/>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6" name="Group 71"/>
          <p:cNvGrpSpPr>
            <a:grpSpLocks/>
          </p:cNvGrpSpPr>
          <p:nvPr/>
        </p:nvGrpSpPr>
        <p:grpSpPr bwMode="auto">
          <a:xfrm flipV="1">
            <a:off x="6019800" y="1447800"/>
            <a:ext cx="1676400" cy="304800"/>
            <a:chOff x="381000" y="5334000"/>
            <a:chExt cx="1676400" cy="914400"/>
          </a:xfrm>
        </p:grpSpPr>
        <p:grpSp>
          <p:nvGrpSpPr>
            <p:cNvPr id="23614" name="Group 72"/>
            <p:cNvGrpSpPr>
              <a:grpSpLocks/>
            </p:cNvGrpSpPr>
            <p:nvPr/>
          </p:nvGrpSpPr>
          <p:grpSpPr bwMode="auto">
            <a:xfrm>
              <a:off x="1295400" y="5334000"/>
              <a:ext cx="762000" cy="914400"/>
              <a:chOff x="1295400" y="5334000"/>
              <a:chExt cx="762000" cy="914400"/>
            </a:xfrm>
          </p:grpSpPr>
          <p:sp>
            <p:nvSpPr>
              <p:cNvPr id="77" name="Curved Up Arrow 76"/>
              <p:cNvSpPr/>
              <p:nvPr/>
            </p:nvSpPr>
            <p:spPr>
              <a:xfrm rot="10800000">
                <a:off x="1295400" y="5334000"/>
                <a:ext cx="381000" cy="457200"/>
              </a:xfrm>
              <a:prstGeom prst="curvedUp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78" name="Curved Down Arrow 77"/>
              <p:cNvSpPr/>
              <p:nvPr/>
            </p:nvSpPr>
            <p:spPr>
              <a:xfrm rot="10800000">
                <a:off x="1676400" y="5791200"/>
                <a:ext cx="381000" cy="457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nvGrpSpPr>
            <p:cNvPr id="23615" name="Group 73"/>
            <p:cNvGrpSpPr>
              <a:grpSpLocks/>
            </p:cNvGrpSpPr>
            <p:nvPr/>
          </p:nvGrpSpPr>
          <p:grpSpPr bwMode="auto">
            <a:xfrm>
              <a:off x="381000" y="5334000"/>
              <a:ext cx="914400" cy="914400"/>
              <a:chOff x="1143000" y="5334000"/>
              <a:chExt cx="914400" cy="914400"/>
            </a:xfrm>
          </p:grpSpPr>
          <p:sp>
            <p:nvSpPr>
              <p:cNvPr id="75" name="Curved Up Arrow 74"/>
              <p:cNvSpPr/>
              <p:nvPr/>
            </p:nvSpPr>
            <p:spPr>
              <a:xfrm rot="10800000">
                <a:off x="1143000" y="5334000"/>
                <a:ext cx="457200" cy="457200"/>
              </a:xfrm>
              <a:prstGeom prst="curvedUp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76" name="Curved Down Arrow 75"/>
              <p:cNvSpPr/>
              <p:nvPr/>
            </p:nvSpPr>
            <p:spPr>
              <a:xfrm rot="10800000">
                <a:off x="1600200" y="5791200"/>
                <a:ext cx="457200" cy="457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grpSp>
        <p:nvGrpSpPr>
          <p:cNvPr id="9" name="Group 78"/>
          <p:cNvGrpSpPr>
            <a:grpSpLocks/>
          </p:cNvGrpSpPr>
          <p:nvPr/>
        </p:nvGrpSpPr>
        <p:grpSpPr bwMode="auto">
          <a:xfrm>
            <a:off x="6096000" y="5867400"/>
            <a:ext cx="1676400" cy="228600"/>
            <a:chOff x="381000" y="5334000"/>
            <a:chExt cx="1676400" cy="914400"/>
          </a:xfrm>
        </p:grpSpPr>
        <p:grpSp>
          <p:nvGrpSpPr>
            <p:cNvPr id="23608" name="Group 79"/>
            <p:cNvGrpSpPr>
              <a:grpSpLocks/>
            </p:cNvGrpSpPr>
            <p:nvPr/>
          </p:nvGrpSpPr>
          <p:grpSpPr bwMode="auto">
            <a:xfrm>
              <a:off x="1295400" y="5334000"/>
              <a:ext cx="762000" cy="914400"/>
              <a:chOff x="1295400" y="5334000"/>
              <a:chExt cx="762000" cy="914400"/>
            </a:xfrm>
          </p:grpSpPr>
          <p:sp>
            <p:nvSpPr>
              <p:cNvPr id="84" name="Curved Up Arrow 83"/>
              <p:cNvSpPr/>
              <p:nvPr/>
            </p:nvSpPr>
            <p:spPr>
              <a:xfrm rot="10800000">
                <a:off x="1295400" y="5334000"/>
                <a:ext cx="381000" cy="457200"/>
              </a:xfrm>
              <a:prstGeom prst="curvedUp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85" name="Curved Down Arrow 84"/>
              <p:cNvSpPr/>
              <p:nvPr/>
            </p:nvSpPr>
            <p:spPr>
              <a:xfrm rot="10800000">
                <a:off x="1676400" y="5791200"/>
                <a:ext cx="381000" cy="457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nvGrpSpPr>
            <p:cNvPr id="23609" name="Group 80"/>
            <p:cNvGrpSpPr>
              <a:grpSpLocks/>
            </p:cNvGrpSpPr>
            <p:nvPr/>
          </p:nvGrpSpPr>
          <p:grpSpPr bwMode="auto">
            <a:xfrm>
              <a:off x="381000" y="5334000"/>
              <a:ext cx="914400" cy="914400"/>
              <a:chOff x="1143000" y="5334000"/>
              <a:chExt cx="914400" cy="914400"/>
            </a:xfrm>
          </p:grpSpPr>
          <p:sp>
            <p:nvSpPr>
              <p:cNvPr id="82" name="Curved Up Arrow 81"/>
              <p:cNvSpPr/>
              <p:nvPr/>
            </p:nvSpPr>
            <p:spPr>
              <a:xfrm rot="10800000">
                <a:off x="1143000" y="5334000"/>
                <a:ext cx="457200" cy="457200"/>
              </a:xfrm>
              <a:prstGeom prst="curvedUp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83" name="Curved Down Arrow 82"/>
              <p:cNvSpPr/>
              <p:nvPr/>
            </p:nvSpPr>
            <p:spPr>
              <a:xfrm rot="10800000">
                <a:off x="1600200" y="5791200"/>
                <a:ext cx="457200" cy="457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grpSp>
        <p:nvGrpSpPr>
          <p:cNvPr id="12" name="Group 99"/>
          <p:cNvGrpSpPr>
            <a:grpSpLocks/>
          </p:cNvGrpSpPr>
          <p:nvPr/>
        </p:nvGrpSpPr>
        <p:grpSpPr bwMode="auto">
          <a:xfrm>
            <a:off x="5334000" y="1828800"/>
            <a:ext cx="3352800" cy="685800"/>
            <a:chOff x="304800" y="4191000"/>
            <a:chExt cx="2590800" cy="1295398"/>
          </a:xfrm>
        </p:grpSpPr>
        <p:grpSp>
          <p:nvGrpSpPr>
            <p:cNvPr id="13" name="Group 95"/>
            <p:cNvGrpSpPr/>
            <p:nvPr/>
          </p:nvGrpSpPr>
          <p:grpSpPr>
            <a:xfrm>
              <a:off x="1541318" y="4191000"/>
              <a:ext cx="1354282" cy="1295398"/>
              <a:chOff x="322118" y="4191000"/>
              <a:chExt cx="1354282" cy="1295398"/>
            </a:xfrm>
            <a:solidFill>
              <a:srgbClr val="FFFF00"/>
            </a:solidFill>
          </p:grpSpPr>
          <p:sp>
            <p:nvSpPr>
              <p:cNvPr id="93" name="Curved Down Arrow 92"/>
              <p:cNvSpPr/>
              <p:nvPr/>
            </p:nvSpPr>
            <p:spPr>
              <a:xfrm>
                <a:off x="322118" y="4191000"/>
                <a:ext cx="706582" cy="685801"/>
              </a:xfrm>
              <a:prstGeom prst="curvedDownArrow">
                <a:avLst>
                  <a:gd name="adj1" fmla="val 14604"/>
                  <a:gd name="adj2" fmla="val 50000"/>
                  <a:gd name="adj3" fmla="val 25000"/>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95" name="Curved Down Arrow 94"/>
              <p:cNvSpPr/>
              <p:nvPr/>
            </p:nvSpPr>
            <p:spPr>
              <a:xfrm rot="10800000" flipH="1">
                <a:off x="969818" y="4876799"/>
                <a:ext cx="706582" cy="609599"/>
              </a:xfrm>
              <a:prstGeom prst="curvedDownArrow">
                <a:avLst>
                  <a:gd name="adj1" fmla="val 16228"/>
                  <a:gd name="adj2" fmla="val 50000"/>
                  <a:gd name="adj3" fmla="val 25000"/>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nvGrpSpPr>
            <p:cNvPr id="14" name="Group 96"/>
            <p:cNvGrpSpPr/>
            <p:nvPr/>
          </p:nvGrpSpPr>
          <p:grpSpPr>
            <a:xfrm>
              <a:off x="304800" y="4191000"/>
              <a:ext cx="1295400" cy="1295396"/>
              <a:chOff x="304800" y="4191000"/>
              <a:chExt cx="1295400" cy="1295396"/>
            </a:xfrm>
            <a:solidFill>
              <a:srgbClr val="FFFF00"/>
            </a:solidFill>
          </p:grpSpPr>
          <p:sp>
            <p:nvSpPr>
              <p:cNvPr id="98" name="Curved Down Arrow 97"/>
              <p:cNvSpPr/>
              <p:nvPr/>
            </p:nvSpPr>
            <p:spPr>
              <a:xfrm>
                <a:off x="304800" y="4191000"/>
                <a:ext cx="706582" cy="685801"/>
              </a:xfrm>
              <a:prstGeom prst="curvedDownArrow">
                <a:avLst>
                  <a:gd name="adj1" fmla="val 14604"/>
                  <a:gd name="adj2" fmla="val 50000"/>
                  <a:gd name="adj3" fmla="val 25000"/>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99" name="Curved Down Arrow 98"/>
              <p:cNvSpPr/>
              <p:nvPr/>
            </p:nvSpPr>
            <p:spPr>
              <a:xfrm rot="10800000" flipH="1">
                <a:off x="952500" y="4876797"/>
                <a:ext cx="647700" cy="609599"/>
              </a:xfrm>
              <a:prstGeom prst="curvedDownArrow">
                <a:avLst>
                  <a:gd name="adj1" fmla="val 16228"/>
                  <a:gd name="adj2" fmla="val 50000"/>
                  <a:gd name="adj3" fmla="val 25000"/>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grpSp>
        <p:nvGrpSpPr>
          <p:cNvPr id="15" name="Group 100"/>
          <p:cNvGrpSpPr>
            <a:grpSpLocks/>
          </p:cNvGrpSpPr>
          <p:nvPr/>
        </p:nvGrpSpPr>
        <p:grpSpPr bwMode="auto">
          <a:xfrm flipV="1">
            <a:off x="5334000" y="5105400"/>
            <a:ext cx="3352800" cy="685800"/>
            <a:chOff x="304800" y="4191000"/>
            <a:chExt cx="2590800" cy="1295398"/>
          </a:xfrm>
        </p:grpSpPr>
        <p:grpSp>
          <p:nvGrpSpPr>
            <p:cNvPr id="28" name="Group 101"/>
            <p:cNvGrpSpPr/>
            <p:nvPr/>
          </p:nvGrpSpPr>
          <p:grpSpPr>
            <a:xfrm>
              <a:off x="1541318" y="4191000"/>
              <a:ext cx="1354282" cy="1295398"/>
              <a:chOff x="322118" y="4191000"/>
              <a:chExt cx="1354282" cy="1295398"/>
            </a:xfrm>
            <a:solidFill>
              <a:srgbClr val="FFFF00"/>
            </a:solidFill>
          </p:grpSpPr>
          <p:sp>
            <p:nvSpPr>
              <p:cNvPr id="106" name="Curved Down Arrow 105"/>
              <p:cNvSpPr/>
              <p:nvPr/>
            </p:nvSpPr>
            <p:spPr>
              <a:xfrm>
                <a:off x="322118" y="4191000"/>
                <a:ext cx="706582" cy="685801"/>
              </a:xfrm>
              <a:prstGeom prst="curvedDownArrow">
                <a:avLst>
                  <a:gd name="adj1" fmla="val 14604"/>
                  <a:gd name="adj2" fmla="val 50000"/>
                  <a:gd name="adj3" fmla="val 25000"/>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07" name="Curved Down Arrow 106"/>
              <p:cNvSpPr/>
              <p:nvPr/>
            </p:nvSpPr>
            <p:spPr>
              <a:xfrm rot="10800000" flipH="1">
                <a:off x="969818" y="4876799"/>
                <a:ext cx="706582" cy="609599"/>
              </a:xfrm>
              <a:prstGeom prst="curvedDownArrow">
                <a:avLst>
                  <a:gd name="adj1" fmla="val 16228"/>
                  <a:gd name="adj2" fmla="val 50000"/>
                  <a:gd name="adj3" fmla="val 25000"/>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nvGrpSpPr>
            <p:cNvPr id="29" name="Group 102"/>
            <p:cNvGrpSpPr/>
            <p:nvPr/>
          </p:nvGrpSpPr>
          <p:grpSpPr>
            <a:xfrm>
              <a:off x="304800" y="4191000"/>
              <a:ext cx="1295400" cy="1295396"/>
              <a:chOff x="304800" y="4191000"/>
              <a:chExt cx="1295400" cy="1295396"/>
            </a:xfrm>
            <a:solidFill>
              <a:srgbClr val="FFFF00"/>
            </a:solidFill>
          </p:grpSpPr>
          <p:sp>
            <p:nvSpPr>
              <p:cNvPr id="104" name="Curved Down Arrow 103"/>
              <p:cNvSpPr/>
              <p:nvPr/>
            </p:nvSpPr>
            <p:spPr>
              <a:xfrm>
                <a:off x="304800" y="4191000"/>
                <a:ext cx="706582" cy="685801"/>
              </a:xfrm>
              <a:prstGeom prst="curvedDownArrow">
                <a:avLst>
                  <a:gd name="adj1" fmla="val 14604"/>
                  <a:gd name="adj2" fmla="val 50000"/>
                  <a:gd name="adj3" fmla="val 25000"/>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05" name="Curved Down Arrow 104"/>
              <p:cNvSpPr/>
              <p:nvPr/>
            </p:nvSpPr>
            <p:spPr>
              <a:xfrm rot="10800000" flipH="1">
                <a:off x="952500" y="4876797"/>
                <a:ext cx="647700" cy="609599"/>
              </a:xfrm>
              <a:prstGeom prst="curvedDownArrow">
                <a:avLst>
                  <a:gd name="adj1" fmla="val 16228"/>
                  <a:gd name="adj2" fmla="val 50000"/>
                  <a:gd name="adj3" fmla="val 25000"/>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grpSp>
        <p:nvGrpSpPr>
          <p:cNvPr id="32" name="Group 119"/>
          <p:cNvGrpSpPr>
            <a:grpSpLocks/>
          </p:cNvGrpSpPr>
          <p:nvPr/>
        </p:nvGrpSpPr>
        <p:grpSpPr bwMode="auto">
          <a:xfrm>
            <a:off x="4724400" y="2667000"/>
            <a:ext cx="4495800" cy="1066800"/>
            <a:chOff x="609600" y="4572000"/>
            <a:chExt cx="1676400" cy="914400"/>
          </a:xfrm>
        </p:grpSpPr>
        <p:grpSp>
          <p:nvGrpSpPr>
            <p:cNvPr id="23598" name="Group 115"/>
            <p:cNvGrpSpPr>
              <a:grpSpLocks/>
            </p:cNvGrpSpPr>
            <p:nvPr/>
          </p:nvGrpSpPr>
          <p:grpSpPr bwMode="auto">
            <a:xfrm>
              <a:off x="609600" y="4572000"/>
              <a:ext cx="852407" cy="914400"/>
              <a:chOff x="609600" y="4572000"/>
              <a:chExt cx="852407" cy="914400"/>
            </a:xfrm>
          </p:grpSpPr>
          <p:sp>
            <p:nvSpPr>
              <p:cNvPr id="108" name="Curved Up Arrow 107"/>
              <p:cNvSpPr/>
              <p:nvPr/>
            </p:nvSpPr>
            <p:spPr>
              <a:xfrm flipH="1">
                <a:off x="1064217" y="5029200"/>
                <a:ext cx="397790" cy="457200"/>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15" name="Curved Down Arrow 114"/>
              <p:cNvSpPr/>
              <p:nvPr/>
            </p:nvSpPr>
            <p:spPr>
              <a:xfrm flipH="1">
                <a:off x="609600" y="4572000"/>
                <a:ext cx="483030" cy="457200"/>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nvGrpSpPr>
            <p:cNvPr id="23599" name="Group 116"/>
            <p:cNvGrpSpPr>
              <a:grpSpLocks/>
            </p:cNvGrpSpPr>
            <p:nvPr/>
          </p:nvGrpSpPr>
          <p:grpSpPr bwMode="auto">
            <a:xfrm>
              <a:off x="1433593" y="4572000"/>
              <a:ext cx="852407" cy="914400"/>
              <a:chOff x="671593" y="4572000"/>
              <a:chExt cx="852407" cy="914400"/>
            </a:xfrm>
          </p:grpSpPr>
          <p:sp>
            <p:nvSpPr>
              <p:cNvPr id="118" name="Curved Up Arrow 117"/>
              <p:cNvSpPr/>
              <p:nvPr/>
            </p:nvSpPr>
            <p:spPr>
              <a:xfrm flipH="1">
                <a:off x="1069383" y="5029200"/>
                <a:ext cx="454617" cy="457200"/>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19" name="Curved Down Arrow 118"/>
              <p:cNvSpPr/>
              <p:nvPr/>
            </p:nvSpPr>
            <p:spPr>
              <a:xfrm flipH="1">
                <a:off x="671593" y="4572000"/>
                <a:ext cx="426203" cy="457200"/>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grpSp>
        <p:nvGrpSpPr>
          <p:cNvPr id="35" name="Group 120"/>
          <p:cNvGrpSpPr>
            <a:grpSpLocks/>
          </p:cNvGrpSpPr>
          <p:nvPr/>
        </p:nvGrpSpPr>
        <p:grpSpPr bwMode="auto">
          <a:xfrm flipV="1">
            <a:off x="4724400" y="3886200"/>
            <a:ext cx="4495800" cy="1066800"/>
            <a:chOff x="609600" y="4572000"/>
            <a:chExt cx="1676400" cy="914400"/>
          </a:xfrm>
        </p:grpSpPr>
        <p:grpSp>
          <p:nvGrpSpPr>
            <p:cNvPr id="23592" name="Group 121"/>
            <p:cNvGrpSpPr>
              <a:grpSpLocks/>
            </p:cNvGrpSpPr>
            <p:nvPr/>
          </p:nvGrpSpPr>
          <p:grpSpPr bwMode="auto">
            <a:xfrm>
              <a:off x="609600" y="4572000"/>
              <a:ext cx="852407" cy="914400"/>
              <a:chOff x="609600" y="4572000"/>
              <a:chExt cx="852407" cy="914400"/>
            </a:xfrm>
          </p:grpSpPr>
          <p:sp>
            <p:nvSpPr>
              <p:cNvPr id="126" name="Curved Up Arrow 125"/>
              <p:cNvSpPr/>
              <p:nvPr/>
            </p:nvSpPr>
            <p:spPr>
              <a:xfrm flipH="1">
                <a:off x="1064217" y="5029200"/>
                <a:ext cx="397790" cy="457200"/>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27" name="Curved Down Arrow 126"/>
              <p:cNvSpPr/>
              <p:nvPr/>
            </p:nvSpPr>
            <p:spPr>
              <a:xfrm flipH="1">
                <a:off x="609600" y="4572000"/>
                <a:ext cx="483030" cy="457200"/>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nvGrpSpPr>
            <p:cNvPr id="23593" name="Group 122"/>
            <p:cNvGrpSpPr>
              <a:grpSpLocks/>
            </p:cNvGrpSpPr>
            <p:nvPr/>
          </p:nvGrpSpPr>
          <p:grpSpPr bwMode="auto">
            <a:xfrm>
              <a:off x="1433593" y="4572000"/>
              <a:ext cx="852407" cy="914400"/>
              <a:chOff x="671593" y="4572000"/>
              <a:chExt cx="852407" cy="914400"/>
            </a:xfrm>
          </p:grpSpPr>
          <p:sp>
            <p:nvSpPr>
              <p:cNvPr id="124" name="Curved Up Arrow 123"/>
              <p:cNvSpPr/>
              <p:nvPr/>
            </p:nvSpPr>
            <p:spPr>
              <a:xfrm flipH="1">
                <a:off x="1069383" y="5029200"/>
                <a:ext cx="454617" cy="457200"/>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25" name="Curved Down Arrow 124"/>
              <p:cNvSpPr/>
              <p:nvPr/>
            </p:nvSpPr>
            <p:spPr>
              <a:xfrm flipH="1">
                <a:off x="671593" y="4572000"/>
                <a:ext cx="426203" cy="457200"/>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grpSp>
    </p:spTree>
    <p:extLst>
      <p:ext uri="{BB962C8B-B14F-4D97-AF65-F5344CB8AC3E}">
        <p14:creationId xmlns:p14="http://schemas.microsoft.com/office/powerpoint/2010/main" val="3848820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grpId="0" nodeType="withEffect">
                                  <p:stCondLst>
                                    <p:cond delay="0"/>
                                  </p:stCondLst>
                                  <p:childTnLst>
                                    <p:animRot by="21600000">
                                      <p:cBhvr>
                                        <p:cTn id="6" dur="3000" fill="hold"/>
                                        <p:tgtEl>
                                          <p:spTgt spid="16"/>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3000" fill="hold"/>
                                        <p:tgtEl>
                                          <p:spTgt spid="17"/>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3000" fill="hold"/>
                                        <p:tgtEl>
                                          <p:spTgt spid="18"/>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3000" fill="hold"/>
                                        <p:tgtEl>
                                          <p:spTgt spid="19"/>
                                        </p:tgtEl>
                                        <p:attrNameLst>
                                          <p:attrName>r</p:attrName>
                                        </p:attrNameLst>
                                      </p:cBhvr>
                                    </p:animRot>
                                  </p:childTnLst>
                                </p:cTn>
                              </p:par>
                              <p:par>
                                <p:cTn id="13" presetID="8" presetClass="emph" presetSubtype="0" repeatCount="indefinite" fill="hold" grpId="0" nodeType="withEffect">
                                  <p:stCondLst>
                                    <p:cond delay="0"/>
                                  </p:stCondLst>
                                  <p:childTnLst>
                                    <p:animRot by="21600000">
                                      <p:cBhvr>
                                        <p:cTn id="14" dur="3000" fill="hold"/>
                                        <p:tgtEl>
                                          <p:spTgt spid="20"/>
                                        </p:tgtEl>
                                        <p:attrNameLst>
                                          <p:attrName>r</p:attrName>
                                        </p:attrNameLst>
                                      </p:cBhvr>
                                    </p:animRot>
                                  </p:childTnLst>
                                </p:cTn>
                              </p:par>
                              <p:par>
                                <p:cTn id="15" presetID="8" presetClass="emph" presetSubtype="0" repeatCount="indefinite" fill="hold" grpId="0" nodeType="withEffect">
                                  <p:stCondLst>
                                    <p:cond delay="0"/>
                                  </p:stCondLst>
                                  <p:childTnLst>
                                    <p:animRot by="-21600000">
                                      <p:cBhvr>
                                        <p:cTn id="16" dur="3000" fill="hold"/>
                                        <p:tgtEl>
                                          <p:spTgt spid="21"/>
                                        </p:tgtEl>
                                        <p:attrNameLst>
                                          <p:attrName>r</p:attrName>
                                        </p:attrNameLst>
                                      </p:cBhvr>
                                    </p:animRot>
                                  </p:childTnLst>
                                </p:cTn>
                              </p:par>
                              <p:par>
                                <p:cTn id="17" presetID="8" presetClass="emph" presetSubtype="0" repeatCount="indefinite" fill="hold" grpId="0" nodeType="withEffect">
                                  <p:stCondLst>
                                    <p:cond delay="0"/>
                                  </p:stCondLst>
                                  <p:childTnLst>
                                    <p:animRot by="-21600000">
                                      <p:cBhvr>
                                        <p:cTn id="18" dur="3000" fill="hold"/>
                                        <p:tgtEl>
                                          <p:spTgt spid="22"/>
                                        </p:tgtEl>
                                        <p:attrNameLst>
                                          <p:attrName>r</p:attrName>
                                        </p:attrNameLst>
                                      </p:cBhvr>
                                    </p:animRot>
                                  </p:childTnLst>
                                </p:cTn>
                              </p:par>
                              <p:par>
                                <p:cTn id="19" presetID="8" presetClass="emph" presetSubtype="0" repeatCount="indefinite" fill="hold" grpId="0" nodeType="withEffect">
                                  <p:stCondLst>
                                    <p:cond delay="0"/>
                                  </p:stCondLst>
                                  <p:childTnLst>
                                    <p:animRot by="-21600000">
                                      <p:cBhvr>
                                        <p:cTn id="20" dur="3000" fill="hold"/>
                                        <p:tgtEl>
                                          <p:spTgt spid="23"/>
                                        </p:tgtEl>
                                        <p:attrNameLst>
                                          <p:attrName>r</p:attrName>
                                        </p:attrNameLst>
                                      </p:cBhvr>
                                    </p:animRot>
                                  </p:childTnLst>
                                </p:cTn>
                              </p:par>
                              <p:par>
                                <p:cTn id="21" presetID="8" presetClass="emph" presetSubtype="0" repeatCount="indefinite" fill="hold" grpId="0" nodeType="withEffect">
                                  <p:stCondLst>
                                    <p:cond delay="0"/>
                                  </p:stCondLst>
                                  <p:childTnLst>
                                    <p:animRot by="-21600000">
                                      <p:cBhvr>
                                        <p:cTn id="22" dur="3000" fill="hold"/>
                                        <p:tgtEl>
                                          <p:spTgt spid="24"/>
                                        </p:tgtEl>
                                        <p:attrNameLst>
                                          <p:attrName>r</p:attrName>
                                        </p:attrNameLst>
                                      </p:cBhvr>
                                    </p:animRot>
                                  </p:childTnLst>
                                </p:cTn>
                              </p:par>
                              <p:par>
                                <p:cTn id="23" presetID="8" presetClass="emph" presetSubtype="0" repeatCount="indefinite" fill="hold" grpId="0" nodeType="withEffect">
                                  <p:stCondLst>
                                    <p:cond delay="0"/>
                                  </p:stCondLst>
                                  <p:childTnLst>
                                    <p:animRot by="-21600000">
                                      <p:cBhvr>
                                        <p:cTn id="24" dur="3000" fill="hold"/>
                                        <p:tgtEl>
                                          <p:spTgt spid="25"/>
                                        </p:tgtEl>
                                        <p:attrNameLst>
                                          <p:attrName>r</p:attrName>
                                        </p:attrNameLst>
                                      </p:cBhvr>
                                    </p:animRot>
                                  </p:childTnLst>
                                </p:cTn>
                              </p:par>
                              <p:par>
                                <p:cTn id="25" presetID="8" presetClass="emph" presetSubtype="0" repeatCount="indefinite" fill="hold" grpId="0" nodeType="withEffect">
                                  <p:stCondLst>
                                    <p:cond delay="0"/>
                                  </p:stCondLst>
                                  <p:childTnLst>
                                    <p:animRot by="-21600000">
                                      <p:cBhvr>
                                        <p:cTn id="26" dur="3000" fill="hold"/>
                                        <p:tgtEl>
                                          <p:spTgt spid="26"/>
                                        </p:tgtEl>
                                        <p:attrNameLst>
                                          <p:attrName>r</p:attrName>
                                        </p:attrNameLst>
                                      </p:cBhvr>
                                    </p:animRot>
                                  </p:childTnLst>
                                </p:cTn>
                              </p:par>
                              <p:par>
                                <p:cTn id="27" presetID="8" presetClass="emph" presetSubtype="0" repeatCount="indefinite" fill="hold" grpId="0" nodeType="withEffect">
                                  <p:stCondLst>
                                    <p:cond delay="0"/>
                                  </p:stCondLst>
                                  <p:childTnLst>
                                    <p:animRot by="21600000">
                                      <p:cBhvr>
                                        <p:cTn id="28" dur="3000" fill="hold"/>
                                        <p:tgtEl>
                                          <p:spTgt spid="27"/>
                                        </p:tgtEl>
                                        <p:attrNameLst>
                                          <p:attrName>r</p:attrName>
                                        </p:attrNameLst>
                                      </p:cBhvr>
                                    </p:animRot>
                                  </p:childTnLst>
                                </p:cTn>
                              </p:par>
                              <p:par>
                                <p:cTn id="29" presetID="0" presetClass="path" presetSubtype="0" repeatCount="indefinite" fill="hold" nodeType="withEffect">
                                  <p:stCondLst>
                                    <p:cond delay="0"/>
                                  </p:stCondLst>
                                  <p:childTnLst>
                                    <p:animMotion origin="layout" path="M -6.66667E-6 2.39417E-6 L -0.10001 2.39417E-6 " pathEditMode="relative" ptsTypes="AA">
                                      <p:cBhvr>
                                        <p:cTn id="30" dur="2000" fill="hold"/>
                                        <p:tgtEl>
                                          <p:spTgt spid="59"/>
                                        </p:tgtEl>
                                        <p:attrNameLst>
                                          <p:attrName>ppt_x</p:attrName>
                                          <p:attrName>ppt_y</p:attrName>
                                        </p:attrNameLst>
                                      </p:cBhvr>
                                    </p:animMotion>
                                  </p:childTnLst>
                                </p:cTn>
                              </p:par>
                              <p:par>
                                <p:cTn id="31" presetID="0" presetClass="path" presetSubtype="0" repeatCount="indefinite" fill="hold" nodeType="withEffect">
                                  <p:stCondLst>
                                    <p:cond delay="0"/>
                                  </p:stCondLst>
                                  <p:childTnLst>
                                    <p:animMotion origin="layout" path="M -6.66667E-6 2.39417E-6 L -0.10001 2.39417E-6 " pathEditMode="relative" ptsTypes="AA">
                                      <p:cBhvr>
                                        <p:cTn id="32" dur="2000" fill="hold"/>
                                        <p:tgtEl>
                                          <p:spTgt spid="60"/>
                                        </p:tgtEl>
                                        <p:attrNameLst>
                                          <p:attrName>ppt_x</p:attrName>
                                          <p:attrName>ppt_y</p:attrName>
                                        </p:attrNameLst>
                                      </p:cBhvr>
                                    </p:animMotion>
                                  </p:childTnLst>
                                </p:cTn>
                              </p:par>
                              <p:par>
                                <p:cTn id="33" presetID="0" presetClass="path" presetSubtype="0" repeatCount="indefinite" fill="hold" nodeType="withEffect">
                                  <p:stCondLst>
                                    <p:cond delay="0"/>
                                  </p:stCondLst>
                                  <p:childTnLst>
                                    <p:animMotion origin="layout" path="M 2.77556E-17 -1.40874E-6 L 0.27917 -1.40874E-6 " pathEditMode="relative" rAng="0" ptsTypes="AA">
                                      <p:cBhvr>
                                        <p:cTn id="34" dur="2000" fill="hold"/>
                                        <p:tgtEl>
                                          <p:spTgt spid="61"/>
                                        </p:tgtEl>
                                        <p:attrNameLst>
                                          <p:attrName>ppt_x</p:attrName>
                                          <p:attrName>ppt_y</p:attrName>
                                        </p:attrNameLst>
                                      </p:cBhvr>
                                      <p:rCtr x="13958" y="0"/>
                                    </p:animMotion>
                                  </p:childTnLst>
                                </p:cTn>
                              </p:par>
                              <p:par>
                                <p:cTn id="35" presetID="0" presetClass="path" presetSubtype="0" repeatCount="indefinite" fill="hold" nodeType="withEffect">
                                  <p:stCondLst>
                                    <p:cond delay="0"/>
                                  </p:stCondLst>
                                  <p:childTnLst>
                                    <p:animMotion origin="layout" path="M 2.77556E-17 -1.40874E-6 L 0.27917 -1.40874E-6 " pathEditMode="relative" rAng="0" ptsTypes="AA">
                                      <p:cBhvr>
                                        <p:cTn id="36" dur="2000" fill="hold"/>
                                        <p:tgtEl>
                                          <p:spTgt spid="62"/>
                                        </p:tgtEl>
                                        <p:attrNameLst>
                                          <p:attrName>ppt_x</p:attrName>
                                          <p:attrName>ppt_y</p:attrName>
                                        </p:attrNameLst>
                                      </p:cBhvr>
                                      <p:rCtr x="13958" y="0"/>
                                    </p:animMotion>
                                  </p:childTnLst>
                                </p:cTn>
                              </p:par>
                              <p:par>
                                <p:cTn id="37" presetID="0" presetClass="path" presetSubtype="0" repeatCount="indefinite" fill="hold" nodeType="withEffect">
                                  <p:stCondLst>
                                    <p:cond delay="0"/>
                                  </p:stCondLst>
                                  <p:childTnLst>
                                    <p:animMotion origin="layout" path="M -1.11022E-16 9.85427E-7 L -0.42083 9.85427E-7 " pathEditMode="relative" rAng="0" ptsTypes="AA">
                                      <p:cBhvr>
                                        <p:cTn id="38" dur="2000" fill="hold"/>
                                        <p:tgtEl>
                                          <p:spTgt spid="63"/>
                                        </p:tgtEl>
                                        <p:attrNameLst>
                                          <p:attrName>ppt_x</p:attrName>
                                          <p:attrName>ppt_y</p:attrName>
                                        </p:attrNameLst>
                                      </p:cBhvr>
                                      <p:rCtr x="-21042" y="0"/>
                                    </p:animMotion>
                                  </p:childTnLst>
                                </p:cTn>
                              </p:par>
                              <p:par>
                                <p:cTn id="39" presetID="0" presetClass="path" presetSubtype="0" repeatCount="indefinite" fill="hold" nodeType="withEffect">
                                  <p:stCondLst>
                                    <p:cond delay="0"/>
                                  </p:stCondLst>
                                  <p:childTnLst>
                                    <p:animMotion origin="layout" path="M -1.11022E-16 9.85427E-7 L -0.42083 9.85427E-7 " pathEditMode="relative" rAng="0" ptsTypes="AA">
                                      <p:cBhvr>
                                        <p:cTn id="40" dur="2000" fill="hold"/>
                                        <p:tgtEl>
                                          <p:spTgt spid="64"/>
                                        </p:tgtEl>
                                        <p:attrNameLst>
                                          <p:attrName>ppt_x</p:attrName>
                                          <p:attrName>ppt_y</p:attrName>
                                        </p:attrNameLst>
                                      </p:cBhvr>
                                      <p:rCtr x="-21042" y="0"/>
                                    </p:animMotion>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xit" presetSubtype="0" fill="hold" nodeType="clickEffect">
                                  <p:stCondLst>
                                    <p:cond delay="0"/>
                                  </p:stCondLst>
                                  <p:childTnLst>
                                    <p:animEffect transition="out" filter="dissolve">
                                      <p:cBhvr>
                                        <p:cTn id="44" dur="500"/>
                                        <p:tgtEl>
                                          <p:spTgt spid="61"/>
                                        </p:tgtEl>
                                      </p:cBhvr>
                                    </p:animEffect>
                                    <p:set>
                                      <p:cBhvr>
                                        <p:cTn id="45" dur="1" fill="hold">
                                          <p:stCondLst>
                                            <p:cond delay="499"/>
                                          </p:stCondLst>
                                        </p:cTn>
                                        <p:tgtEl>
                                          <p:spTgt spid="61"/>
                                        </p:tgtEl>
                                        <p:attrNameLst>
                                          <p:attrName>style.visibility</p:attrName>
                                        </p:attrNameLst>
                                      </p:cBhvr>
                                      <p:to>
                                        <p:strVal val="hidden"/>
                                      </p:to>
                                    </p:set>
                                  </p:childTnLst>
                                </p:cTn>
                              </p:par>
                              <p:par>
                                <p:cTn id="46" presetID="9" presetClass="exit" presetSubtype="0" fill="hold" nodeType="withEffect">
                                  <p:stCondLst>
                                    <p:cond delay="0"/>
                                  </p:stCondLst>
                                  <p:childTnLst>
                                    <p:animEffect transition="out" filter="dissolve">
                                      <p:cBhvr>
                                        <p:cTn id="47" dur="500"/>
                                        <p:tgtEl>
                                          <p:spTgt spid="63"/>
                                        </p:tgtEl>
                                      </p:cBhvr>
                                    </p:animEffect>
                                    <p:set>
                                      <p:cBhvr>
                                        <p:cTn id="48" dur="1" fill="hold">
                                          <p:stCondLst>
                                            <p:cond delay="499"/>
                                          </p:stCondLst>
                                        </p:cTn>
                                        <p:tgtEl>
                                          <p:spTgt spid="63"/>
                                        </p:tgtEl>
                                        <p:attrNameLst>
                                          <p:attrName>style.visibility</p:attrName>
                                        </p:attrNameLst>
                                      </p:cBhvr>
                                      <p:to>
                                        <p:strVal val="hidden"/>
                                      </p:to>
                                    </p:set>
                                  </p:childTnLst>
                                </p:cTn>
                              </p:par>
                              <p:par>
                                <p:cTn id="49" presetID="9" presetClass="exit" presetSubtype="0" fill="hold" nodeType="withEffect">
                                  <p:stCondLst>
                                    <p:cond delay="0"/>
                                  </p:stCondLst>
                                  <p:childTnLst>
                                    <p:animEffect transition="out" filter="dissolve">
                                      <p:cBhvr>
                                        <p:cTn id="50" dur="500"/>
                                        <p:tgtEl>
                                          <p:spTgt spid="64"/>
                                        </p:tgtEl>
                                      </p:cBhvr>
                                    </p:animEffect>
                                    <p:set>
                                      <p:cBhvr>
                                        <p:cTn id="51" dur="1" fill="hold">
                                          <p:stCondLst>
                                            <p:cond delay="499"/>
                                          </p:stCondLst>
                                        </p:cTn>
                                        <p:tgtEl>
                                          <p:spTgt spid="64"/>
                                        </p:tgtEl>
                                        <p:attrNameLst>
                                          <p:attrName>style.visibility</p:attrName>
                                        </p:attrNameLst>
                                      </p:cBhvr>
                                      <p:to>
                                        <p:strVal val="hidden"/>
                                      </p:to>
                                    </p:set>
                                  </p:childTnLst>
                                </p:cTn>
                              </p:par>
                              <p:par>
                                <p:cTn id="52" presetID="9" presetClass="exit" presetSubtype="0" fill="hold" nodeType="withEffect">
                                  <p:stCondLst>
                                    <p:cond delay="0"/>
                                  </p:stCondLst>
                                  <p:childTnLst>
                                    <p:animEffect transition="out" filter="dissolve">
                                      <p:cBhvr>
                                        <p:cTn id="53" dur="500"/>
                                        <p:tgtEl>
                                          <p:spTgt spid="62"/>
                                        </p:tgtEl>
                                      </p:cBhvr>
                                    </p:animEffect>
                                    <p:set>
                                      <p:cBhvr>
                                        <p:cTn id="54" dur="1" fill="hold">
                                          <p:stCondLst>
                                            <p:cond delay="499"/>
                                          </p:stCondLst>
                                        </p:cTn>
                                        <p:tgtEl>
                                          <p:spTgt spid="62"/>
                                        </p:tgtEl>
                                        <p:attrNameLst>
                                          <p:attrName>style.visibility</p:attrName>
                                        </p:attrNameLst>
                                      </p:cBhvr>
                                      <p:to>
                                        <p:strVal val="hidden"/>
                                      </p:to>
                                    </p:set>
                                  </p:childTnLst>
                                </p:cTn>
                              </p:par>
                              <p:par>
                                <p:cTn id="55" presetID="9" presetClass="exit" presetSubtype="0" fill="hold" nodeType="withEffect">
                                  <p:stCondLst>
                                    <p:cond delay="0"/>
                                  </p:stCondLst>
                                  <p:childTnLst>
                                    <p:animEffect transition="out" filter="dissolve">
                                      <p:cBhvr>
                                        <p:cTn id="56" dur="500"/>
                                        <p:tgtEl>
                                          <p:spTgt spid="60"/>
                                        </p:tgtEl>
                                      </p:cBhvr>
                                    </p:animEffect>
                                    <p:set>
                                      <p:cBhvr>
                                        <p:cTn id="57" dur="1" fill="hold">
                                          <p:stCondLst>
                                            <p:cond delay="499"/>
                                          </p:stCondLst>
                                        </p:cTn>
                                        <p:tgtEl>
                                          <p:spTgt spid="60"/>
                                        </p:tgtEl>
                                        <p:attrNameLst>
                                          <p:attrName>style.visibility</p:attrName>
                                        </p:attrNameLst>
                                      </p:cBhvr>
                                      <p:to>
                                        <p:strVal val="hidden"/>
                                      </p:to>
                                    </p:set>
                                  </p:childTnLst>
                                </p:cTn>
                              </p:par>
                              <p:par>
                                <p:cTn id="58" presetID="9" presetClass="exit" presetSubtype="0" fill="hold" grpId="1" nodeType="withEffect">
                                  <p:stCondLst>
                                    <p:cond delay="0"/>
                                  </p:stCondLst>
                                  <p:childTnLst>
                                    <p:animEffect transition="out" filter="dissolve">
                                      <p:cBhvr>
                                        <p:cTn id="59" dur="500"/>
                                        <p:tgtEl>
                                          <p:spTgt spid="27"/>
                                        </p:tgtEl>
                                      </p:cBhvr>
                                    </p:animEffect>
                                    <p:set>
                                      <p:cBhvr>
                                        <p:cTn id="60" dur="1" fill="hold">
                                          <p:stCondLst>
                                            <p:cond delay="499"/>
                                          </p:stCondLst>
                                        </p:cTn>
                                        <p:tgtEl>
                                          <p:spTgt spid="27"/>
                                        </p:tgtEl>
                                        <p:attrNameLst>
                                          <p:attrName>style.visibility</p:attrName>
                                        </p:attrNameLst>
                                      </p:cBhvr>
                                      <p:to>
                                        <p:strVal val="hidden"/>
                                      </p:to>
                                    </p:set>
                                  </p:childTnLst>
                                </p:cTn>
                              </p:par>
                              <p:par>
                                <p:cTn id="61" presetID="9" presetClass="exit" presetSubtype="0" fill="hold" grpId="0" nodeType="withEffect">
                                  <p:stCondLst>
                                    <p:cond delay="0"/>
                                  </p:stCondLst>
                                  <p:childTnLst>
                                    <p:animEffect transition="out" filter="dissolve">
                                      <p:cBhvr>
                                        <p:cTn id="62" dur="500"/>
                                        <p:tgtEl>
                                          <p:spTgt spid="55"/>
                                        </p:tgtEl>
                                      </p:cBhvr>
                                    </p:animEffect>
                                    <p:set>
                                      <p:cBhvr>
                                        <p:cTn id="63" dur="1" fill="hold">
                                          <p:stCondLst>
                                            <p:cond delay="499"/>
                                          </p:stCondLst>
                                        </p:cTn>
                                        <p:tgtEl>
                                          <p:spTgt spid="55"/>
                                        </p:tgtEl>
                                        <p:attrNameLst>
                                          <p:attrName>style.visibility</p:attrName>
                                        </p:attrNameLst>
                                      </p:cBhvr>
                                      <p:to>
                                        <p:strVal val="hidden"/>
                                      </p:to>
                                    </p:set>
                                  </p:childTnLst>
                                </p:cTn>
                              </p:par>
                              <p:par>
                                <p:cTn id="64" presetID="9" presetClass="exit" presetSubtype="0" fill="hold" grpId="1" nodeType="withEffect">
                                  <p:stCondLst>
                                    <p:cond delay="0"/>
                                  </p:stCondLst>
                                  <p:childTnLst>
                                    <p:animEffect transition="out" filter="dissolve">
                                      <p:cBhvr>
                                        <p:cTn id="65" dur="500"/>
                                        <p:tgtEl>
                                          <p:spTgt spid="23"/>
                                        </p:tgtEl>
                                      </p:cBhvr>
                                    </p:animEffect>
                                    <p:set>
                                      <p:cBhvr>
                                        <p:cTn id="66" dur="1" fill="hold">
                                          <p:stCondLst>
                                            <p:cond delay="499"/>
                                          </p:stCondLst>
                                        </p:cTn>
                                        <p:tgtEl>
                                          <p:spTgt spid="23"/>
                                        </p:tgtEl>
                                        <p:attrNameLst>
                                          <p:attrName>style.visibility</p:attrName>
                                        </p:attrNameLst>
                                      </p:cBhvr>
                                      <p:to>
                                        <p:strVal val="hidden"/>
                                      </p:to>
                                    </p:set>
                                  </p:childTnLst>
                                </p:cTn>
                              </p:par>
                              <p:par>
                                <p:cTn id="67" presetID="9" presetClass="exit" presetSubtype="0" fill="hold" grpId="0" nodeType="withEffect">
                                  <p:stCondLst>
                                    <p:cond delay="0"/>
                                  </p:stCondLst>
                                  <p:childTnLst>
                                    <p:animEffect transition="out" filter="dissolve">
                                      <p:cBhvr>
                                        <p:cTn id="68" dur="500"/>
                                        <p:tgtEl>
                                          <p:spTgt spid="52"/>
                                        </p:tgtEl>
                                      </p:cBhvr>
                                    </p:animEffect>
                                    <p:set>
                                      <p:cBhvr>
                                        <p:cTn id="69" dur="1" fill="hold">
                                          <p:stCondLst>
                                            <p:cond delay="499"/>
                                          </p:stCondLst>
                                        </p:cTn>
                                        <p:tgtEl>
                                          <p:spTgt spid="52"/>
                                        </p:tgtEl>
                                        <p:attrNameLst>
                                          <p:attrName>style.visibility</p:attrName>
                                        </p:attrNameLst>
                                      </p:cBhvr>
                                      <p:to>
                                        <p:strVal val="hidden"/>
                                      </p:to>
                                    </p:set>
                                  </p:childTnLst>
                                </p:cTn>
                              </p:par>
                              <p:par>
                                <p:cTn id="70" presetID="9" presetClass="exit" presetSubtype="0" fill="hold" grpId="1" nodeType="withEffect">
                                  <p:stCondLst>
                                    <p:cond delay="0"/>
                                  </p:stCondLst>
                                  <p:childTnLst>
                                    <p:animEffect transition="out" filter="dissolve">
                                      <p:cBhvr>
                                        <p:cTn id="71" dur="500"/>
                                        <p:tgtEl>
                                          <p:spTgt spid="17"/>
                                        </p:tgtEl>
                                      </p:cBhvr>
                                    </p:animEffect>
                                    <p:set>
                                      <p:cBhvr>
                                        <p:cTn id="72" dur="1" fill="hold">
                                          <p:stCondLst>
                                            <p:cond delay="499"/>
                                          </p:stCondLst>
                                        </p:cTn>
                                        <p:tgtEl>
                                          <p:spTgt spid="17"/>
                                        </p:tgtEl>
                                        <p:attrNameLst>
                                          <p:attrName>style.visibility</p:attrName>
                                        </p:attrNameLst>
                                      </p:cBhvr>
                                      <p:to>
                                        <p:strVal val="hidden"/>
                                      </p:to>
                                    </p:set>
                                  </p:childTnLst>
                                </p:cTn>
                              </p:par>
                              <p:par>
                                <p:cTn id="73" presetID="9" presetClass="exit" presetSubtype="0" fill="hold" grpId="0" nodeType="withEffect">
                                  <p:stCondLst>
                                    <p:cond delay="0"/>
                                  </p:stCondLst>
                                  <p:childTnLst>
                                    <p:animEffect transition="out" filter="dissolve">
                                      <p:cBhvr>
                                        <p:cTn id="74" dur="500"/>
                                        <p:tgtEl>
                                          <p:spTgt spid="47"/>
                                        </p:tgtEl>
                                      </p:cBhvr>
                                    </p:animEffect>
                                    <p:set>
                                      <p:cBhvr>
                                        <p:cTn id="75" dur="1" fill="hold">
                                          <p:stCondLst>
                                            <p:cond delay="499"/>
                                          </p:stCondLst>
                                        </p:cTn>
                                        <p:tgtEl>
                                          <p:spTgt spid="47"/>
                                        </p:tgtEl>
                                        <p:attrNameLst>
                                          <p:attrName>style.visibility</p:attrName>
                                        </p:attrNameLst>
                                      </p:cBhvr>
                                      <p:to>
                                        <p:strVal val="hidden"/>
                                      </p:to>
                                    </p:set>
                                  </p:childTnLst>
                                </p:cTn>
                              </p:par>
                              <p:par>
                                <p:cTn id="76" presetID="9" presetClass="exit" presetSubtype="0" fill="hold" grpId="0" nodeType="withEffect">
                                  <p:stCondLst>
                                    <p:cond delay="0"/>
                                  </p:stCondLst>
                                  <p:childTnLst>
                                    <p:animEffect transition="out" filter="dissolve">
                                      <p:cBhvr>
                                        <p:cTn id="77" dur="500"/>
                                        <p:tgtEl>
                                          <p:spTgt spid="46"/>
                                        </p:tgtEl>
                                      </p:cBhvr>
                                    </p:animEffect>
                                    <p:set>
                                      <p:cBhvr>
                                        <p:cTn id="78" dur="1" fill="hold">
                                          <p:stCondLst>
                                            <p:cond delay="499"/>
                                          </p:stCondLst>
                                        </p:cTn>
                                        <p:tgtEl>
                                          <p:spTgt spid="46"/>
                                        </p:tgtEl>
                                        <p:attrNameLst>
                                          <p:attrName>style.visibility</p:attrName>
                                        </p:attrNameLst>
                                      </p:cBhvr>
                                      <p:to>
                                        <p:strVal val="hidden"/>
                                      </p:to>
                                    </p:set>
                                  </p:childTnLst>
                                </p:cTn>
                              </p:par>
                              <p:par>
                                <p:cTn id="79" presetID="9" presetClass="exit" presetSubtype="0" fill="hold" grpId="1" nodeType="withEffect">
                                  <p:stCondLst>
                                    <p:cond delay="0"/>
                                  </p:stCondLst>
                                  <p:childTnLst>
                                    <p:animEffect transition="out" filter="dissolve">
                                      <p:cBhvr>
                                        <p:cTn id="80" dur="500"/>
                                        <p:tgtEl>
                                          <p:spTgt spid="22"/>
                                        </p:tgtEl>
                                      </p:cBhvr>
                                    </p:animEffect>
                                    <p:set>
                                      <p:cBhvr>
                                        <p:cTn id="81" dur="1" fill="hold">
                                          <p:stCondLst>
                                            <p:cond delay="499"/>
                                          </p:stCondLst>
                                        </p:cTn>
                                        <p:tgtEl>
                                          <p:spTgt spid="22"/>
                                        </p:tgtEl>
                                        <p:attrNameLst>
                                          <p:attrName>style.visibility</p:attrName>
                                        </p:attrNameLst>
                                      </p:cBhvr>
                                      <p:to>
                                        <p:strVal val="hidden"/>
                                      </p:to>
                                    </p:set>
                                  </p:childTnLst>
                                </p:cTn>
                              </p:par>
                              <p:par>
                                <p:cTn id="82" presetID="9" presetClass="exit" presetSubtype="0" fill="hold" grpId="0" nodeType="withEffect">
                                  <p:stCondLst>
                                    <p:cond delay="0"/>
                                  </p:stCondLst>
                                  <p:childTnLst>
                                    <p:animEffect transition="out" filter="dissolve">
                                      <p:cBhvr>
                                        <p:cTn id="83" dur="500"/>
                                        <p:tgtEl>
                                          <p:spTgt spid="51"/>
                                        </p:tgtEl>
                                      </p:cBhvr>
                                    </p:animEffect>
                                    <p:set>
                                      <p:cBhvr>
                                        <p:cTn id="84" dur="1" fill="hold">
                                          <p:stCondLst>
                                            <p:cond delay="499"/>
                                          </p:stCondLst>
                                        </p:cTn>
                                        <p:tgtEl>
                                          <p:spTgt spid="51"/>
                                        </p:tgtEl>
                                        <p:attrNameLst>
                                          <p:attrName>style.visibility</p:attrName>
                                        </p:attrNameLst>
                                      </p:cBhvr>
                                      <p:to>
                                        <p:strVal val="hidden"/>
                                      </p:to>
                                    </p:set>
                                  </p:childTnLst>
                                </p:cTn>
                              </p:par>
                              <p:par>
                                <p:cTn id="85" presetID="9" presetClass="exit" presetSubtype="0" fill="hold" grpId="1" nodeType="withEffect">
                                  <p:stCondLst>
                                    <p:cond delay="0"/>
                                  </p:stCondLst>
                                  <p:childTnLst>
                                    <p:animEffect transition="out" filter="dissolve">
                                      <p:cBhvr>
                                        <p:cTn id="86" dur="500"/>
                                        <p:tgtEl>
                                          <p:spTgt spid="16"/>
                                        </p:tgtEl>
                                      </p:cBhvr>
                                    </p:animEffect>
                                    <p:set>
                                      <p:cBhvr>
                                        <p:cTn id="87" dur="1" fill="hold">
                                          <p:stCondLst>
                                            <p:cond delay="499"/>
                                          </p:stCondLst>
                                        </p:cTn>
                                        <p:tgtEl>
                                          <p:spTgt spid="16"/>
                                        </p:tgtEl>
                                        <p:attrNameLst>
                                          <p:attrName>style.visibility</p:attrName>
                                        </p:attrNameLst>
                                      </p:cBhvr>
                                      <p:to>
                                        <p:strVal val="hidden"/>
                                      </p:to>
                                    </p:set>
                                  </p:childTnLst>
                                </p:cTn>
                              </p:par>
                              <p:par>
                                <p:cTn id="88" presetID="9" presetClass="exit" presetSubtype="0" fill="hold" grpId="1" nodeType="withEffect">
                                  <p:stCondLst>
                                    <p:cond delay="0"/>
                                  </p:stCondLst>
                                  <p:childTnLst>
                                    <p:animEffect transition="out" filter="dissolve">
                                      <p:cBhvr>
                                        <p:cTn id="89" dur="500"/>
                                        <p:tgtEl>
                                          <p:spTgt spid="21"/>
                                        </p:tgtEl>
                                      </p:cBhvr>
                                    </p:animEffect>
                                    <p:set>
                                      <p:cBhvr>
                                        <p:cTn id="90" dur="1" fill="hold">
                                          <p:stCondLst>
                                            <p:cond delay="499"/>
                                          </p:stCondLst>
                                        </p:cTn>
                                        <p:tgtEl>
                                          <p:spTgt spid="21"/>
                                        </p:tgtEl>
                                        <p:attrNameLst>
                                          <p:attrName>style.visibility</p:attrName>
                                        </p:attrNameLst>
                                      </p:cBhvr>
                                      <p:to>
                                        <p:strVal val="hidden"/>
                                      </p:to>
                                    </p:set>
                                  </p:childTnLst>
                                </p:cTn>
                              </p:par>
                              <p:par>
                                <p:cTn id="91" presetID="9" presetClass="exit" presetSubtype="0" fill="hold" grpId="0" nodeType="withEffect">
                                  <p:stCondLst>
                                    <p:cond delay="0"/>
                                  </p:stCondLst>
                                  <p:childTnLst>
                                    <p:animEffect transition="out" filter="dissolve">
                                      <p:cBhvr>
                                        <p:cTn id="92" dur="500"/>
                                        <p:tgtEl>
                                          <p:spTgt spid="56"/>
                                        </p:tgtEl>
                                      </p:cBhvr>
                                    </p:animEffect>
                                    <p:set>
                                      <p:cBhvr>
                                        <p:cTn id="93" dur="1" fill="hold">
                                          <p:stCondLst>
                                            <p:cond delay="499"/>
                                          </p:stCondLst>
                                        </p:cTn>
                                        <p:tgtEl>
                                          <p:spTgt spid="56"/>
                                        </p:tgtEl>
                                        <p:attrNameLst>
                                          <p:attrName>style.visibility</p:attrName>
                                        </p:attrNameLst>
                                      </p:cBhvr>
                                      <p:to>
                                        <p:strVal val="hidden"/>
                                      </p:to>
                                    </p:set>
                                  </p:childTnLst>
                                </p:cTn>
                              </p:par>
                              <p:par>
                                <p:cTn id="94" presetID="9" presetClass="exit" presetSubtype="0" fill="hold" grpId="1" nodeType="withEffect">
                                  <p:stCondLst>
                                    <p:cond delay="0"/>
                                  </p:stCondLst>
                                  <p:childTnLst>
                                    <p:animEffect transition="out" filter="dissolve">
                                      <p:cBhvr>
                                        <p:cTn id="95" dur="500"/>
                                        <p:tgtEl>
                                          <p:spTgt spid="19"/>
                                        </p:tgtEl>
                                      </p:cBhvr>
                                    </p:animEffect>
                                    <p:set>
                                      <p:cBhvr>
                                        <p:cTn id="96" dur="1" fill="hold">
                                          <p:stCondLst>
                                            <p:cond delay="499"/>
                                          </p:stCondLst>
                                        </p:cTn>
                                        <p:tgtEl>
                                          <p:spTgt spid="19"/>
                                        </p:tgtEl>
                                        <p:attrNameLst>
                                          <p:attrName>style.visibility</p:attrName>
                                        </p:attrNameLst>
                                      </p:cBhvr>
                                      <p:to>
                                        <p:strVal val="hidden"/>
                                      </p:to>
                                    </p:set>
                                  </p:childTnLst>
                                </p:cTn>
                              </p:par>
                              <p:par>
                                <p:cTn id="97" presetID="9" presetClass="exit" presetSubtype="0" fill="hold" grpId="0" nodeType="withEffect">
                                  <p:stCondLst>
                                    <p:cond delay="0"/>
                                  </p:stCondLst>
                                  <p:childTnLst>
                                    <p:animEffect transition="out" filter="dissolve">
                                      <p:cBhvr>
                                        <p:cTn id="98" dur="500"/>
                                        <p:tgtEl>
                                          <p:spTgt spid="57"/>
                                        </p:tgtEl>
                                      </p:cBhvr>
                                    </p:animEffect>
                                    <p:set>
                                      <p:cBhvr>
                                        <p:cTn id="99" dur="1" fill="hold">
                                          <p:stCondLst>
                                            <p:cond delay="499"/>
                                          </p:stCondLst>
                                        </p:cTn>
                                        <p:tgtEl>
                                          <p:spTgt spid="57"/>
                                        </p:tgtEl>
                                        <p:attrNameLst>
                                          <p:attrName>style.visibility</p:attrName>
                                        </p:attrNameLst>
                                      </p:cBhvr>
                                      <p:to>
                                        <p:strVal val="hidden"/>
                                      </p:to>
                                    </p:set>
                                  </p:childTnLst>
                                </p:cTn>
                              </p:par>
                              <p:par>
                                <p:cTn id="100" presetID="9" presetClass="exit" presetSubtype="0" fill="hold" grpId="1" nodeType="withEffect">
                                  <p:stCondLst>
                                    <p:cond delay="0"/>
                                  </p:stCondLst>
                                  <p:childTnLst>
                                    <p:animEffect transition="out" filter="dissolve">
                                      <p:cBhvr>
                                        <p:cTn id="101" dur="500"/>
                                        <p:tgtEl>
                                          <p:spTgt spid="26"/>
                                        </p:tgtEl>
                                      </p:cBhvr>
                                    </p:animEffect>
                                    <p:set>
                                      <p:cBhvr>
                                        <p:cTn id="102" dur="1" fill="hold">
                                          <p:stCondLst>
                                            <p:cond delay="499"/>
                                          </p:stCondLst>
                                        </p:cTn>
                                        <p:tgtEl>
                                          <p:spTgt spid="26"/>
                                        </p:tgtEl>
                                        <p:attrNameLst>
                                          <p:attrName>style.visibility</p:attrName>
                                        </p:attrNameLst>
                                      </p:cBhvr>
                                      <p:to>
                                        <p:strVal val="hidden"/>
                                      </p:to>
                                    </p:set>
                                  </p:childTnLst>
                                </p:cTn>
                              </p:par>
                              <p:par>
                                <p:cTn id="103" presetID="9" presetClass="exit" presetSubtype="0" fill="hold" grpId="0" nodeType="withEffect">
                                  <p:stCondLst>
                                    <p:cond delay="0"/>
                                  </p:stCondLst>
                                  <p:childTnLst>
                                    <p:animEffect transition="out" filter="dissolve">
                                      <p:cBhvr>
                                        <p:cTn id="104" dur="500"/>
                                        <p:tgtEl>
                                          <p:spTgt spid="50"/>
                                        </p:tgtEl>
                                      </p:cBhvr>
                                    </p:animEffect>
                                    <p:set>
                                      <p:cBhvr>
                                        <p:cTn id="105" dur="1" fill="hold">
                                          <p:stCondLst>
                                            <p:cond delay="499"/>
                                          </p:stCondLst>
                                        </p:cTn>
                                        <p:tgtEl>
                                          <p:spTgt spid="50"/>
                                        </p:tgtEl>
                                        <p:attrNameLst>
                                          <p:attrName>style.visibility</p:attrName>
                                        </p:attrNameLst>
                                      </p:cBhvr>
                                      <p:to>
                                        <p:strVal val="hidden"/>
                                      </p:to>
                                    </p:set>
                                  </p:childTnLst>
                                </p:cTn>
                              </p:par>
                              <p:par>
                                <p:cTn id="106" presetID="9" presetClass="exit" presetSubtype="0" fill="hold" grpId="1" nodeType="withEffect">
                                  <p:stCondLst>
                                    <p:cond delay="0"/>
                                  </p:stCondLst>
                                  <p:childTnLst>
                                    <p:animEffect transition="out" filter="dissolve">
                                      <p:cBhvr>
                                        <p:cTn id="107" dur="500"/>
                                        <p:tgtEl>
                                          <p:spTgt spid="18"/>
                                        </p:tgtEl>
                                      </p:cBhvr>
                                    </p:animEffect>
                                    <p:set>
                                      <p:cBhvr>
                                        <p:cTn id="108" dur="1" fill="hold">
                                          <p:stCondLst>
                                            <p:cond delay="499"/>
                                          </p:stCondLst>
                                        </p:cTn>
                                        <p:tgtEl>
                                          <p:spTgt spid="18"/>
                                        </p:tgtEl>
                                        <p:attrNameLst>
                                          <p:attrName>style.visibility</p:attrName>
                                        </p:attrNameLst>
                                      </p:cBhvr>
                                      <p:to>
                                        <p:strVal val="hidden"/>
                                      </p:to>
                                    </p:set>
                                  </p:childTnLst>
                                </p:cTn>
                              </p:par>
                              <p:par>
                                <p:cTn id="109" presetID="9" presetClass="exit" presetSubtype="0" fill="hold" grpId="0" nodeType="withEffect">
                                  <p:stCondLst>
                                    <p:cond delay="0"/>
                                  </p:stCondLst>
                                  <p:childTnLst>
                                    <p:animEffect transition="out" filter="dissolve">
                                      <p:cBhvr>
                                        <p:cTn id="110" dur="500"/>
                                        <p:tgtEl>
                                          <p:spTgt spid="49"/>
                                        </p:tgtEl>
                                      </p:cBhvr>
                                    </p:animEffect>
                                    <p:set>
                                      <p:cBhvr>
                                        <p:cTn id="111" dur="1" fill="hold">
                                          <p:stCondLst>
                                            <p:cond delay="499"/>
                                          </p:stCondLst>
                                        </p:cTn>
                                        <p:tgtEl>
                                          <p:spTgt spid="49"/>
                                        </p:tgtEl>
                                        <p:attrNameLst>
                                          <p:attrName>style.visibility</p:attrName>
                                        </p:attrNameLst>
                                      </p:cBhvr>
                                      <p:to>
                                        <p:strVal val="hidden"/>
                                      </p:to>
                                    </p:set>
                                  </p:childTnLst>
                                </p:cTn>
                              </p:par>
                              <p:par>
                                <p:cTn id="112" presetID="9" presetClass="exit" presetSubtype="0" fill="hold" grpId="1" nodeType="withEffect">
                                  <p:stCondLst>
                                    <p:cond delay="0"/>
                                  </p:stCondLst>
                                  <p:childTnLst>
                                    <p:animEffect transition="out" filter="dissolve">
                                      <p:cBhvr>
                                        <p:cTn id="113" dur="500"/>
                                        <p:tgtEl>
                                          <p:spTgt spid="24"/>
                                        </p:tgtEl>
                                      </p:cBhvr>
                                    </p:animEffect>
                                    <p:set>
                                      <p:cBhvr>
                                        <p:cTn id="114" dur="1" fill="hold">
                                          <p:stCondLst>
                                            <p:cond delay="499"/>
                                          </p:stCondLst>
                                        </p:cTn>
                                        <p:tgtEl>
                                          <p:spTgt spid="24"/>
                                        </p:tgtEl>
                                        <p:attrNameLst>
                                          <p:attrName>style.visibility</p:attrName>
                                        </p:attrNameLst>
                                      </p:cBhvr>
                                      <p:to>
                                        <p:strVal val="hidden"/>
                                      </p:to>
                                    </p:set>
                                  </p:childTnLst>
                                </p:cTn>
                              </p:par>
                              <p:par>
                                <p:cTn id="115" presetID="9" presetClass="exit" presetSubtype="0" fill="hold" grpId="0" nodeType="withEffect">
                                  <p:stCondLst>
                                    <p:cond delay="0"/>
                                  </p:stCondLst>
                                  <p:childTnLst>
                                    <p:animEffect transition="out" filter="dissolve">
                                      <p:cBhvr>
                                        <p:cTn id="116" dur="500"/>
                                        <p:tgtEl>
                                          <p:spTgt spid="48"/>
                                        </p:tgtEl>
                                      </p:cBhvr>
                                    </p:animEffect>
                                    <p:set>
                                      <p:cBhvr>
                                        <p:cTn id="117" dur="1" fill="hold">
                                          <p:stCondLst>
                                            <p:cond delay="499"/>
                                          </p:stCondLst>
                                        </p:cTn>
                                        <p:tgtEl>
                                          <p:spTgt spid="48"/>
                                        </p:tgtEl>
                                        <p:attrNameLst>
                                          <p:attrName>style.visibility</p:attrName>
                                        </p:attrNameLst>
                                      </p:cBhvr>
                                      <p:to>
                                        <p:strVal val="hidden"/>
                                      </p:to>
                                    </p:set>
                                  </p:childTnLst>
                                </p:cTn>
                              </p:par>
                              <p:par>
                                <p:cTn id="118" presetID="9" presetClass="exit" presetSubtype="0" fill="hold" grpId="1" nodeType="withEffect">
                                  <p:stCondLst>
                                    <p:cond delay="0"/>
                                  </p:stCondLst>
                                  <p:childTnLst>
                                    <p:animEffect transition="out" filter="dissolve">
                                      <p:cBhvr>
                                        <p:cTn id="119" dur="500"/>
                                        <p:tgtEl>
                                          <p:spTgt spid="20"/>
                                        </p:tgtEl>
                                      </p:cBhvr>
                                    </p:animEffect>
                                    <p:set>
                                      <p:cBhvr>
                                        <p:cTn id="120" dur="1" fill="hold">
                                          <p:stCondLst>
                                            <p:cond delay="499"/>
                                          </p:stCondLst>
                                        </p:cTn>
                                        <p:tgtEl>
                                          <p:spTgt spid="20"/>
                                        </p:tgtEl>
                                        <p:attrNameLst>
                                          <p:attrName>style.visibility</p:attrName>
                                        </p:attrNameLst>
                                      </p:cBhvr>
                                      <p:to>
                                        <p:strVal val="hidden"/>
                                      </p:to>
                                    </p:set>
                                  </p:childTnLst>
                                </p:cTn>
                              </p:par>
                              <p:par>
                                <p:cTn id="121" presetID="9" presetClass="exit" presetSubtype="0" fill="hold" grpId="0" nodeType="withEffect">
                                  <p:stCondLst>
                                    <p:cond delay="0"/>
                                  </p:stCondLst>
                                  <p:childTnLst>
                                    <p:animEffect transition="out" filter="dissolve">
                                      <p:cBhvr>
                                        <p:cTn id="122" dur="500"/>
                                        <p:tgtEl>
                                          <p:spTgt spid="53"/>
                                        </p:tgtEl>
                                      </p:cBhvr>
                                    </p:animEffect>
                                    <p:set>
                                      <p:cBhvr>
                                        <p:cTn id="123" dur="1" fill="hold">
                                          <p:stCondLst>
                                            <p:cond delay="499"/>
                                          </p:stCondLst>
                                        </p:cTn>
                                        <p:tgtEl>
                                          <p:spTgt spid="53"/>
                                        </p:tgtEl>
                                        <p:attrNameLst>
                                          <p:attrName>style.visibility</p:attrName>
                                        </p:attrNameLst>
                                      </p:cBhvr>
                                      <p:to>
                                        <p:strVal val="hidden"/>
                                      </p:to>
                                    </p:set>
                                  </p:childTnLst>
                                </p:cTn>
                              </p:par>
                              <p:par>
                                <p:cTn id="124" presetID="9" presetClass="exit" presetSubtype="0" fill="hold" grpId="1" nodeType="withEffect">
                                  <p:stCondLst>
                                    <p:cond delay="0"/>
                                  </p:stCondLst>
                                  <p:childTnLst>
                                    <p:animEffect transition="out" filter="dissolve">
                                      <p:cBhvr>
                                        <p:cTn id="125" dur="500"/>
                                        <p:tgtEl>
                                          <p:spTgt spid="25"/>
                                        </p:tgtEl>
                                      </p:cBhvr>
                                    </p:animEffect>
                                    <p:set>
                                      <p:cBhvr>
                                        <p:cTn id="126" dur="1" fill="hold">
                                          <p:stCondLst>
                                            <p:cond delay="499"/>
                                          </p:stCondLst>
                                        </p:cTn>
                                        <p:tgtEl>
                                          <p:spTgt spid="25"/>
                                        </p:tgtEl>
                                        <p:attrNameLst>
                                          <p:attrName>style.visibility</p:attrName>
                                        </p:attrNameLst>
                                      </p:cBhvr>
                                      <p:to>
                                        <p:strVal val="hidden"/>
                                      </p:to>
                                    </p:set>
                                  </p:childTnLst>
                                </p:cTn>
                              </p:par>
                              <p:par>
                                <p:cTn id="127" presetID="9" presetClass="exit" presetSubtype="0" fill="hold" grpId="0" nodeType="withEffect">
                                  <p:stCondLst>
                                    <p:cond delay="0"/>
                                  </p:stCondLst>
                                  <p:childTnLst>
                                    <p:animEffect transition="out" filter="dissolve">
                                      <p:cBhvr>
                                        <p:cTn id="128" dur="500"/>
                                        <p:tgtEl>
                                          <p:spTgt spid="54"/>
                                        </p:tgtEl>
                                      </p:cBhvr>
                                    </p:animEffect>
                                    <p:set>
                                      <p:cBhvr>
                                        <p:cTn id="129" dur="1" fill="hold">
                                          <p:stCondLst>
                                            <p:cond delay="499"/>
                                          </p:stCondLst>
                                        </p:cTn>
                                        <p:tgtEl>
                                          <p:spTgt spid="54"/>
                                        </p:tgtEl>
                                        <p:attrNameLst>
                                          <p:attrName>style.visibility</p:attrName>
                                        </p:attrNameLst>
                                      </p:cBhvr>
                                      <p:to>
                                        <p:strVal val="hidden"/>
                                      </p:to>
                                    </p:set>
                                  </p:childTnLst>
                                </p:cTn>
                              </p:par>
                              <p:par>
                                <p:cTn id="130" presetID="9" presetClass="exit" presetSubtype="0" fill="hold" nodeType="withEffect">
                                  <p:stCondLst>
                                    <p:cond delay="0"/>
                                  </p:stCondLst>
                                  <p:childTnLst>
                                    <p:animEffect transition="out" filter="dissolve">
                                      <p:cBhvr>
                                        <p:cTn id="131" dur="500"/>
                                        <p:tgtEl>
                                          <p:spTgt spid="59"/>
                                        </p:tgtEl>
                                      </p:cBhvr>
                                    </p:animEffect>
                                    <p:set>
                                      <p:cBhvr>
                                        <p:cTn id="132" dur="1" fill="hold">
                                          <p:stCondLst>
                                            <p:cond delay="499"/>
                                          </p:stCondLst>
                                        </p:cTn>
                                        <p:tgtEl>
                                          <p:spTgt spid="59"/>
                                        </p:tgtEl>
                                        <p:attrNameLst>
                                          <p:attrName>style.visibility</p:attrName>
                                        </p:attrNameLst>
                                      </p:cBhvr>
                                      <p:to>
                                        <p:strVal val="hidden"/>
                                      </p:to>
                                    </p:set>
                                  </p:childTnLst>
                                </p:cTn>
                              </p:par>
                            </p:childTnLst>
                          </p:cTn>
                        </p:par>
                        <p:par>
                          <p:cTn id="133" fill="hold" nodeType="afterGroup">
                            <p:stCondLst>
                              <p:cond delay="500"/>
                            </p:stCondLst>
                            <p:childTnLst>
                              <p:par>
                                <p:cTn id="134" presetID="22" presetClass="entr" presetSubtype="2" repeatCount="indefinite" fill="hold" nodeType="afterEffect">
                                  <p:stCondLst>
                                    <p:cond delay="0"/>
                                  </p:stCondLst>
                                  <p:childTnLst>
                                    <p:set>
                                      <p:cBhvr>
                                        <p:cTn id="135" dur="1" fill="hold">
                                          <p:stCondLst>
                                            <p:cond delay="0"/>
                                          </p:stCondLst>
                                        </p:cTn>
                                        <p:tgtEl>
                                          <p:spTgt spid="6"/>
                                        </p:tgtEl>
                                        <p:attrNameLst>
                                          <p:attrName>style.visibility</p:attrName>
                                        </p:attrNameLst>
                                      </p:cBhvr>
                                      <p:to>
                                        <p:strVal val="visible"/>
                                      </p:to>
                                    </p:set>
                                    <p:animEffect transition="in" filter="wipe(right)">
                                      <p:cBhvr>
                                        <p:cTn id="136" dur="5000"/>
                                        <p:tgtEl>
                                          <p:spTgt spid="6"/>
                                        </p:tgtEl>
                                      </p:cBhvr>
                                    </p:animEffect>
                                  </p:childTnLst>
                                </p:cTn>
                              </p:par>
                              <p:par>
                                <p:cTn id="137" presetID="22" presetClass="entr" presetSubtype="2" repeatCount="indefinite" fill="hold" nodeType="withEffect">
                                  <p:stCondLst>
                                    <p:cond delay="0"/>
                                  </p:stCondLst>
                                  <p:childTnLst>
                                    <p:set>
                                      <p:cBhvr>
                                        <p:cTn id="138" dur="1" fill="hold">
                                          <p:stCondLst>
                                            <p:cond delay="0"/>
                                          </p:stCondLst>
                                        </p:cTn>
                                        <p:tgtEl>
                                          <p:spTgt spid="9"/>
                                        </p:tgtEl>
                                        <p:attrNameLst>
                                          <p:attrName>style.visibility</p:attrName>
                                        </p:attrNameLst>
                                      </p:cBhvr>
                                      <p:to>
                                        <p:strVal val="visible"/>
                                      </p:to>
                                    </p:set>
                                    <p:animEffect transition="in" filter="wipe(right)">
                                      <p:cBhvr>
                                        <p:cTn id="139" dur="5000"/>
                                        <p:tgtEl>
                                          <p:spTgt spid="9"/>
                                        </p:tgtEl>
                                      </p:cBhvr>
                                    </p:animEffect>
                                  </p:childTnLst>
                                </p:cTn>
                              </p:par>
                              <p:par>
                                <p:cTn id="140" presetID="22" presetClass="entr" presetSubtype="8" repeatCount="indefinite" fill="hold" nodeType="with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left)">
                                      <p:cBhvr>
                                        <p:cTn id="142" dur="5000"/>
                                        <p:tgtEl>
                                          <p:spTgt spid="12"/>
                                        </p:tgtEl>
                                      </p:cBhvr>
                                    </p:animEffect>
                                  </p:childTnLst>
                                </p:cTn>
                              </p:par>
                              <p:par>
                                <p:cTn id="143" presetID="22" presetClass="entr" presetSubtype="8" repeatCount="indefinite" fill="hold" nodeType="withEffect">
                                  <p:stCondLst>
                                    <p:cond delay="0"/>
                                  </p:stCondLst>
                                  <p:childTnLst>
                                    <p:set>
                                      <p:cBhvr>
                                        <p:cTn id="144" dur="1" fill="hold">
                                          <p:stCondLst>
                                            <p:cond delay="0"/>
                                          </p:stCondLst>
                                        </p:cTn>
                                        <p:tgtEl>
                                          <p:spTgt spid="15"/>
                                        </p:tgtEl>
                                        <p:attrNameLst>
                                          <p:attrName>style.visibility</p:attrName>
                                        </p:attrNameLst>
                                      </p:cBhvr>
                                      <p:to>
                                        <p:strVal val="visible"/>
                                      </p:to>
                                    </p:set>
                                    <p:animEffect transition="in" filter="wipe(left)">
                                      <p:cBhvr>
                                        <p:cTn id="145" dur="5000"/>
                                        <p:tgtEl>
                                          <p:spTgt spid="15"/>
                                        </p:tgtEl>
                                      </p:cBhvr>
                                    </p:animEffect>
                                  </p:childTnLst>
                                </p:cTn>
                              </p:par>
                              <p:par>
                                <p:cTn id="146" presetID="22" presetClass="entr" presetSubtype="2" repeatCount="indefinite" fill="hold" nodeType="withEffect">
                                  <p:stCondLst>
                                    <p:cond delay="0"/>
                                  </p:stCondLst>
                                  <p:childTnLst>
                                    <p:set>
                                      <p:cBhvr>
                                        <p:cTn id="147" dur="1" fill="hold">
                                          <p:stCondLst>
                                            <p:cond delay="0"/>
                                          </p:stCondLst>
                                        </p:cTn>
                                        <p:tgtEl>
                                          <p:spTgt spid="32"/>
                                        </p:tgtEl>
                                        <p:attrNameLst>
                                          <p:attrName>style.visibility</p:attrName>
                                        </p:attrNameLst>
                                      </p:cBhvr>
                                      <p:to>
                                        <p:strVal val="visible"/>
                                      </p:to>
                                    </p:set>
                                    <p:animEffect transition="in" filter="wipe(right)">
                                      <p:cBhvr>
                                        <p:cTn id="148" dur="5000"/>
                                        <p:tgtEl>
                                          <p:spTgt spid="32"/>
                                        </p:tgtEl>
                                      </p:cBhvr>
                                    </p:animEffect>
                                  </p:childTnLst>
                                </p:cTn>
                              </p:par>
                              <p:par>
                                <p:cTn id="149" presetID="22" presetClass="entr" presetSubtype="2" repeatCount="indefinite" fill="hold" nodeType="with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wipe(right)">
                                      <p:cBhvr>
                                        <p:cTn id="151" dur="5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46" grpId="0"/>
      <p:bldP spid="47" grpId="0"/>
      <p:bldP spid="48" grpId="0"/>
      <p:bldP spid="49" grpId="0"/>
      <p:bldP spid="50" grpId="0"/>
      <p:bldP spid="51" grpId="0"/>
      <p:bldP spid="52" grpId="0"/>
      <p:bldP spid="53" grpId="0"/>
      <p:bldP spid="54" grpId="0"/>
      <p:bldP spid="55" grpId="0"/>
      <p:bldP spid="56" grpId="0"/>
      <p:bldP spid="57"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smtClean="0"/>
              <a:t>Jet Stream</a:t>
            </a:r>
          </a:p>
        </p:txBody>
      </p:sp>
      <p:sp>
        <p:nvSpPr>
          <p:cNvPr id="24579" name="Content Placeholder 2"/>
          <p:cNvSpPr>
            <a:spLocks noGrp="1"/>
          </p:cNvSpPr>
          <p:nvPr>
            <p:ph idx="1"/>
          </p:nvPr>
        </p:nvSpPr>
        <p:spPr/>
        <p:txBody>
          <a:bodyPr/>
          <a:lstStyle/>
          <a:p>
            <a:r>
              <a:rPr lang="en-US" altLang="en-US" smtClean="0"/>
              <a:t>In between circulation zones we find an area of low pressure.</a:t>
            </a:r>
          </a:p>
          <a:p>
            <a:r>
              <a:rPr lang="en-US" altLang="en-US" smtClean="0"/>
              <a:t>A stream of air rushes in to fill the void.</a:t>
            </a:r>
          </a:p>
          <a:p>
            <a:r>
              <a:rPr lang="en-US" altLang="en-US" smtClean="0"/>
              <a:t>This stream of air travels from west to east in between the prevailing winds.</a:t>
            </a:r>
          </a:p>
        </p:txBody>
      </p:sp>
    </p:spTree>
    <p:extLst>
      <p:ext uri="{BB962C8B-B14F-4D97-AF65-F5344CB8AC3E}">
        <p14:creationId xmlns:p14="http://schemas.microsoft.com/office/powerpoint/2010/main" val="250033562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ircular Arrow 3"/>
          <p:cNvSpPr/>
          <p:nvPr/>
        </p:nvSpPr>
        <p:spPr>
          <a:xfrm>
            <a:off x="1524000" y="1828800"/>
            <a:ext cx="4038600" cy="4800600"/>
          </a:xfrm>
          <a:prstGeom prst="circularArrow">
            <a:avLst>
              <a:gd name="adj1" fmla="val 5686"/>
              <a:gd name="adj2" fmla="val 1156250"/>
              <a:gd name="adj3" fmla="val 20444369"/>
              <a:gd name="adj4" fmla="val 16067348"/>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5" name="Circular Arrow 4"/>
          <p:cNvSpPr/>
          <p:nvPr/>
        </p:nvSpPr>
        <p:spPr>
          <a:xfrm flipH="1">
            <a:off x="6400800" y="1828800"/>
            <a:ext cx="4419600" cy="4800600"/>
          </a:xfrm>
          <a:prstGeom prst="circularArrow">
            <a:avLst>
              <a:gd name="adj1" fmla="val 5686"/>
              <a:gd name="adj2" fmla="val 1156250"/>
              <a:gd name="adj3" fmla="val 20444369"/>
              <a:gd name="adj4" fmla="val 16067348"/>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6" name="TextBox 5"/>
          <p:cNvSpPr txBox="1">
            <a:spLocks noChangeArrowheads="1"/>
          </p:cNvSpPr>
          <p:nvPr/>
        </p:nvSpPr>
        <p:spPr bwMode="auto">
          <a:xfrm>
            <a:off x="4648200" y="4572000"/>
            <a:ext cx="3276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Air colliding at the top of the troposphere will leave a low pressure area with very little air</a:t>
            </a:r>
          </a:p>
        </p:txBody>
      </p:sp>
      <p:cxnSp>
        <p:nvCxnSpPr>
          <p:cNvPr id="8" name="Straight Arrow Connector 7"/>
          <p:cNvCxnSpPr/>
          <p:nvPr/>
        </p:nvCxnSpPr>
        <p:spPr>
          <a:xfrm rot="5400000" flipH="1" flipV="1">
            <a:off x="5372101" y="3848101"/>
            <a:ext cx="1447800" cy="3175"/>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5029200" y="1143000"/>
            <a:ext cx="2057400" cy="1905000"/>
          </a:xfrm>
          <a:prstGeom prst="ellipse">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extBox 9"/>
          <p:cNvSpPr txBox="1">
            <a:spLocks noChangeArrowheads="1"/>
          </p:cNvSpPr>
          <p:nvPr/>
        </p:nvSpPr>
        <p:spPr bwMode="auto">
          <a:xfrm>
            <a:off x="4724400" y="4648201"/>
            <a:ext cx="2819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The jet stream is formed by fast moving air rushing in to fill the void</a:t>
            </a:r>
          </a:p>
        </p:txBody>
      </p:sp>
      <p:sp>
        <p:nvSpPr>
          <p:cNvPr id="14" name="Bent Arrow 13"/>
          <p:cNvSpPr/>
          <p:nvPr/>
        </p:nvSpPr>
        <p:spPr>
          <a:xfrm rot="17686396" flipV="1">
            <a:off x="4478153" y="1814110"/>
            <a:ext cx="1483096" cy="1581479"/>
          </a:xfrm>
          <a:prstGeom prst="bentArrow">
            <a:avLst>
              <a:gd name="adj1" fmla="val 11826"/>
              <a:gd name="adj2" fmla="val 25000"/>
              <a:gd name="adj3" fmla="val 25000"/>
              <a:gd name="adj4" fmla="val 27293"/>
            </a:avLst>
          </a:prstGeom>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5" name="Bent Arrow 14"/>
          <p:cNvSpPr/>
          <p:nvPr/>
        </p:nvSpPr>
        <p:spPr>
          <a:xfrm rot="13983079">
            <a:off x="5670109" y="1846523"/>
            <a:ext cx="2119447" cy="1777755"/>
          </a:xfrm>
          <a:prstGeom prst="bentArrow">
            <a:avLst>
              <a:gd name="adj1" fmla="val 11826"/>
              <a:gd name="adj2" fmla="val 25000"/>
              <a:gd name="adj3" fmla="val 25000"/>
              <a:gd name="adj4" fmla="val 27293"/>
            </a:avLst>
          </a:prstGeom>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Tree>
    <p:extLst>
      <p:ext uri="{BB962C8B-B14F-4D97-AF65-F5344CB8AC3E}">
        <p14:creationId xmlns:p14="http://schemas.microsoft.com/office/powerpoint/2010/main" val="21449303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repeatCount="indefinite" fill="hold" grpId="0" nodeType="withEffect">
                                  <p:stCondLst>
                                    <p:cond delay="0"/>
                                  </p:stCondLst>
                                  <p:endCondLst>
                                    <p:cond evt="onNext" delay="0">
                                      <p:tgtEl>
                                        <p:sldTgt/>
                                      </p:tgtEl>
                                    </p:cond>
                                  </p:end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par>
                                <p:cTn id="8" presetID="22" presetClass="entr" presetSubtype="1" repeatCount="indefinite" fill="hold" grpId="0" nodeType="withEffect">
                                  <p:stCondLst>
                                    <p:cond delay="0"/>
                                  </p:stCondLst>
                                  <p:endCondLst>
                                    <p:cond evt="onNext" delay="0">
                                      <p:tgtEl>
                                        <p:sldTgt/>
                                      </p:tgtEl>
                                    </p:cond>
                                  </p:endCondLst>
                                  <p:childTnLst>
                                    <p:set>
                                      <p:cBhvr>
                                        <p:cTn id="9" dur="1" fill="hold">
                                          <p:stCondLst>
                                            <p:cond delay="0"/>
                                          </p:stCondLst>
                                        </p:cTn>
                                        <p:tgtEl>
                                          <p:spTgt spid="4"/>
                                        </p:tgtEl>
                                        <p:attrNameLst>
                                          <p:attrName>style.visibility</p:attrName>
                                        </p:attrNameLst>
                                      </p:cBhvr>
                                      <p:to>
                                        <p:strVal val="visible"/>
                                      </p:to>
                                    </p:set>
                                    <p:animEffect transition="in" filter="wipe(up)">
                                      <p:cBhvr>
                                        <p:cTn id="10" dur="2000"/>
                                        <p:tgtEl>
                                          <p:spTgt spid="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8"/>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22" presetClass="entr" presetSubtype="8" repeatCount="indefinite"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par>
                                <p:cTn id="22" presetID="22" presetClass="entr" presetSubtype="2" repeatCount="indefinite"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0"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3"/>
          <p:cNvGrpSpPr>
            <a:grpSpLocks/>
          </p:cNvGrpSpPr>
          <p:nvPr/>
        </p:nvGrpSpPr>
        <p:grpSpPr bwMode="auto">
          <a:xfrm>
            <a:off x="3200400" y="1066800"/>
            <a:ext cx="5208588" cy="4852988"/>
            <a:chOff x="0" y="838200"/>
            <a:chExt cx="5208642" cy="4853022"/>
          </a:xfrm>
        </p:grpSpPr>
        <p:grpSp>
          <p:nvGrpSpPr>
            <p:cNvPr id="26635" name="Group 19"/>
            <p:cNvGrpSpPr>
              <a:grpSpLocks/>
            </p:cNvGrpSpPr>
            <p:nvPr/>
          </p:nvGrpSpPr>
          <p:grpSpPr bwMode="auto">
            <a:xfrm>
              <a:off x="457205" y="838200"/>
              <a:ext cx="4751437" cy="4853022"/>
              <a:chOff x="1905004" y="762000"/>
              <a:chExt cx="4751437" cy="4853022"/>
            </a:xfrm>
          </p:grpSpPr>
          <p:sp>
            <p:nvSpPr>
              <p:cNvPr id="10" name="Oval 9"/>
              <p:cNvSpPr/>
              <p:nvPr/>
            </p:nvSpPr>
            <p:spPr>
              <a:xfrm>
                <a:off x="1905004" y="762000"/>
                <a:ext cx="4751437" cy="4853022"/>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6642" name="Group 17"/>
              <p:cNvGrpSpPr>
                <a:grpSpLocks/>
              </p:cNvGrpSpPr>
              <p:nvPr/>
            </p:nvGrpSpPr>
            <p:grpSpPr bwMode="auto">
              <a:xfrm>
                <a:off x="1905004" y="1143003"/>
                <a:ext cx="4751437" cy="4116417"/>
                <a:chOff x="1905004" y="1143003"/>
                <a:chExt cx="4751437" cy="4116417"/>
              </a:xfrm>
            </p:grpSpPr>
            <p:cxnSp>
              <p:nvCxnSpPr>
                <p:cNvPr id="12" name="Straight Connector 11"/>
                <p:cNvCxnSpPr>
                  <a:stCxn id="10" idx="2"/>
                  <a:endCxn id="10" idx="6"/>
                </p:cNvCxnSpPr>
                <p:nvPr/>
              </p:nvCxnSpPr>
              <p:spPr>
                <a:xfrm rot="10800000" flipH="1">
                  <a:off x="1905004" y="3189305"/>
                  <a:ext cx="4751437"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209807" y="1981209"/>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048016" y="1143003"/>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09807" y="4419626"/>
                  <a:ext cx="411484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048016" y="5257832"/>
                  <a:ext cx="251462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6636" name="TextBox 5"/>
            <p:cNvSpPr txBox="1">
              <a:spLocks noChangeArrowheads="1"/>
            </p:cNvSpPr>
            <p:nvPr/>
          </p:nvSpPr>
          <p:spPr bwMode="auto">
            <a:xfrm>
              <a:off x="0" y="3048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0</a:t>
              </a:r>
              <a:r>
                <a:rPr lang="en-US" altLang="en-US" baseline="30000"/>
                <a:t>o</a:t>
              </a:r>
              <a:endParaRPr lang="en-US" altLang="en-US"/>
            </a:p>
          </p:txBody>
        </p:sp>
        <p:sp>
          <p:nvSpPr>
            <p:cNvPr id="26637" name="TextBox 6"/>
            <p:cNvSpPr txBox="1">
              <a:spLocks noChangeArrowheads="1"/>
            </p:cNvSpPr>
            <p:nvPr/>
          </p:nvSpPr>
          <p:spPr bwMode="auto">
            <a:xfrm>
              <a:off x="228600" y="1905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26638" name="TextBox 7"/>
            <p:cNvSpPr txBox="1">
              <a:spLocks noChangeArrowheads="1"/>
            </p:cNvSpPr>
            <p:nvPr/>
          </p:nvSpPr>
          <p:spPr bwMode="auto">
            <a:xfrm>
              <a:off x="914400" y="990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sp>
          <p:nvSpPr>
            <p:cNvPr id="26639" name="TextBox 8"/>
            <p:cNvSpPr txBox="1">
              <a:spLocks noChangeArrowheads="1"/>
            </p:cNvSpPr>
            <p:nvPr/>
          </p:nvSpPr>
          <p:spPr bwMode="auto">
            <a:xfrm>
              <a:off x="228600" y="43434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26640" name="TextBox 9"/>
            <p:cNvSpPr txBox="1">
              <a:spLocks noChangeArrowheads="1"/>
            </p:cNvSpPr>
            <p:nvPr/>
          </p:nvSpPr>
          <p:spPr bwMode="auto">
            <a:xfrm>
              <a:off x="1066800" y="5181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60</a:t>
              </a:r>
              <a:r>
                <a:rPr lang="en-US" altLang="en-US" baseline="30000"/>
                <a:t>o</a:t>
              </a:r>
              <a:endParaRPr lang="en-US" altLang="en-US"/>
            </a:p>
          </p:txBody>
        </p:sp>
      </p:grpSp>
      <p:sp>
        <p:nvSpPr>
          <p:cNvPr id="25" name="Freeform 24"/>
          <p:cNvSpPr/>
          <p:nvPr/>
        </p:nvSpPr>
        <p:spPr>
          <a:xfrm>
            <a:off x="4900613" y="1263651"/>
            <a:ext cx="2163762" cy="460375"/>
          </a:xfrm>
          <a:custGeom>
            <a:avLst/>
            <a:gdLst>
              <a:gd name="connsiteX0" fmla="*/ 0 w 2163778"/>
              <a:gd name="connsiteY0" fmla="*/ 43759 h 420986"/>
              <a:gd name="connsiteX1" fmla="*/ 208229 w 2163778"/>
              <a:gd name="connsiteY1" fmla="*/ 405897 h 420986"/>
              <a:gd name="connsiteX2" fmla="*/ 697116 w 2163778"/>
              <a:gd name="connsiteY2" fmla="*/ 16598 h 420986"/>
              <a:gd name="connsiteX3" fmla="*/ 1176950 w 2163778"/>
              <a:gd name="connsiteY3" fmla="*/ 306309 h 420986"/>
              <a:gd name="connsiteX4" fmla="*/ 1520982 w 2163778"/>
              <a:gd name="connsiteY4" fmla="*/ 378737 h 420986"/>
              <a:gd name="connsiteX5" fmla="*/ 2163778 w 2163778"/>
              <a:gd name="connsiteY5" fmla="*/ 52812 h 420986"/>
              <a:gd name="connsiteX0" fmla="*/ 0 w 2163778"/>
              <a:gd name="connsiteY0" fmla="*/ 95062 h 472289"/>
              <a:gd name="connsiteX1" fmla="*/ 208229 w 2163778"/>
              <a:gd name="connsiteY1" fmla="*/ 457200 h 472289"/>
              <a:gd name="connsiteX2" fmla="*/ 697116 w 2163778"/>
              <a:gd name="connsiteY2" fmla="*/ 67901 h 472289"/>
              <a:gd name="connsiteX3" fmla="*/ 1172423 w 2163778"/>
              <a:gd name="connsiteY3" fmla="*/ 49794 h 472289"/>
              <a:gd name="connsiteX4" fmla="*/ 1176950 w 2163778"/>
              <a:gd name="connsiteY4" fmla="*/ 357612 h 472289"/>
              <a:gd name="connsiteX5" fmla="*/ 1520982 w 2163778"/>
              <a:gd name="connsiteY5" fmla="*/ 430040 h 472289"/>
              <a:gd name="connsiteX6" fmla="*/ 2163778 w 2163778"/>
              <a:gd name="connsiteY6" fmla="*/ 104115 h 472289"/>
              <a:gd name="connsiteX0" fmla="*/ 0 w 2163778"/>
              <a:gd name="connsiteY0" fmla="*/ 95062 h 461727"/>
              <a:gd name="connsiteX1" fmla="*/ 208229 w 2163778"/>
              <a:gd name="connsiteY1" fmla="*/ 457200 h 461727"/>
              <a:gd name="connsiteX2" fmla="*/ 697116 w 2163778"/>
              <a:gd name="connsiteY2" fmla="*/ 67901 h 461727"/>
              <a:gd name="connsiteX3" fmla="*/ 1172423 w 2163778"/>
              <a:gd name="connsiteY3" fmla="*/ 49794 h 461727"/>
              <a:gd name="connsiteX4" fmla="*/ 1176950 w 2163778"/>
              <a:gd name="connsiteY4" fmla="*/ 357612 h 461727"/>
              <a:gd name="connsiteX5" fmla="*/ 1520982 w 2163778"/>
              <a:gd name="connsiteY5" fmla="*/ 430040 h 461727"/>
              <a:gd name="connsiteX6" fmla="*/ 1911035 w 2163778"/>
              <a:gd name="connsiteY6" fmla="*/ 353841 h 461727"/>
              <a:gd name="connsiteX7" fmla="*/ 2163778 w 2163778"/>
              <a:gd name="connsiteY7" fmla="*/ 104115 h 461727"/>
              <a:gd name="connsiteX0" fmla="*/ 0 w 2163778"/>
              <a:gd name="connsiteY0" fmla="*/ 95062 h 461727"/>
              <a:gd name="connsiteX1" fmla="*/ 208229 w 2163778"/>
              <a:gd name="connsiteY1" fmla="*/ 457200 h 461727"/>
              <a:gd name="connsiteX2" fmla="*/ 697116 w 2163778"/>
              <a:gd name="connsiteY2" fmla="*/ 67901 h 461727"/>
              <a:gd name="connsiteX3" fmla="*/ 1172423 w 2163778"/>
              <a:gd name="connsiteY3" fmla="*/ 49794 h 461727"/>
              <a:gd name="connsiteX4" fmla="*/ 1329350 w 2163778"/>
              <a:gd name="connsiteY4" fmla="*/ 357612 h 461727"/>
              <a:gd name="connsiteX5" fmla="*/ 1520982 w 2163778"/>
              <a:gd name="connsiteY5" fmla="*/ 430040 h 461727"/>
              <a:gd name="connsiteX6" fmla="*/ 1911035 w 2163778"/>
              <a:gd name="connsiteY6" fmla="*/ 353841 h 461727"/>
              <a:gd name="connsiteX7" fmla="*/ 2163778 w 2163778"/>
              <a:gd name="connsiteY7" fmla="*/ 104115 h 46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778" h="461727">
                <a:moveTo>
                  <a:pt x="0" y="95062"/>
                </a:moveTo>
                <a:cubicBezTo>
                  <a:pt x="46021" y="278394"/>
                  <a:pt x="92043" y="461727"/>
                  <a:pt x="208229" y="457200"/>
                </a:cubicBezTo>
                <a:cubicBezTo>
                  <a:pt x="324415" y="452673"/>
                  <a:pt x="536417" y="135802"/>
                  <a:pt x="697116" y="67901"/>
                </a:cubicBezTo>
                <a:cubicBezTo>
                  <a:pt x="857815" y="0"/>
                  <a:pt x="1067051" y="1509"/>
                  <a:pt x="1172423" y="49794"/>
                </a:cubicBezTo>
                <a:cubicBezTo>
                  <a:pt x="1277795" y="98079"/>
                  <a:pt x="1271257" y="294238"/>
                  <a:pt x="1329350" y="357612"/>
                </a:cubicBezTo>
                <a:cubicBezTo>
                  <a:pt x="1387443" y="420986"/>
                  <a:pt x="1424035" y="430668"/>
                  <a:pt x="1520982" y="430040"/>
                </a:cubicBezTo>
                <a:cubicBezTo>
                  <a:pt x="1617929" y="429412"/>
                  <a:pt x="1803902" y="408162"/>
                  <a:pt x="1911035" y="353841"/>
                </a:cubicBezTo>
                <a:lnTo>
                  <a:pt x="2163778" y="104115"/>
                </a:lnTo>
              </a:path>
            </a:pathLst>
          </a:cu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6" name="Freeform 25"/>
          <p:cNvSpPr/>
          <p:nvPr/>
        </p:nvSpPr>
        <p:spPr>
          <a:xfrm>
            <a:off x="4114800" y="1981200"/>
            <a:ext cx="3810000" cy="609600"/>
          </a:xfrm>
          <a:custGeom>
            <a:avLst/>
            <a:gdLst>
              <a:gd name="connsiteX0" fmla="*/ 0 w 2163778"/>
              <a:gd name="connsiteY0" fmla="*/ 43759 h 420986"/>
              <a:gd name="connsiteX1" fmla="*/ 208229 w 2163778"/>
              <a:gd name="connsiteY1" fmla="*/ 405897 h 420986"/>
              <a:gd name="connsiteX2" fmla="*/ 697116 w 2163778"/>
              <a:gd name="connsiteY2" fmla="*/ 16598 h 420986"/>
              <a:gd name="connsiteX3" fmla="*/ 1176950 w 2163778"/>
              <a:gd name="connsiteY3" fmla="*/ 306309 h 420986"/>
              <a:gd name="connsiteX4" fmla="*/ 1520982 w 2163778"/>
              <a:gd name="connsiteY4" fmla="*/ 378737 h 420986"/>
              <a:gd name="connsiteX5" fmla="*/ 2163778 w 2163778"/>
              <a:gd name="connsiteY5" fmla="*/ 52812 h 420986"/>
              <a:gd name="connsiteX0" fmla="*/ 0 w 2163778"/>
              <a:gd name="connsiteY0" fmla="*/ 95062 h 472289"/>
              <a:gd name="connsiteX1" fmla="*/ 208229 w 2163778"/>
              <a:gd name="connsiteY1" fmla="*/ 457200 h 472289"/>
              <a:gd name="connsiteX2" fmla="*/ 697116 w 2163778"/>
              <a:gd name="connsiteY2" fmla="*/ 67901 h 472289"/>
              <a:gd name="connsiteX3" fmla="*/ 1172423 w 2163778"/>
              <a:gd name="connsiteY3" fmla="*/ 49794 h 472289"/>
              <a:gd name="connsiteX4" fmla="*/ 1176950 w 2163778"/>
              <a:gd name="connsiteY4" fmla="*/ 357612 h 472289"/>
              <a:gd name="connsiteX5" fmla="*/ 1520982 w 2163778"/>
              <a:gd name="connsiteY5" fmla="*/ 430040 h 472289"/>
              <a:gd name="connsiteX6" fmla="*/ 2163778 w 2163778"/>
              <a:gd name="connsiteY6" fmla="*/ 104115 h 472289"/>
              <a:gd name="connsiteX0" fmla="*/ 0 w 2163778"/>
              <a:gd name="connsiteY0" fmla="*/ 95062 h 461727"/>
              <a:gd name="connsiteX1" fmla="*/ 208229 w 2163778"/>
              <a:gd name="connsiteY1" fmla="*/ 457200 h 461727"/>
              <a:gd name="connsiteX2" fmla="*/ 697116 w 2163778"/>
              <a:gd name="connsiteY2" fmla="*/ 67901 h 461727"/>
              <a:gd name="connsiteX3" fmla="*/ 1172423 w 2163778"/>
              <a:gd name="connsiteY3" fmla="*/ 49794 h 461727"/>
              <a:gd name="connsiteX4" fmla="*/ 1176950 w 2163778"/>
              <a:gd name="connsiteY4" fmla="*/ 357612 h 461727"/>
              <a:gd name="connsiteX5" fmla="*/ 1520982 w 2163778"/>
              <a:gd name="connsiteY5" fmla="*/ 430040 h 461727"/>
              <a:gd name="connsiteX6" fmla="*/ 1911035 w 2163778"/>
              <a:gd name="connsiteY6" fmla="*/ 353841 h 461727"/>
              <a:gd name="connsiteX7" fmla="*/ 2163778 w 2163778"/>
              <a:gd name="connsiteY7" fmla="*/ 104115 h 461727"/>
              <a:gd name="connsiteX0" fmla="*/ 0 w 2163778"/>
              <a:gd name="connsiteY0" fmla="*/ 95062 h 461727"/>
              <a:gd name="connsiteX1" fmla="*/ 208229 w 2163778"/>
              <a:gd name="connsiteY1" fmla="*/ 457200 h 461727"/>
              <a:gd name="connsiteX2" fmla="*/ 697116 w 2163778"/>
              <a:gd name="connsiteY2" fmla="*/ 67901 h 461727"/>
              <a:gd name="connsiteX3" fmla="*/ 1172423 w 2163778"/>
              <a:gd name="connsiteY3" fmla="*/ 49794 h 461727"/>
              <a:gd name="connsiteX4" fmla="*/ 1329350 w 2163778"/>
              <a:gd name="connsiteY4" fmla="*/ 357612 h 461727"/>
              <a:gd name="connsiteX5" fmla="*/ 1520982 w 2163778"/>
              <a:gd name="connsiteY5" fmla="*/ 430040 h 461727"/>
              <a:gd name="connsiteX6" fmla="*/ 1911035 w 2163778"/>
              <a:gd name="connsiteY6" fmla="*/ 353841 h 461727"/>
              <a:gd name="connsiteX7" fmla="*/ 2163778 w 2163778"/>
              <a:gd name="connsiteY7" fmla="*/ 104115 h 46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778" h="461727">
                <a:moveTo>
                  <a:pt x="0" y="95062"/>
                </a:moveTo>
                <a:cubicBezTo>
                  <a:pt x="46021" y="278394"/>
                  <a:pt x="92043" y="461727"/>
                  <a:pt x="208229" y="457200"/>
                </a:cubicBezTo>
                <a:cubicBezTo>
                  <a:pt x="324415" y="452673"/>
                  <a:pt x="536417" y="135802"/>
                  <a:pt x="697116" y="67901"/>
                </a:cubicBezTo>
                <a:cubicBezTo>
                  <a:pt x="857815" y="0"/>
                  <a:pt x="1067051" y="1509"/>
                  <a:pt x="1172423" y="49794"/>
                </a:cubicBezTo>
                <a:cubicBezTo>
                  <a:pt x="1277795" y="98079"/>
                  <a:pt x="1271257" y="294238"/>
                  <a:pt x="1329350" y="357612"/>
                </a:cubicBezTo>
                <a:cubicBezTo>
                  <a:pt x="1387443" y="420986"/>
                  <a:pt x="1424035" y="430668"/>
                  <a:pt x="1520982" y="430040"/>
                </a:cubicBezTo>
                <a:cubicBezTo>
                  <a:pt x="1617929" y="429412"/>
                  <a:pt x="1803902" y="408162"/>
                  <a:pt x="1911035" y="353841"/>
                </a:cubicBezTo>
                <a:lnTo>
                  <a:pt x="2163778" y="104115"/>
                </a:lnTo>
              </a:path>
            </a:pathLst>
          </a:cu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7" name="Freeform 26"/>
          <p:cNvSpPr/>
          <p:nvPr/>
        </p:nvSpPr>
        <p:spPr>
          <a:xfrm>
            <a:off x="3962400" y="4267200"/>
            <a:ext cx="4267200" cy="685800"/>
          </a:xfrm>
          <a:custGeom>
            <a:avLst/>
            <a:gdLst>
              <a:gd name="connsiteX0" fmla="*/ 0 w 2163778"/>
              <a:gd name="connsiteY0" fmla="*/ 43759 h 420986"/>
              <a:gd name="connsiteX1" fmla="*/ 208229 w 2163778"/>
              <a:gd name="connsiteY1" fmla="*/ 405897 h 420986"/>
              <a:gd name="connsiteX2" fmla="*/ 697116 w 2163778"/>
              <a:gd name="connsiteY2" fmla="*/ 16598 h 420986"/>
              <a:gd name="connsiteX3" fmla="*/ 1176950 w 2163778"/>
              <a:gd name="connsiteY3" fmla="*/ 306309 h 420986"/>
              <a:gd name="connsiteX4" fmla="*/ 1520982 w 2163778"/>
              <a:gd name="connsiteY4" fmla="*/ 378737 h 420986"/>
              <a:gd name="connsiteX5" fmla="*/ 2163778 w 2163778"/>
              <a:gd name="connsiteY5" fmla="*/ 52812 h 420986"/>
              <a:gd name="connsiteX0" fmla="*/ 0 w 2163778"/>
              <a:gd name="connsiteY0" fmla="*/ 95062 h 472289"/>
              <a:gd name="connsiteX1" fmla="*/ 208229 w 2163778"/>
              <a:gd name="connsiteY1" fmla="*/ 457200 h 472289"/>
              <a:gd name="connsiteX2" fmla="*/ 697116 w 2163778"/>
              <a:gd name="connsiteY2" fmla="*/ 67901 h 472289"/>
              <a:gd name="connsiteX3" fmla="*/ 1172423 w 2163778"/>
              <a:gd name="connsiteY3" fmla="*/ 49794 h 472289"/>
              <a:gd name="connsiteX4" fmla="*/ 1176950 w 2163778"/>
              <a:gd name="connsiteY4" fmla="*/ 357612 h 472289"/>
              <a:gd name="connsiteX5" fmla="*/ 1520982 w 2163778"/>
              <a:gd name="connsiteY5" fmla="*/ 430040 h 472289"/>
              <a:gd name="connsiteX6" fmla="*/ 2163778 w 2163778"/>
              <a:gd name="connsiteY6" fmla="*/ 104115 h 472289"/>
              <a:gd name="connsiteX0" fmla="*/ 0 w 2163778"/>
              <a:gd name="connsiteY0" fmla="*/ 95062 h 461727"/>
              <a:gd name="connsiteX1" fmla="*/ 208229 w 2163778"/>
              <a:gd name="connsiteY1" fmla="*/ 457200 h 461727"/>
              <a:gd name="connsiteX2" fmla="*/ 697116 w 2163778"/>
              <a:gd name="connsiteY2" fmla="*/ 67901 h 461727"/>
              <a:gd name="connsiteX3" fmla="*/ 1172423 w 2163778"/>
              <a:gd name="connsiteY3" fmla="*/ 49794 h 461727"/>
              <a:gd name="connsiteX4" fmla="*/ 1176950 w 2163778"/>
              <a:gd name="connsiteY4" fmla="*/ 357612 h 461727"/>
              <a:gd name="connsiteX5" fmla="*/ 1520982 w 2163778"/>
              <a:gd name="connsiteY5" fmla="*/ 430040 h 461727"/>
              <a:gd name="connsiteX6" fmla="*/ 1911035 w 2163778"/>
              <a:gd name="connsiteY6" fmla="*/ 353841 h 461727"/>
              <a:gd name="connsiteX7" fmla="*/ 2163778 w 2163778"/>
              <a:gd name="connsiteY7" fmla="*/ 104115 h 461727"/>
              <a:gd name="connsiteX0" fmla="*/ 0 w 2163778"/>
              <a:gd name="connsiteY0" fmla="*/ 95062 h 461727"/>
              <a:gd name="connsiteX1" fmla="*/ 208229 w 2163778"/>
              <a:gd name="connsiteY1" fmla="*/ 457200 h 461727"/>
              <a:gd name="connsiteX2" fmla="*/ 697116 w 2163778"/>
              <a:gd name="connsiteY2" fmla="*/ 67901 h 461727"/>
              <a:gd name="connsiteX3" fmla="*/ 1172423 w 2163778"/>
              <a:gd name="connsiteY3" fmla="*/ 49794 h 461727"/>
              <a:gd name="connsiteX4" fmla="*/ 1329350 w 2163778"/>
              <a:gd name="connsiteY4" fmla="*/ 357612 h 461727"/>
              <a:gd name="connsiteX5" fmla="*/ 1520982 w 2163778"/>
              <a:gd name="connsiteY5" fmla="*/ 430040 h 461727"/>
              <a:gd name="connsiteX6" fmla="*/ 1911035 w 2163778"/>
              <a:gd name="connsiteY6" fmla="*/ 353841 h 461727"/>
              <a:gd name="connsiteX7" fmla="*/ 2163778 w 2163778"/>
              <a:gd name="connsiteY7" fmla="*/ 104115 h 46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778" h="461727">
                <a:moveTo>
                  <a:pt x="0" y="95062"/>
                </a:moveTo>
                <a:cubicBezTo>
                  <a:pt x="46021" y="278394"/>
                  <a:pt x="92043" y="461727"/>
                  <a:pt x="208229" y="457200"/>
                </a:cubicBezTo>
                <a:cubicBezTo>
                  <a:pt x="324415" y="452673"/>
                  <a:pt x="536417" y="135802"/>
                  <a:pt x="697116" y="67901"/>
                </a:cubicBezTo>
                <a:cubicBezTo>
                  <a:pt x="857815" y="0"/>
                  <a:pt x="1067051" y="1509"/>
                  <a:pt x="1172423" y="49794"/>
                </a:cubicBezTo>
                <a:cubicBezTo>
                  <a:pt x="1277795" y="98079"/>
                  <a:pt x="1271257" y="294238"/>
                  <a:pt x="1329350" y="357612"/>
                </a:cubicBezTo>
                <a:cubicBezTo>
                  <a:pt x="1387443" y="420986"/>
                  <a:pt x="1424035" y="430668"/>
                  <a:pt x="1520982" y="430040"/>
                </a:cubicBezTo>
                <a:cubicBezTo>
                  <a:pt x="1617929" y="429412"/>
                  <a:pt x="1803902" y="408162"/>
                  <a:pt x="1911035" y="353841"/>
                </a:cubicBezTo>
                <a:lnTo>
                  <a:pt x="2163778" y="104115"/>
                </a:lnTo>
              </a:path>
            </a:pathLst>
          </a:cu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8" name="Freeform 27"/>
          <p:cNvSpPr/>
          <p:nvPr/>
        </p:nvSpPr>
        <p:spPr>
          <a:xfrm>
            <a:off x="4724400" y="5181600"/>
            <a:ext cx="2590800" cy="609600"/>
          </a:xfrm>
          <a:custGeom>
            <a:avLst/>
            <a:gdLst>
              <a:gd name="connsiteX0" fmla="*/ 0 w 2163778"/>
              <a:gd name="connsiteY0" fmla="*/ 43759 h 420986"/>
              <a:gd name="connsiteX1" fmla="*/ 208229 w 2163778"/>
              <a:gd name="connsiteY1" fmla="*/ 405897 h 420986"/>
              <a:gd name="connsiteX2" fmla="*/ 697116 w 2163778"/>
              <a:gd name="connsiteY2" fmla="*/ 16598 h 420986"/>
              <a:gd name="connsiteX3" fmla="*/ 1176950 w 2163778"/>
              <a:gd name="connsiteY3" fmla="*/ 306309 h 420986"/>
              <a:gd name="connsiteX4" fmla="*/ 1520982 w 2163778"/>
              <a:gd name="connsiteY4" fmla="*/ 378737 h 420986"/>
              <a:gd name="connsiteX5" fmla="*/ 2163778 w 2163778"/>
              <a:gd name="connsiteY5" fmla="*/ 52812 h 420986"/>
              <a:gd name="connsiteX0" fmla="*/ 0 w 2163778"/>
              <a:gd name="connsiteY0" fmla="*/ 95062 h 472289"/>
              <a:gd name="connsiteX1" fmla="*/ 208229 w 2163778"/>
              <a:gd name="connsiteY1" fmla="*/ 457200 h 472289"/>
              <a:gd name="connsiteX2" fmla="*/ 697116 w 2163778"/>
              <a:gd name="connsiteY2" fmla="*/ 67901 h 472289"/>
              <a:gd name="connsiteX3" fmla="*/ 1172423 w 2163778"/>
              <a:gd name="connsiteY3" fmla="*/ 49794 h 472289"/>
              <a:gd name="connsiteX4" fmla="*/ 1176950 w 2163778"/>
              <a:gd name="connsiteY4" fmla="*/ 357612 h 472289"/>
              <a:gd name="connsiteX5" fmla="*/ 1520982 w 2163778"/>
              <a:gd name="connsiteY5" fmla="*/ 430040 h 472289"/>
              <a:gd name="connsiteX6" fmla="*/ 2163778 w 2163778"/>
              <a:gd name="connsiteY6" fmla="*/ 104115 h 472289"/>
              <a:gd name="connsiteX0" fmla="*/ 0 w 2163778"/>
              <a:gd name="connsiteY0" fmla="*/ 95062 h 461727"/>
              <a:gd name="connsiteX1" fmla="*/ 208229 w 2163778"/>
              <a:gd name="connsiteY1" fmla="*/ 457200 h 461727"/>
              <a:gd name="connsiteX2" fmla="*/ 697116 w 2163778"/>
              <a:gd name="connsiteY2" fmla="*/ 67901 h 461727"/>
              <a:gd name="connsiteX3" fmla="*/ 1172423 w 2163778"/>
              <a:gd name="connsiteY3" fmla="*/ 49794 h 461727"/>
              <a:gd name="connsiteX4" fmla="*/ 1176950 w 2163778"/>
              <a:gd name="connsiteY4" fmla="*/ 357612 h 461727"/>
              <a:gd name="connsiteX5" fmla="*/ 1520982 w 2163778"/>
              <a:gd name="connsiteY5" fmla="*/ 430040 h 461727"/>
              <a:gd name="connsiteX6" fmla="*/ 1911035 w 2163778"/>
              <a:gd name="connsiteY6" fmla="*/ 353841 h 461727"/>
              <a:gd name="connsiteX7" fmla="*/ 2163778 w 2163778"/>
              <a:gd name="connsiteY7" fmla="*/ 104115 h 461727"/>
              <a:gd name="connsiteX0" fmla="*/ 0 w 2163778"/>
              <a:gd name="connsiteY0" fmla="*/ 95062 h 461727"/>
              <a:gd name="connsiteX1" fmla="*/ 208229 w 2163778"/>
              <a:gd name="connsiteY1" fmla="*/ 457200 h 461727"/>
              <a:gd name="connsiteX2" fmla="*/ 697116 w 2163778"/>
              <a:gd name="connsiteY2" fmla="*/ 67901 h 461727"/>
              <a:gd name="connsiteX3" fmla="*/ 1172423 w 2163778"/>
              <a:gd name="connsiteY3" fmla="*/ 49794 h 461727"/>
              <a:gd name="connsiteX4" fmla="*/ 1329350 w 2163778"/>
              <a:gd name="connsiteY4" fmla="*/ 357612 h 461727"/>
              <a:gd name="connsiteX5" fmla="*/ 1520982 w 2163778"/>
              <a:gd name="connsiteY5" fmla="*/ 430040 h 461727"/>
              <a:gd name="connsiteX6" fmla="*/ 1911035 w 2163778"/>
              <a:gd name="connsiteY6" fmla="*/ 353841 h 461727"/>
              <a:gd name="connsiteX7" fmla="*/ 2163778 w 2163778"/>
              <a:gd name="connsiteY7" fmla="*/ 104115 h 461727"/>
              <a:gd name="connsiteX0" fmla="*/ 0 w 2627445"/>
              <a:gd name="connsiteY0" fmla="*/ 95062 h 461727"/>
              <a:gd name="connsiteX1" fmla="*/ 671896 w 2627445"/>
              <a:gd name="connsiteY1" fmla="*/ 457200 h 461727"/>
              <a:gd name="connsiteX2" fmla="*/ 1160783 w 2627445"/>
              <a:gd name="connsiteY2" fmla="*/ 67901 h 461727"/>
              <a:gd name="connsiteX3" fmla="*/ 1636090 w 2627445"/>
              <a:gd name="connsiteY3" fmla="*/ 49794 h 461727"/>
              <a:gd name="connsiteX4" fmla="*/ 1793017 w 2627445"/>
              <a:gd name="connsiteY4" fmla="*/ 357612 h 461727"/>
              <a:gd name="connsiteX5" fmla="*/ 1984649 w 2627445"/>
              <a:gd name="connsiteY5" fmla="*/ 430040 h 461727"/>
              <a:gd name="connsiteX6" fmla="*/ 2374702 w 2627445"/>
              <a:gd name="connsiteY6" fmla="*/ 353841 h 461727"/>
              <a:gd name="connsiteX7" fmla="*/ 2627445 w 2627445"/>
              <a:gd name="connsiteY7" fmla="*/ 104115 h 46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7445" h="461727">
                <a:moveTo>
                  <a:pt x="0" y="95062"/>
                </a:moveTo>
                <a:cubicBezTo>
                  <a:pt x="46021" y="278394"/>
                  <a:pt x="478432" y="461727"/>
                  <a:pt x="671896" y="457200"/>
                </a:cubicBezTo>
                <a:cubicBezTo>
                  <a:pt x="865360" y="452673"/>
                  <a:pt x="1000084" y="135802"/>
                  <a:pt x="1160783" y="67901"/>
                </a:cubicBezTo>
                <a:cubicBezTo>
                  <a:pt x="1321482" y="0"/>
                  <a:pt x="1530718" y="1509"/>
                  <a:pt x="1636090" y="49794"/>
                </a:cubicBezTo>
                <a:cubicBezTo>
                  <a:pt x="1741462" y="98079"/>
                  <a:pt x="1734924" y="294238"/>
                  <a:pt x="1793017" y="357612"/>
                </a:cubicBezTo>
                <a:cubicBezTo>
                  <a:pt x="1851110" y="420986"/>
                  <a:pt x="1887702" y="430668"/>
                  <a:pt x="1984649" y="430040"/>
                </a:cubicBezTo>
                <a:cubicBezTo>
                  <a:pt x="2081596" y="429412"/>
                  <a:pt x="2267569" y="408162"/>
                  <a:pt x="2374702" y="353841"/>
                </a:cubicBezTo>
                <a:lnTo>
                  <a:pt x="2627445" y="104115"/>
                </a:lnTo>
              </a:path>
            </a:pathLst>
          </a:cu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6631" name="TextBox 28"/>
          <p:cNvSpPr txBox="1">
            <a:spLocks noChangeArrowheads="1"/>
          </p:cNvSpPr>
          <p:nvPr/>
        </p:nvSpPr>
        <p:spPr bwMode="auto">
          <a:xfrm>
            <a:off x="4114800" y="152401"/>
            <a:ext cx="3962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The jet stream continually circle the globe from west to east. </a:t>
            </a:r>
          </a:p>
        </p:txBody>
      </p:sp>
      <p:sp>
        <p:nvSpPr>
          <p:cNvPr id="21" name="TextBox 20"/>
          <p:cNvSpPr txBox="1">
            <a:spLocks noChangeArrowheads="1"/>
          </p:cNvSpPr>
          <p:nvPr/>
        </p:nvSpPr>
        <p:spPr bwMode="auto">
          <a:xfrm>
            <a:off x="8153400" y="1066801"/>
            <a:ext cx="25146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The jet stream affects our weather by bring cool air from the poles or warm air from the equator</a:t>
            </a:r>
          </a:p>
        </p:txBody>
      </p:sp>
      <p:sp>
        <p:nvSpPr>
          <p:cNvPr id="22" name="TextBox 21"/>
          <p:cNvSpPr txBox="1">
            <a:spLocks noChangeArrowheads="1"/>
          </p:cNvSpPr>
          <p:nvPr/>
        </p:nvSpPr>
        <p:spPr bwMode="auto">
          <a:xfrm>
            <a:off x="8077200" y="4876800"/>
            <a:ext cx="2590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The jet stream can also affect commercial flight by helping or hindering the flight of the plane.</a:t>
            </a:r>
          </a:p>
        </p:txBody>
      </p:sp>
      <p:sp>
        <p:nvSpPr>
          <p:cNvPr id="23" name="TextBox 22"/>
          <p:cNvSpPr txBox="1">
            <a:spLocks noChangeArrowheads="1"/>
          </p:cNvSpPr>
          <p:nvPr/>
        </p:nvSpPr>
        <p:spPr bwMode="auto">
          <a:xfrm>
            <a:off x="1524000" y="4953000"/>
            <a:ext cx="2590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The jet stream can affect the severity of a storm by increasing uplift.</a:t>
            </a:r>
          </a:p>
        </p:txBody>
      </p:sp>
    </p:spTree>
    <p:extLst>
      <p:ext uri="{BB962C8B-B14F-4D97-AF65-F5344CB8AC3E}">
        <p14:creationId xmlns:p14="http://schemas.microsoft.com/office/powerpoint/2010/main" val="11064066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repeatCount="indefinite"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repeatCount="indefinite"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1000"/>
                                        <p:tgtEl>
                                          <p:spTgt spid="26"/>
                                        </p:tgtEl>
                                      </p:cBhvr>
                                    </p:animEffect>
                                  </p:childTnLst>
                                </p:cTn>
                              </p:par>
                              <p:par>
                                <p:cTn id="11" presetID="22" presetClass="entr" presetSubtype="8" repeatCount="indefinite"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1000"/>
                                        <p:tgtEl>
                                          <p:spTgt spid="27"/>
                                        </p:tgtEl>
                                      </p:cBhvr>
                                    </p:animEffect>
                                  </p:childTnLst>
                                </p:cTn>
                              </p:par>
                              <p:par>
                                <p:cTn id="14" presetID="22" presetClass="entr" presetSubtype="8" repeatCount="indefinite"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1000"/>
                                        <p:tgtEl>
                                          <p:spTgt spid="2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1" grpId="0"/>
      <p:bldP spid="22" grpId="0"/>
      <p:bldP spid="23"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smtClean="0"/>
              <a:t>Effect of Global Air Circulation</a:t>
            </a:r>
          </a:p>
        </p:txBody>
      </p:sp>
      <p:sp>
        <p:nvSpPr>
          <p:cNvPr id="27651" name="Content Placeholder 2"/>
          <p:cNvSpPr>
            <a:spLocks noGrp="1"/>
          </p:cNvSpPr>
          <p:nvPr>
            <p:ph idx="1"/>
          </p:nvPr>
        </p:nvSpPr>
        <p:spPr/>
        <p:txBody>
          <a:bodyPr/>
          <a:lstStyle/>
          <a:p>
            <a:r>
              <a:rPr lang="en-US" altLang="en-US" smtClean="0"/>
              <a:t>A major effect of Global air circulation patterns is the location of rainforests and deserts.</a:t>
            </a:r>
          </a:p>
          <a:p>
            <a:pPr lvl="1"/>
            <a:r>
              <a:rPr lang="en-US" altLang="en-US" smtClean="0"/>
              <a:t>Most rainforests occur between 5</a:t>
            </a:r>
            <a:r>
              <a:rPr lang="en-US" altLang="en-US" baseline="30000" smtClean="0"/>
              <a:t>o</a:t>
            </a:r>
            <a:r>
              <a:rPr lang="en-US" altLang="en-US" smtClean="0"/>
              <a:t>N latitude and 5</a:t>
            </a:r>
            <a:r>
              <a:rPr lang="en-US" altLang="en-US" baseline="30000" smtClean="0"/>
              <a:t>o</a:t>
            </a:r>
            <a:r>
              <a:rPr lang="en-US" altLang="en-US" smtClean="0"/>
              <a:t>S latitude.</a:t>
            </a:r>
          </a:p>
          <a:p>
            <a:pPr lvl="1"/>
            <a:r>
              <a:rPr lang="en-US" altLang="en-US" smtClean="0"/>
              <a:t>A large number of deserts occur between 25</a:t>
            </a:r>
            <a:r>
              <a:rPr lang="en-US" altLang="en-US" baseline="30000" smtClean="0"/>
              <a:t>o</a:t>
            </a:r>
            <a:r>
              <a:rPr lang="en-US" altLang="en-US" smtClean="0"/>
              <a:t> and 35</a:t>
            </a:r>
            <a:r>
              <a:rPr lang="en-US" altLang="en-US" baseline="30000" smtClean="0"/>
              <a:t>o</a:t>
            </a:r>
            <a:r>
              <a:rPr lang="en-US" altLang="en-US" smtClean="0"/>
              <a:t> N and S latitude.</a:t>
            </a:r>
          </a:p>
        </p:txBody>
      </p:sp>
    </p:spTree>
    <p:extLst>
      <p:ext uri="{BB962C8B-B14F-4D97-AF65-F5344CB8AC3E}">
        <p14:creationId xmlns:p14="http://schemas.microsoft.com/office/powerpoint/2010/main" val="3245669463"/>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17" descr="See full size imag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2601" y="5715000"/>
            <a:ext cx="714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Oval 51"/>
          <p:cNvSpPr/>
          <p:nvPr/>
        </p:nvSpPr>
        <p:spPr>
          <a:xfrm rot="393021">
            <a:off x="9305925" y="6380164"/>
            <a:ext cx="990600" cy="231775"/>
          </a:xfrm>
          <a:prstGeom prst="ellipse">
            <a:avLst/>
          </a:prstGeom>
          <a:solidFill>
            <a:srgbClr val="F6E61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8689" name="Picture 17" descr="See full size imag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1" y="5715000"/>
            <a:ext cx="714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Oval 50"/>
          <p:cNvSpPr/>
          <p:nvPr/>
        </p:nvSpPr>
        <p:spPr>
          <a:xfrm rot="21225851">
            <a:off x="1990725" y="6376989"/>
            <a:ext cx="990600" cy="231775"/>
          </a:xfrm>
          <a:prstGeom prst="ellipse">
            <a:avLst/>
          </a:prstGeom>
          <a:solidFill>
            <a:srgbClr val="F6E61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Rectangle 48"/>
          <p:cNvSpPr/>
          <p:nvPr/>
        </p:nvSpPr>
        <p:spPr>
          <a:xfrm>
            <a:off x="5486400" y="6248400"/>
            <a:ext cx="1295400" cy="228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Oval 1"/>
          <p:cNvSpPr/>
          <p:nvPr/>
        </p:nvSpPr>
        <p:spPr>
          <a:xfrm>
            <a:off x="1066800" y="6324600"/>
            <a:ext cx="102108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675" name="TextBox 2"/>
          <p:cNvSpPr txBox="1">
            <a:spLocks noChangeArrowheads="1"/>
          </p:cNvSpPr>
          <p:nvPr/>
        </p:nvSpPr>
        <p:spPr bwMode="auto">
          <a:xfrm>
            <a:off x="1676400" y="457201"/>
            <a:ext cx="8839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At the equator, the warm, moist air rises up. As it rises up, the air cools and the moisture precipitates back to the ground as rain. </a:t>
            </a:r>
          </a:p>
        </p:txBody>
      </p:sp>
      <p:cxnSp>
        <p:nvCxnSpPr>
          <p:cNvPr id="6" name="Straight Connector 5"/>
          <p:cNvCxnSpPr>
            <a:stCxn id="2" idx="0"/>
            <a:endCxn id="2" idx="4"/>
          </p:cNvCxnSpPr>
          <p:nvPr/>
        </p:nvCxnSpPr>
        <p:spPr>
          <a:xfrm rot="16200000" flipH="1">
            <a:off x="5638801" y="6858001"/>
            <a:ext cx="1066800" cy="31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6200000" flipH="1">
            <a:off x="4953794" y="6857206"/>
            <a:ext cx="10668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6200000" flipH="1">
            <a:off x="6249194" y="6857206"/>
            <a:ext cx="10668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2" idx="7"/>
            <a:endCxn id="2" idx="5"/>
          </p:cNvCxnSpPr>
          <p:nvPr/>
        </p:nvCxnSpPr>
        <p:spPr>
          <a:xfrm rot="16200000" flipH="1">
            <a:off x="9405938" y="6858000"/>
            <a:ext cx="754062"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061369" y="6857206"/>
            <a:ext cx="75565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8686" name="TextBox 12"/>
          <p:cNvSpPr txBox="1">
            <a:spLocks noChangeArrowheads="1"/>
          </p:cNvSpPr>
          <p:nvPr/>
        </p:nvSpPr>
        <p:spPr bwMode="auto">
          <a:xfrm>
            <a:off x="5943600" y="6324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0</a:t>
            </a:r>
            <a:r>
              <a:rPr lang="en-US" altLang="en-US" baseline="30000"/>
              <a:t>o</a:t>
            </a:r>
            <a:endParaRPr lang="en-US" altLang="en-US"/>
          </a:p>
        </p:txBody>
      </p:sp>
      <p:sp>
        <p:nvSpPr>
          <p:cNvPr id="28687" name="TextBox 13"/>
          <p:cNvSpPr txBox="1">
            <a:spLocks noChangeArrowheads="1"/>
          </p:cNvSpPr>
          <p:nvPr/>
        </p:nvSpPr>
        <p:spPr bwMode="auto">
          <a:xfrm>
            <a:off x="5105400" y="63246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5</a:t>
            </a:r>
            <a:r>
              <a:rPr lang="en-US" altLang="en-US" baseline="30000"/>
              <a:t>o</a:t>
            </a:r>
            <a:endParaRPr lang="en-US" altLang="en-US"/>
          </a:p>
        </p:txBody>
      </p:sp>
      <p:sp>
        <p:nvSpPr>
          <p:cNvPr id="28688" name="TextBox 14"/>
          <p:cNvSpPr txBox="1">
            <a:spLocks noChangeArrowheads="1"/>
          </p:cNvSpPr>
          <p:nvPr/>
        </p:nvSpPr>
        <p:spPr bwMode="auto">
          <a:xfrm>
            <a:off x="2438400" y="6477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4" name="TextBox 15"/>
          <p:cNvSpPr txBox="1">
            <a:spLocks noChangeArrowheads="1"/>
          </p:cNvSpPr>
          <p:nvPr/>
        </p:nvSpPr>
        <p:spPr bwMode="auto">
          <a:xfrm>
            <a:off x="6781800" y="63246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5</a:t>
            </a:r>
            <a:r>
              <a:rPr lang="en-US" altLang="en-US" baseline="30000"/>
              <a:t>o</a:t>
            </a:r>
            <a:endParaRPr lang="en-US" altLang="en-US"/>
          </a:p>
        </p:txBody>
      </p:sp>
      <p:sp>
        <p:nvSpPr>
          <p:cNvPr id="28690" name="TextBox 16"/>
          <p:cNvSpPr txBox="1">
            <a:spLocks noChangeArrowheads="1"/>
          </p:cNvSpPr>
          <p:nvPr/>
        </p:nvSpPr>
        <p:spPr bwMode="auto">
          <a:xfrm>
            <a:off x="9296400" y="64770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30</a:t>
            </a:r>
            <a:r>
              <a:rPr lang="en-US" altLang="en-US" baseline="30000"/>
              <a:t>o</a:t>
            </a:r>
            <a:endParaRPr lang="en-US" altLang="en-US"/>
          </a:p>
        </p:txBody>
      </p:sp>
      <p:sp>
        <p:nvSpPr>
          <p:cNvPr id="14" name="Up Arrow 13"/>
          <p:cNvSpPr/>
          <p:nvPr/>
        </p:nvSpPr>
        <p:spPr>
          <a:xfrm>
            <a:off x="6172200" y="5334000"/>
            <a:ext cx="533400" cy="762000"/>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Up Arrow 14"/>
          <p:cNvSpPr/>
          <p:nvPr/>
        </p:nvSpPr>
        <p:spPr>
          <a:xfrm>
            <a:off x="5562600" y="5334000"/>
            <a:ext cx="533400" cy="762000"/>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Cloud 15"/>
          <p:cNvSpPr/>
          <p:nvPr/>
        </p:nvSpPr>
        <p:spPr>
          <a:xfrm>
            <a:off x="5181600" y="5257800"/>
            <a:ext cx="1828800" cy="914400"/>
          </a:xfrm>
          <a:prstGeom prst="cloud">
            <a:avLst/>
          </a:prstGeom>
          <a:solidFill>
            <a:schemeClr val="bg1">
              <a:lumMod val="85000"/>
              <a:alpha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 name="Group 33"/>
          <p:cNvGrpSpPr>
            <a:grpSpLocks/>
          </p:cNvGrpSpPr>
          <p:nvPr/>
        </p:nvGrpSpPr>
        <p:grpSpPr bwMode="auto">
          <a:xfrm>
            <a:off x="5562600" y="2743200"/>
            <a:ext cx="1066800" cy="1066800"/>
            <a:chOff x="3733800" y="2590800"/>
            <a:chExt cx="1066800" cy="1066800"/>
          </a:xfrm>
        </p:grpSpPr>
        <p:pic>
          <p:nvPicPr>
            <p:cNvPr id="28703" name="Picture 4" descr="http://www.dreamstime.com/raindrop-blue-on-a-white-background-thumb80494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3352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04" name="Picture 4" descr="http://www.dreamstime.com/raindrop-blue-on-a-white-background-thumb80494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2895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05" name="Picture 4" descr="http://www.dreamstime.com/raindrop-blue-on-a-white-background-thumb80494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2590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06" name="Picture 4" descr="http://www.dreamstime.com/raindrop-blue-on-a-white-background-thumb80494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2590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07" name="Picture 4" descr="http://www.dreamstime.com/raindrop-blue-on-a-white-background-thumb80494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30480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08" name="Picture 4" descr="http://www.dreamstime.com/raindrop-blue-on-a-white-background-thumb80494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3200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09" name="Picture 4" descr="http://www.dreamstime.com/raindrop-blue-on-a-white-background-thumb80494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10" name="Picture 4" descr="http://www.dreamstime.com/raindrop-blue-on-a-white-background-thumb80494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26670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11" name="Picture 4" descr="http://www.dreamstime.com/raindrop-blue-on-a-white-background-thumb80494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2895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 name="Picture 15" descr="See full size image">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86401" y="5715000"/>
            <a:ext cx="4730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5" descr="See full size image">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3601" y="5715000"/>
            <a:ext cx="4730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5" descr="See full size image">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4601" y="5715000"/>
            <a:ext cx="4730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
          <p:cNvSpPr txBox="1">
            <a:spLocks noChangeArrowheads="1"/>
          </p:cNvSpPr>
          <p:nvPr/>
        </p:nvSpPr>
        <p:spPr bwMode="auto">
          <a:xfrm>
            <a:off x="1676400" y="457201"/>
            <a:ext cx="8839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As the air moves towards the poles, all the moisture is removed. So when it returns to the ground at 30</a:t>
            </a:r>
            <a:r>
              <a:rPr lang="en-US" altLang="en-US" baseline="30000"/>
              <a:t>o</a:t>
            </a:r>
            <a:r>
              <a:rPr lang="en-US" altLang="en-US"/>
              <a:t> latitude, there is no moisture and therefore no precipitation.</a:t>
            </a:r>
          </a:p>
        </p:txBody>
      </p:sp>
      <p:sp>
        <p:nvSpPr>
          <p:cNvPr id="33" name="Left Arrow 32"/>
          <p:cNvSpPr/>
          <p:nvPr/>
        </p:nvSpPr>
        <p:spPr>
          <a:xfrm>
            <a:off x="4953000" y="1981200"/>
            <a:ext cx="6858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ight Arrow 33"/>
          <p:cNvSpPr/>
          <p:nvPr/>
        </p:nvSpPr>
        <p:spPr>
          <a:xfrm>
            <a:off x="6629400" y="1981200"/>
            <a:ext cx="6858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Cloud 41"/>
          <p:cNvSpPr/>
          <p:nvPr/>
        </p:nvSpPr>
        <p:spPr>
          <a:xfrm>
            <a:off x="4648200" y="1219200"/>
            <a:ext cx="1371600" cy="762000"/>
          </a:xfrm>
          <a:prstGeom prst="cloud">
            <a:avLst/>
          </a:prstGeom>
          <a:solidFill>
            <a:schemeClr val="bg1">
              <a:lumMod val="95000"/>
              <a:alpha val="41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Cloud 42"/>
          <p:cNvSpPr/>
          <p:nvPr/>
        </p:nvSpPr>
        <p:spPr>
          <a:xfrm>
            <a:off x="6324600" y="1219200"/>
            <a:ext cx="1371600" cy="762000"/>
          </a:xfrm>
          <a:prstGeom prst="cloud">
            <a:avLst/>
          </a:prstGeom>
          <a:solidFill>
            <a:schemeClr val="bg1">
              <a:lumMod val="95000"/>
              <a:alpha val="41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502373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mph" presetSubtype="2" fill="hold" grpId="0" nodeType="clickEffect">
                                  <p:stCondLst>
                                    <p:cond delay="0"/>
                                  </p:stCondLst>
                                  <p:childTnLst>
                                    <p:animClr clrSpc="rgb" dir="cw">
                                      <p:cBhvr>
                                        <p:cTn id="6" dur="5000" fill="hold"/>
                                        <p:tgtEl>
                                          <p:spTgt spid="14"/>
                                        </p:tgtEl>
                                        <p:attrNameLst>
                                          <p:attrName>fillcolor</p:attrName>
                                        </p:attrNameLst>
                                      </p:cBhvr>
                                      <p:to>
                                        <a:schemeClr val="accent1"/>
                                      </p:to>
                                    </p:animClr>
                                    <p:set>
                                      <p:cBhvr>
                                        <p:cTn id="7" dur="5000" fill="hold"/>
                                        <p:tgtEl>
                                          <p:spTgt spid="14"/>
                                        </p:tgtEl>
                                        <p:attrNameLst>
                                          <p:attrName>fill.type</p:attrName>
                                        </p:attrNameLst>
                                      </p:cBhvr>
                                      <p:to>
                                        <p:strVal val="solid"/>
                                      </p:to>
                                    </p:set>
                                    <p:set>
                                      <p:cBhvr>
                                        <p:cTn id="8" dur="5000" fill="hold"/>
                                        <p:tgtEl>
                                          <p:spTgt spid="14"/>
                                        </p:tgtEl>
                                        <p:attrNameLst>
                                          <p:attrName>fill.on</p:attrName>
                                        </p:attrNameLst>
                                      </p:cBhvr>
                                      <p:to>
                                        <p:strVal val="true"/>
                                      </p:to>
                                    </p:set>
                                  </p:childTnLst>
                                </p:cTn>
                              </p:par>
                              <p:par>
                                <p:cTn id="9" presetID="1" presetClass="emph" presetSubtype="2" fill="hold" grpId="0" nodeType="withEffect">
                                  <p:stCondLst>
                                    <p:cond delay="0"/>
                                  </p:stCondLst>
                                  <p:childTnLst>
                                    <p:animClr clrSpc="rgb" dir="cw">
                                      <p:cBhvr>
                                        <p:cTn id="10" dur="5000" fill="hold"/>
                                        <p:tgtEl>
                                          <p:spTgt spid="15"/>
                                        </p:tgtEl>
                                        <p:attrNameLst>
                                          <p:attrName>fillcolor</p:attrName>
                                        </p:attrNameLst>
                                      </p:cBhvr>
                                      <p:to>
                                        <a:schemeClr val="accent1"/>
                                      </p:to>
                                    </p:animClr>
                                    <p:set>
                                      <p:cBhvr>
                                        <p:cTn id="11" dur="5000" fill="hold"/>
                                        <p:tgtEl>
                                          <p:spTgt spid="15"/>
                                        </p:tgtEl>
                                        <p:attrNameLst>
                                          <p:attrName>fill.type</p:attrName>
                                        </p:attrNameLst>
                                      </p:cBhvr>
                                      <p:to>
                                        <p:strVal val="solid"/>
                                      </p:to>
                                    </p:set>
                                    <p:set>
                                      <p:cBhvr>
                                        <p:cTn id="12" dur="5000" fill="hold"/>
                                        <p:tgtEl>
                                          <p:spTgt spid="15"/>
                                        </p:tgtEl>
                                        <p:attrNameLst>
                                          <p:attrName>fill.on</p:attrName>
                                        </p:attrNameLst>
                                      </p:cBhvr>
                                      <p:to>
                                        <p:strVal val="true"/>
                                      </p:to>
                                    </p:set>
                                  </p:childTnLst>
                                </p:cTn>
                              </p:par>
                              <p:par>
                                <p:cTn id="13" presetID="0" presetClass="path" presetSubtype="0" fill="hold" grpId="1" nodeType="withEffect">
                                  <p:stCondLst>
                                    <p:cond delay="0"/>
                                  </p:stCondLst>
                                  <p:childTnLst>
                                    <p:animMotion origin="layout" path="M 0 0 L 0 -0.51076 " pathEditMode="relative" ptsTypes="AA">
                                      <p:cBhvr>
                                        <p:cTn id="14" dur="5000" fill="hold"/>
                                        <p:tgtEl>
                                          <p:spTgt spid="14"/>
                                        </p:tgtEl>
                                        <p:attrNameLst>
                                          <p:attrName>ppt_x</p:attrName>
                                          <p:attrName>ppt_y</p:attrName>
                                        </p:attrNameLst>
                                      </p:cBhvr>
                                    </p:animMotion>
                                  </p:childTnLst>
                                </p:cTn>
                              </p:par>
                              <p:par>
                                <p:cTn id="15" presetID="0" presetClass="path" presetSubtype="0" fill="hold" grpId="1" nodeType="withEffect">
                                  <p:stCondLst>
                                    <p:cond delay="0"/>
                                  </p:stCondLst>
                                  <p:childTnLst>
                                    <p:animMotion origin="layout" path="M 0 0 L 0 -0.51076 " pathEditMode="relative" ptsTypes="AA">
                                      <p:cBhvr>
                                        <p:cTn id="16" dur="5000" fill="hold"/>
                                        <p:tgtEl>
                                          <p:spTgt spid="15"/>
                                        </p:tgtEl>
                                        <p:attrNameLst>
                                          <p:attrName>ppt_x</p:attrName>
                                          <p:attrName>ppt_y</p:attrName>
                                        </p:attrNameLst>
                                      </p:cBhvr>
                                    </p:animMotion>
                                  </p:childTnLst>
                                </p:cTn>
                              </p:par>
                              <p:par>
                                <p:cTn id="17" presetID="9"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0"/>
                                        <p:tgtEl>
                                          <p:spTgt spid="16"/>
                                        </p:tgtEl>
                                      </p:cBhvr>
                                    </p:animEffect>
                                  </p:childTnLst>
                                </p:cTn>
                              </p:par>
                              <p:par>
                                <p:cTn id="20" presetID="0" presetClass="path" presetSubtype="0" fill="hold" grpId="1" nodeType="withEffect">
                                  <p:stCondLst>
                                    <p:cond delay="0"/>
                                  </p:stCondLst>
                                  <p:childTnLst>
                                    <p:animMotion origin="layout" path="M 0 0 L 0 -0.51076 " pathEditMode="relative" ptsTypes="AA">
                                      <p:cBhvr>
                                        <p:cTn id="21" dur="5000" fill="hold"/>
                                        <p:tgtEl>
                                          <p:spTgt spid="16"/>
                                        </p:tgtEl>
                                        <p:attrNameLst>
                                          <p:attrName>ppt_x</p:attrName>
                                          <p:attrName>ppt_y</p:attrName>
                                        </p:attrNameLst>
                                      </p:cBhvr>
                                    </p:animMotion>
                                  </p:childTnLst>
                                </p:cTn>
                              </p:par>
                              <p:par>
                                <p:cTn id="22" presetID="9" presetClass="entr" presetSubtype="0" fill="hold" nodeType="withEffect">
                                  <p:stCondLst>
                                    <p:cond delay="2000"/>
                                  </p:stCondLst>
                                  <p:childTnLst>
                                    <p:set>
                                      <p:cBhvr>
                                        <p:cTn id="23" dur="1" fill="hold">
                                          <p:stCondLst>
                                            <p:cond delay="0"/>
                                          </p:stCondLst>
                                        </p:cTn>
                                        <p:tgtEl>
                                          <p:spTgt spid="3"/>
                                        </p:tgtEl>
                                        <p:attrNameLst>
                                          <p:attrName>style.visibility</p:attrName>
                                        </p:attrNameLst>
                                      </p:cBhvr>
                                      <p:to>
                                        <p:strVal val="visible"/>
                                      </p:to>
                                    </p:set>
                                    <p:animEffect transition="in" filter="dissolve">
                                      <p:cBhvr>
                                        <p:cTn id="24" dur="2000"/>
                                        <p:tgtEl>
                                          <p:spTgt spid="3"/>
                                        </p:tgtEl>
                                      </p:cBhvr>
                                    </p:animEffect>
                                  </p:childTnLst>
                                </p:cTn>
                              </p:par>
                              <p:par>
                                <p:cTn id="25" presetID="0" presetClass="path" presetSubtype="0" fill="hold" nodeType="withEffect">
                                  <p:stCondLst>
                                    <p:cond delay="0"/>
                                  </p:stCondLst>
                                  <p:childTnLst>
                                    <p:animMotion origin="layout" path="M 0 3.7821E-6 L 0 0.35531 " pathEditMode="relative" rAng="0" ptsTypes="AA">
                                      <p:cBhvr>
                                        <p:cTn id="26" dur="5000" fill="hold"/>
                                        <p:tgtEl>
                                          <p:spTgt spid="3"/>
                                        </p:tgtEl>
                                        <p:attrNameLst>
                                          <p:attrName>ppt_x</p:attrName>
                                          <p:attrName>ppt_y</p:attrName>
                                        </p:attrNameLst>
                                      </p:cBhvr>
                                      <p:rCtr x="0" y="17765"/>
                                    </p:animMotion>
                                  </p:childTnLst>
                                </p:cTn>
                              </p:par>
                            </p:childTnLst>
                          </p:cTn>
                        </p:par>
                        <p:par>
                          <p:cTn id="27" fill="hold" nodeType="afterGroup">
                            <p:stCondLst>
                              <p:cond delay="5000"/>
                            </p:stCondLst>
                            <p:childTnLst>
                              <p:par>
                                <p:cTn id="28" presetID="9" presetClass="exit" presetSubtype="0" fill="hold" nodeType="afterEffect">
                                  <p:stCondLst>
                                    <p:cond delay="0"/>
                                  </p:stCondLst>
                                  <p:childTnLst>
                                    <p:animEffect transition="out" filter="dissolv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9"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dissolve">
                                      <p:cBhvr>
                                        <p:cTn id="33" dur="500"/>
                                        <p:tgtEl>
                                          <p:spTgt spid="31"/>
                                        </p:tgtEl>
                                      </p:cBhvr>
                                    </p:animEffect>
                                  </p:childTnLst>
                                </p:cTn>
                              </p:par>
                              <p:par>
                                <p:cTn id="34" presetID="9"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dissolve">
                                      <p:cBhvr>
                                        <p:cTn id="36" dur="500"/>
                                        <p:tgtEl>
                                          <p:spTgt spid="5"/>
                                        </p:tgtEl>
                                      </p:cBhvr>
                                    </p:animEffect>
                                  </p:childTnLst>
                                </p:cTn>
                              </p:par>
                              <p:par>
                                <p:cTn id="37" presetID="9"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dissolve">
                                      <p:cBhvr>
                                        <p:cTn id="39" dur="500"/>
                                        <p:tgtEl>
                                          <p:spTgt spid="30"/>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dissolve">
                                      <p:cBhvr>
                                        <p:cTn id="42" dur="500"/>
                                        <p:tgtEl>
                                          <p:spTgt spid="4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28675"/>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par>
                                <p:cTn id="49" presetID="1" presetClass="exit" presetSubtype="0" fill="hold" grpId="2" nodeType="withEffect">
                                  <p:stCondLst>
                                    <p:cond delay="0"/>
                                  </p:stCondLst>
                                  <p:childTnLst>
                                    <p:set>
                                      <p:cBhvr>
                                        <p:cTn id="50" dur="1" fill="hold">
                                          <p:stCondLst>
                                            <p:cond delay="0"/>
                                          </p:stCondLst>
                                        </p:cTn>
                                        <p:tgtEl>
                                          <p:spTgt spid="14"/>
                                        </p:tgtEl>
                                        <p:attrNameLst>
                                          <p:attrName>style.visibility</p:attrName>
                                        </p:attrNameLst>
                                      </p:cBhvr>
                                      <p:to>
                                        <p:strVal val="hidden"/>
                                      </p:to>
                                    </p:set>
                                  </p:childTnLst>
                                </p:cTn>
                              </p:par>
                              <p:par>
                                <p:cTn id="51" presetID="1" presetClass="exit" presetSubtype="0" fill="hold" grpId="2" nodeType="withEffect">
                                  <p:stCondLst>
                                    <p:cond delay="0"/>
                                  </p:stCondLst>
                                  <p:childTnLst>
                                    <p:set>
                                      <p:cBhvr>
                                        <p:cTn id="52" dur="1" fill="hold">
                                          <p:stCondLst>
                                            <p:cond delay="0"/>
                                          </p:stCondLst>
                                        </p:cTn>
                                        <p:tgtEl>
                                          <p:spTgt spid="15"/>
                                        </p:tgtEl>
                                        <p:attrNameLst>
                                          <p:attrName>style.visibility</p:attrName>
                                        </p:attrNameLst>
                                      </p:cBhvr>
                                      <p:to>
                                        <p:strVal val="hidden"/>
                                      </p:to>
                                    </p:set>
                                  </p:childTnLst>
                                </p:cTn>
                              </p:par>
                              <p:par>
                                <p:cTn id="53" presetID="1" presetClass="exit" presetSubtype="0" fill="hold" grpId="2" nodeType="withEffect">
                                  <p:stCondLst>
                                    <p:cond delay="0"/>
                                  </p:stCondLst>
                                  <p:childTnLst>
                                    <p:set>
                                      <p:cBhvr>
                                        <p:cTn id="54" dur="1" fill="hold">
                                          <p:stCondLst>
                                            <p:cond delay="0"/>
                                          </p:stCondLst>
                                        </p:cTn>
                                        <p:tgtEl>
                                          <p:spTgt spid="16"/>
                                        </p:tgtEl>
                                        <p:attrNameLst>
                                          <p:attrName>style.visibility</p:attrName>
                                        </p:attrNameLst>
                                      </p:cBhvr>
                                      <p:to>
                                        <p:strVal val="hidden"/>
                                      </p:to>
                                    </p:set>
                                  </p:childTnLst>
                                </p:cTn>
                              </p:par>
                              <p:par>
                                <p:cTn id="55" presetID="1" presetClass="entr" presetSubtype="0" fill="hold" grpId="1"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withGroup">
                            <p:stCondLst>
                              <p:cond delay="0"/>
                            </p:stCondLst>
                            <p:childTnLst>
                              <p:par>
                                <p:cTn id="67" presetID="0" presetClass="path" presetSubtype="0" fill="hold" grpId="1" nodeType="clickEffect">
                                  <p:stCondLst>
                                    <p:cond delay="0"/>
                                  </p:stCondLst>
                                  <p:childTnLst>
                                    <p:animMotion origin="layout" path="M 0 -2.22222E-6 C -0.0283 0.00278 -0.12865 0.00996 -0.16997 0.0169 C -0.21128 0.02384 -0.22865 0.0206 -0.24757 0.04236 C -0.26649 0.06412 -0.27326 0.06088 -0.28385 0.14722 C -0.29444 0.23357 -0.30538 0.475 -0.31094 0.56111 " pathEditMode="relative" rAng="0" ptsTypes="aaaaa">
                                      <p:cBhvr>
                                        <p:cTn id="68" dur="5000" fill="hold"/>
                                        <p:tgtEl>
                                          <p:spTgt spid="33"/>
                                        </p:tgtEl>
                                        <p:attrNameLst>
                                          <p:attrName>ppt_x</p:attrName>
                                          <p:attrName>ppt_y</p:attrName>
                                        </p:attrNameLst>
                                      </p:cBhvr>
                                      <p:rCtr x="-15556" y="28056"/>
                                    </p:animMotion>
                                  </p:childTnLst>
                                </p:cTn>
                              </p:par>
                              <p:par>
                                <p:cTn id="69" presetID="0" presetClass="path" presetSubtype="0" fill="hold" grpId="1" nodeType="withEffect">
                                  <p:stCondLst>
                                    <p:cond delay="0"/>
                                  </p:stCondLst>
                                  <p:childTnLst>
                                    <p:animMotion origin="layout" path="M 0 0 C -0.0974 -0.003 -0.19479 -0.00601 -0.24063 -0.00393 C -0.28646 -0.00185 -0.26632 -0.01087 -0.27535 0.01319 C -0.28438 0.03725 -0.28924 0.04997 -0.29514 0.14111 C -0.30104 0.23225 -0.30608 0.39649 -0.31094 0.56072 " pathEditMode="relative" ptsTypes="aaaaA">
                                      <p:cBhvr>
                                        <p:cTn id="70" dur="5000" fill="hold"/>
                                        <p:tgtEl>
                                          <p:spTgt spid="42"/>
                                        </p:tgtEl>
                                        <p:attrNameLst>
                                          <p:attrName>ppt_x</p:attrName>
                                          <p:attrName>ppt_y</p:attrName>
                                        </p:attrNameLst>
                                      </p:cBhvr>
                                    </p:animMotion>
                                  </p:childTnLst>
                                </p:cTn>
                              </p:par>
                              <p:par>
                                <p:cTn id="71" presetID="9" presetClass="exit" presetSubtype="0" fill="hold" grpId="2" nodeType="withEffect">
                                  <p:stCondLst>
                                    <p:cond delay="0"/>
                                  </p:stCondLst>
                                  <p:childTnLst>
                                    <p:animEffect transition="out" filter="dissolve">
                                      <p:cBhvr>
                                        <p:cTn id="72" dur="2000"/>
                                        <p:tgtEl>
                                          <p:spTgt spid="42"/>
                                        </p:tgtEl>
                                      </p:cBhvr>
                                    </p:animEffect>
                                    <p:set>
                                      <p:cBhvr>
                                        <p:cTn id="73" dur="1" fill="hold">
                                          <p:stCondLst>
                                            <p:cond delay="1999"/>
                                          </p:stCondLst>
                                        </p:cTn>
                                        <p:tgtEl>
                                          <p:spTgt spid="42"/>
                                        </p:tgtEl>
                                        <p:attrNameLst>
                                          <p:attrName>style.visibility</p:attrName>
                                        </p:attrNameLst>
                                      </p:cBhvr>
                                      <p:to>
                                        <p:strVal val="hidden"/>
                                      </p:to>
                                    </p:set>
                                  </p:childTnLst>
                                </p:cTn>
                              </p:par>
                              <p:par>
                                <p:cTn id="74" presetID="8" presetClass="emph" presetSubtype="0" fill="hold" grpId="2" nodeType="withEffect">
                                  <p:stCondLst>
                                    <p:cond delay="1200"/>
                                  </p:stCondLst>
                                  <p:childTnLst>
                                    <p:animRot by="-5400000">
                                      <p:cBhvr>
                                        <p:cTn id="75" dur="1000" fill="hold"/>
                                        <p:tgtEl>
                                          <p:spTgt spid="33"/>
                                        </p:tgtEl>
                                        <p:attrNameLst>
                                          <p:attrName>r</p:attrName>
                                        </p:attrNameLst>
                                      </p:cBhvr>
                                    </p:animRot>
                                  </p:childTnLst>
                                </p:cTn>
                              </p:par>
                              <p:par>
                                <p:cTn id="76" presetID="0" presetClass="path" presetSubtype="0" fill="hold" grpId="1" nodeType="withEffect">
                                  <p:stCondLst>
                                    <p:cond delay="0"/>
                                  </p:stCondLst>
                                  <p:childTnLst>
                                    <p:animMotion origin="layout" path="M 0 0 C 0.06197 -0.00185 0.12395 -0.00347 0.16909 0.01713 C 0.21423 0.03773 0.24861 0.03148 0.27118 0.12338 C 0.29375 0.21528 0.29895 0.3919 0.30416 0.56875 " pathEditMode="relative" ptsTypes="aaaA">
                                      <p:cBhvr>
                                        <p:cTn id="77" dur="5000" fill="hold"/>
                                        <p:tgtEl>
                                          <p:spTgt spid="34"/>
                                        </p:tgtEl>
                                        <p:attrNameLst>
                                          <p:attrName>ppt_x</p:attrName>
                                          <p:attrName>ppt_y</p:attrName>
                                        </p:attrNameLst>
                                      </p:cBhvr>
                                    </p:animMotion>
                                  </p:childTnLst>
                                </p:cTn>
                              </p:par>
                              <p:par>
                                <p:cTn id="78" presetID="0" presetClass="path" presetSubtype="0" fill="hold" grpId="1" nodeType="withEffect">
                                  <p:stCondLst>
                                    <p:cond delay="0"/>
                                  </p:stCondLst>
                                  <p:childTnLst>
                                    <p:animMotion origin="layout" path="M 0 0 C 0.06197 -0.00185 0.12395 -0.00347 0.16909 0.01713 C 0.21423 0.03773 0.24861 0.03148 0.27118 0.12338 C 0.29375 0.21528 0.29895 0.3919 0.30416 0.56875 " pathEditMode="relative" ptsTypes="aaaA">
                                      <p:cBhvr>
                                        <p:cTn id="79" dur="5000" fill="hold"/>
                                        <p:tgtEl>
                                          <p:spTgt spid="43"/>
                                        </p:tgtEl>
                                        <p:attrNameLst>
                                          <p:attrName>ppt_x</p:attrName>
                                          <p:attrName>ppt_y</p:attrName>
                                        </p:attrNameLst>
                                      </p:cBhvr>
                                    </p:animMotion>
                                  </p:childTnLst>
                                </p:cTn>
                              </p:par>
                              <p:par>
                                <p:cTn id="80" presetID="9" presetClass="exit" presetSubtype="0" fill="hold" grpId="2" nodeType="withEffect">
                                  <p:stCondLst>
                                    <p:cond delay="0"/>
                                  </p:stCondLst>
                                  <p:childTnLst>
                                    <p:animEffect transition="out" filter="dissolve">
                                      <p:cBhvr>
                                        <p:cTn id="81" dur="2000"/>
                                        <p:tgtEl>
                                          <p:spTgt spid="43"/>
                                        </p:tgtEl>
                                      </p:cBhvr>
                                    </p:animEffect>
                                    <p:set>
                                      <p:cBhvr>
                                        <p:cTn id="82" dur="1" fill="hold">
                                          <p:stCondLst>
                                            <p:cond delay="1999"/>
                                          </p:stCondLst>
                                        </p:cTn>
                                        <p:tgtEl>
                                          <p:spTgt spid="43"/>
                                        </p:tgtEl>
                                        <p:attrNameLst>
                                          <p:attrName>style.visibility</p:attrName>
                                        </p:attrNameLst>
                                      </p:cBhvr>
                                      <p:to>
                                        <p:strVal val="hidden"/>
                                      </p:to>
                                    </p:set>
                                  </p:childTnLst>
                                </p:cTn>
                              </p:par>
                              <p:par>
                                <p:cTn id="83" presetID="8" presetClass="emph" presetSubtype="0" fill="hold" grpId="2" nodeType="withEffect">
                                  <p:stCondLst>
                                    <p:cond delay="1200"/>
                                  </p:stCondLst>
                                  <p:childTnLst>
                                    <p:animRot by="5400000">
                                      <p:cBhvr>
                                        <p:cTn id="84" dur="1000" fill="hold"/>
                                        <p:tgtEl>
                                          <p:spTgt spid="34"/>
                                        </p:tgtEl>
                                        <p:attrNameLst>
                                          <p:attrName>r</p:attrName>
                                        </p:attrNameLst>
                                      </p:cBhvr>
                                    </p:animRot>
                                  </p:childTnLst>
                                </p:cTn>
                              </p:par>
                            </p:childTnLst>
                          </p:cTn>
                        </p:par>
                        <p:par>
                          <p:cTn id="85" fill="hold" nodeType="afterGroup">
                            <p:stCondLst>
                              <p:cond delay="5000"/>
                            </p:stCondLst>
                            <p:childTnLst>
                              <p:par>
                                <p:cTn id="86" presetID="9" presetClass="exit" presetSubtype="0" fill="hold" grpId="3" nodeType="afterEffect">
                                  <p:stCondLst>
                                    <p:cond delay="0"/>
                                  </p:stCondLst>
                                  <p:childTnLst>
                                    <p:animEffect transition="out" filter="dissolve">
                                      <p:cBhvr>
                                        <p:cTn id="87" dur="500"/>
                                        <p:tgtEl>
                                          <p:spTgt spid="34"/>
                                        </p:tgtEl>
                                      </p:cBhvr>
                                    </p:animEffect>
                                    <p:set>
                                      <p:cBhvr>
                                        <p:cTn id="88" dur="1" fill="hold">
                                          <p:stCondLst>
                                            <p:cond delay="499"/>
                                          </p:stCondLst>
                                        </p:cTn>
                                        <p:tgtEl>
                                          <p:spTgt spid="34"/>
                                        </p:tgtEl>
                                        <p:attrNameLst>
                                          <p:attrName>style.visibility</p:attrName>
                                        </p:attrNameLst>
                                      </p:cBhvr>
                                      <p:to>
                                        <p:strVal val="hidden"/>
                                      </p:to>
                                    </p:set>
                                  </p:childTnLst>
                                </p:cTn>
                              </p:par>
                              <p:par>
                                <p:cTn id="89" presetID="9" presetClass="exit" presetSubtype="0" fill="hold" grpId="3" nodeType="withEffect">
                                  <p:stCondLst>
                                    <p:cond delay="0"/>
                                  </p:stCondLst>
                                  <p:childTnLst>
                                    <p:animEffect transition="out" filter="dissolve">
                                      <p:cBhvr>
                                        <p:cTn id="90" dur="500"/>
                                        <p:tgtEl>
                                          <p:spTgt spid="33"/>
                                        </p:tgtEl>
                                      </p:cBhvr>
                                    </p:animEffect>
                                    <p:set>
                                      <p:cBhvr>
                                        <p:cTn id="91" dur="1" fill="hold">
                                          <p:stCondLst>
                                            <p:cond delay="499"/>
                                          </p:stCondLst>
                                        </p:cTn>
                                        <p:tgtEl>
                                          <p:spTgt spid="33"/>
                                        </p:tgtEl>
                                        <p:attrNameLst>
                                          <p:attrName>style.visibility</p:attrName>
                                        </p:attrNameLst>
                                      </p:cBhvr>
                                      <p:to>
                                        <p:strVal val="hidden"/>
                                      </p:to>
                                    </p:set>
                                  </p:childTnLst>
                                </p:cTn>
                              </p:par>
                              <p:par>
                                <p:cTn id="92" presetID="9" presetClass="entr" presetSubtype="0" fill="hold"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dissolve">
                                      <p:cBhvr>
                                        <p:cTn id="94" dur="500"/>
                                        <p:tgtEl>
                                          <p:spTgt spid="45"/>
                                        </p:tgtEl>
                                      </p:cBhvr>
                                    </p:animEffect>
                                  </p:childTnLst>
                                </p:cTn>
                              </p:par>
                              <p:par>
                                <p:cTn id="95" presetID="9" presetClass="entr" presetSubtype="0" fill="hold" nodeType="withEffect">
                                  <p:stCondLst>
                                    <p:cond delay="0"/>
                                  </p:stCondLst>
                                  <p:childTnLst>
                                    <p:set>
                                      <p:cBhvr>
                                        <p:cTn id="96" dur="1" fill="hold">
                                          <p:stCondLst>
                                            <p:cond delay="0"/>
                                          </p:stCondLst>
                                        </p:cTn>
                                        <p:tgtEl>
                                          <p:spTgt spid="28689"/>
                                        </p:tgtEl>
                                        <p:attrNameLst>
                                          <p:attrName>style.visibility</p:attrName>
                                        </p:attrNameLst>
                                      </p:cBhvr>
                                      <p:to>
                                        <p:strVal val="visible"/>
                                      </p:to>
                                    </p:set>
                                    <p:animEffect transition="in" filter="dissolve">
                                      <p:cBhvr>
                                        <p:cTn id="97" dur="500"/>
                                        <p:tgtEl>
                                          <p:spTgt spid="28689"/>
                                        </p:tgtEl>
                                      </p:cBhvr>
                                    </p:animEffect>
                                  </p:childTnLst>
                                </p:cTn>
                              </p:par>
                              <p:par>
                                <p:cTn id="98" presetID="9" presetClass="entr" presetSubtype="0" fill="hold" grpId="0" nodeType="with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dissolve">
                                      <p:cBhvr>
                                        <p:cTn id="100" dur="500"/>
                                        <p:tgtEl>
                                          <p:spTgt spid="51"/>
                                        </p:tgtEl>
                                      </p:cBhvr>
                                    </p:animEffect>
                                  </p:childTnLst>
                                </p:cTn>
                              </p:par>
                              <p:par>
                                <p:cTn id="101" presetID="9" presetClass="entr" presetSubtype="0" fill="hold" grpId="0" nodeType="withEffect">
                                  <p:stCondLst>
                                    <p:cond delay="0"/>
                                  </p:stCondLst>
                                  <p:childTnLst>
                                    <p:set>
                                      <p:cBhvr>
                                        <p:cTn id="102" dur="1" fill="hold">
                                          <p:stCondLst>
                                            <p:cond delay="0"/>
                                          </p:stCondLst>
                                        </p:cTn>
                                        <p:tgtEl>
                                          <p:spTgt spid="52"/>
                                        </p:tgtEl>
                                        <p:attrNameLst>
                                          <p:attrName>style.visibility</p:attrName>
                                        </p:attrNameLst>
                                      </p:cBhvr>
                                      <p:to>
                                        <p:strVal val="visible"/>
                                      </p:to>
                                    </p:set>
                                    <p:animEffect transition="in" filter="dissolve">
                                      <p:cBhvr>
                                        <p:cTn id="10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1" grpId="0" animBg="1"/>
      <p:bldP spid="49" grpId="0" animBg="1"/>
      <p:bldP spid="28675" grpId="0"/>
      <p:bldP spid="14" grpId="0" animBg="1"/>
      <p:bldP spid="14" grpId="1" animBg="1"/>
      <p:bldP spid="14" grpId="2" animBg="1"/>
      <p:bldP spid="15" grpId="0" animBg="1"/>
      <p:bldP spid="15" grpId="1" animBg="1"/>
      <p:bldP spid="15" grpId="2" animBg="1"/>
      <p:bldP spid="16" grpId="0" animBg="1"/>
      <p:bldP spid="16" grpId="1" animBg="1"/>
      <p:bldP spid="16" grpId="2" animBg="1"/>
      <p:bldP spid="32" grpId="0"/>
      <p:bldP spid="32" grpId="1"/>
      <p:bldP spid="33" grpId="0" animBg="1"/>
      <p:bldP spid="33" grpId="1" animBg="1"/>
      <p:bldP spid="33" grpId="2" animBg="1"/>
      <p:bldP spid="33" grpId="3" animBg="1"/>
      <p:bldP spid="34" grpId="0" animBg="1"/>
      <p:bldP spid="34" grpId="1" animBg="1"/>
      <p:bldP spid="34" grpId="2" animBg="1"/>
      <p:bldP spid="34" grpId="3" animBg="1"/>
      <p:bldP spid="42" grpId="0" animBg="1"/>
      <p:bldP spid="42" grpId="1" animBg="1"/>
      <p:bldP spid="42" grpId="2" animBg="1"/>
      <p:bldP spid="43" grpId="0" animBg="1"/>
      <p:bldP spid="43" grpId="1" animBg="1"/>
      <p:bldP spid="43"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1"/>
          <p:cNvSpPr>
            <a:spLocks noGrp="1" noChangeArrowheads="1"/>
          </p:cNvSpPr>
          <p:nvPr>
            <p:ph type="title"/>
          </p:nvPr>
        </p:nvSpPr>
        <p:spPr/>
        <p:txBody>
          <a:bodyPr/>
          <a:lstStyle/>
          <a:p>
            <a:pPr eaLnBrk="1" hangingPunct="1"/>
            <a:endParaRPr lang="en-US" altLang="en-US" smtClean="0"/>
          </a:p>
        </p:txBody>
      </p:sp>
      <p:sp>
        <p:nvSpPr>
          <p:cNvPr id="13315" name="Rectangle 3"/>
          <p:cNvSpPr>
            <a:spLocks noGrp="1" noChangeArrowheads="1"/>
          </p:cNvSpPr>
          <p:nvPr>
            <p:ph type="body" sz="half" idx="1"/>
          </p:nvPr>
        </p:nvSpPr>
        <p:spPr>
          <a:xfrm>
            <a:off x="1981200" y="1600200"/>
            <a:ext cx="8153400" cy="914400"/>
          </a:xfrm>
        </p:spPr>
        <p:txBody>
          <a:bodyPr/>
          <a:lstStyle/>
          <a:p>
            <a:pPr eaLnBrk="1" hangingPunct="1">
              <a:lnSpc>
                <a:spcPct val="90000"/>
              </a:lnSpc>
            </a:pPr>
            <a:r>
              <a:rPr lang="en-US" altLang="en-US" u="sng"/>
              <a:t>Omnivore</a:t>
            </a:r>
            <a:r>
              <a:rPr lang="en-US" altLang="en-US"/>
              <a:t>- Organism that eats both plants and flesh.</a:t>
            </a:r>
          </a:p>
        </p:txBody>
      </p:sp>
      <p:pic>
        <p:nvPicPr>
          <p:cNvPr id="25606" name="Picture 6" descr="winnie"/>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4419600" y="3352800"/>
            <a:ext cx="2643188" cy="2643188"/>
          </a:xfrm>
          <a:noFill/>
        </p:spPr>
      </p:pic>
      <p:pic>
        <p:nvPicPr>
          <p:cNvPr id="25610" name="Picture 10" descr="ascocenda-home"/>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2819400" y="4648200"/>
            <a:ext cx="1182688" cy="1295400"/>
          </a:xfrm>
          <a:noFill/>
        </p:spPr>
      </p:pic>
      <p:pic>
        <p:nvPicPr>
          <p:cNvPr id="25614" name="Picture 14" descr="616dora-the-explorer-poste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0" y="4114801"/>
            <a:ext cx="1352550" cy="194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11413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additive="base">
                                        <p:cTn id="7" dur="500" fill="hold"/>
                                        <p:tgtEl>
                                          <p:spTgt spid="25606"/>
                                        </p:tgtEl>
                                        <p:attrNameLst>
                                          <p:attrName>ppt_x</p:attrName>
                                        </p:attrNameLst>
                                      </p:cBhvr>
                                      <p:tavLst>
                                        <p:tav tm="0">
                                          <p:val>
                                            <p:strVal val="#ppt_x"/>
                                          </p:val>
                                        </p:tav>
                                        <p:tav tm="100000">
                                          <p:val>
                                            <p:strVal val="#ppt_x"/>
                                          </p:val>
                                        </p:tav>
                                      </p:tavLst>
                                    </p:anim>
                                    <p:anim calcmode="lin" valueType="num">
                                      <p:cBhvr additive="base">
                                        <p:cTn id="8" dur="500" fill="hold"/>
                                        <p:tgtEl>
                                          <p:spTgt spid="2560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610"/>
                                        </p:tgtEl>
                                        <p:attrNameLst>
                                          <p:attrName>style.visibility</p:attrName>
                                        </p:attrNameLst>
                                      </p:cBhvr>
                                      <p:to>
                                        <p:strVal val="visible"/>
                                      </p:to>
                                    </p:set>
                                    <p:anim calcmode="lin" valueType="num">
                                      <p:cBhvr additive="base">
                                        <p:cTn id="11" dur="500" fill="hold"/>
                                        <p:tgtEl>
                                          <p:spTgt spid="25610"/>
                                        </p:tgtEl>
                                        <p:attrNameLst>
                                          <p:attrName>ppt_x</p:attrName>
                                        </p:attrNameLst>
                                      </p:cBhvr>
                                      <p:tavLst>
                                        <p:tav tm="0">
                                          <p:val>
                                            <p:strVal val="#ppt_x"/>
                                          </p:val>
                                        </p:tav>
                                        <p:tav tm="100000">
                                          <p:val>
                                            <p:strVal val="#ppt_x"/>
                                          </p:val>
                                        </p:tav>
                                      </p:tavLst>
                                    </p:anim>
                                    <p:anim calcmode="lin" valueType="num">
                                      <p:cBhvr additive="base">
                                        <p:cTn id="12" dur="500" fill="hold"/>
                                        <p:tgtEl>
                                          <p:spTgt spid="25610"/>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35" presetClass="path" presetSubtype="0" accel="50000" decel="50000" fill="hold" nodeType="afterEffect">
                                  <p:stCondLst>
                                    <p:cond delay="2000"/>
                                  </p:stCondLst>
                                  <p:childTnLst>
                                    <p:animMotion origin="layout" path="M 0.0 0.0  L -0.25 0.0  E" pathEditMode="relative" ptsTypes="">
                                      <p:cBhvr>
                                        <p:cTn id="15" dur="2000" fill="hold"/>
                                        <p:tgtEl>
                                          <p:spTgt spid="25606"/>
                                        </p:tgtEl>
                                        <p:attrNameLst>
                                          <p:attrName>ppt_x</p:attrName>
                                          <p:attrName>ppt_y</p:attrName>
                                        </p:attrNameLst>
                                      </p:cBhvr>
                                    </p:animMotion>
                                  </p:childTnLst>
                                </p:cTn>
                              </p:par>
                              <p:par>
                                <p:cTn id="16" presetID="22" presetClass="exit" presetSubtype="2" fill="hold" nodeType="withEffect">
                                  <p:stCondLst>
                                    <p:cond delay="2000"/>
                                  </p:stCondLst>
                                  <p:childTnLst>
                                    <p:animEffect transition="out" filter="wipe(right)">
                                      <p:cBhvr>
                                        <p:cTn id="17" dur="2000"/>
                                        <p:tgtEl>
                                          <p:spTgt spid="25610"/>
                                        </p:tgtEl>
                                      </p:cBhvr>
                                    </p:animEffect>
                                    <p:set>
                                      <p:cBhvr>
                                        <p:cTn id="18" dur="1" fill="hold">
                                          <p:stCondLst>
                                            <p:cond delay="1999"/>
                                          </p:stCondLst>
                                        </p:cTn>
                                        <p:tgtEl>
                                          <p:spTgt spid="25610"/>
                                        </p:tgtEl>
                                        <p:attrNameLst>
                                          <p:attrName>style.visibility</p:attrName>
                                        </p:attrNameLst>
                                      </p:cBhvr>
                                      <p:to>
                                        <p:strVal val="hidden"/>
                                      </p:to>
                                    </p:set>
                                  </p:childTnLst>
                                </p:cTn>
                              </p:par>
                            </p:childTnLst>
                          </p:cTn>
                        </p:par>
                        <p:par>
                          <p:cTn id="19" fill="hold" nodeType="afterGroup">
                            <p:stCondLst>
                              <p:cond delay="4500"/>
                            </p:stCondLst>
                            <p:childTnLst>
                              <p:par>
                                <p:cTn id="20" presetID="2" presetClass="entr" presetSubtype="4" fill="hold" nodeType="afterEffect">
                                  <p:stCondLst>
                                    <p:cond delay="2000"/>
                                  </p:stCondLst>
                                  <p:childTnLst>
                                    <p:set>
                                      <p:cBhvr>
                                        <p:cTn id="21" dur="1" fill="hold">
                                          <p:stCondLst>
                                            <p:cond delay="0"/>
                                          </p:stCondLst>
                                        </p:cTn>
                                        <p:tgtEl>
                                          <p:spTgt spid="25614"/>
                                        </p:tgtEl>
                                        <p:attrNameLst>
                                          <p:attrName>style.visibility</p:attrName>
                                        </p:attrNameLst>
                                      </p:cBhvr>
                                      <p:to>
                                        <p:strVal val="visible"/>
                                      </p:to>
                                    </p:set>
                                    <p:anim calcmode="lin" valueType="num">
                                      <p:cBhvr additive="base">
                                        <p:cTn id="22" dur="500" fill="hold"/>
                                        <p:tgtEl>
                                          <p:spTgt spid="25614"/>
                                        </p:tgtEl>
                                        <p:attrNameLst>
                                          <p:attrName>ppt_x</p:attrName>
                                        </p:attrNameLst>
                                      </p:cBhvr>
                                      <p:tavLst>
                                        <p:tav tm="0">
                                          <p:val>
                                            <p:strVal val="#ppt_x"/>
                                          </p:val>
                                        </p:tav>
                                        <p:tav tm="100000">
                                          <p:val>
                                            <p:strVal val="#ppt_x"/>
                                          </p:val>
                                        </p:tav>
                                      </p:tavLst>
                                    </p:anim>
                                    <p:anim calcmode="lin" valueType="num">
                                      <p:cBhvr additive="base">
                                        <p:cTn id="23" dur="500" fill="hold"/>
                                        <p:tgtEl>
                                          <p:spTgt spid="25614"/>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7000"/>
                            </p:stCondLst>
                            <p:childTnLst>
                              <p:par>
                                <p:cTn id="25" presetID="63" presetClass="path" presetSubtype="0" accel="50000" decel="50000" fill="hold" nodeType="afterEffect">
                                  <p:stCondLst>
                                    <p:cond delay="2000"/>
                                  </p:stCondLst>
                                  <p:childTnLst>
                                    <p:animMotion origin="layout" path="M -0.25 1.44113E-6 L 0.31389 0.0074 " pathEditMode="relative" rAng="0" ptsTypes="AA">
                                      <p:cBhvr>
                                        <p:cTn id="26" dur="1000" fill="hold"/>
                                        <p:tgtEl>
                                          <p:spTgt spid="25606"/>
                                        </p:tgtEl>
                                        <p:attrNameLst>
                                          <p:attrName>ppt_x</p:attrName>
                                          <p:attrName>ppt_y</p:attrName>
                                        </p:attrNameLst>
                                      </p:cBhvr>
                                      <p:rCtr x="28194" y="370"/>
                                    </p:animMotion>
                                  </p:childTnLst>
                                </p:cTn>
                              </p:par>
                              <p:par>
                                <p:cTn id="27" presetID="22" presetClass="exit" presetSubtype="8" fill="hold" nodeType="withEffect">
                                  <p:stCondLst>
                                    <p:cond delay="2000"/>
                                  </p:stCondLst>
                                  <p:childTnLst>
                                    <p:animEffect transition="out" filter="wipe(left)">
                                      <p:cBhvr>
                                        <p:cTn id="28" dur="1000"/>
                                        <p:tgtEl>
                                          <p:spTgt spid="25614"/>
                                        </p:tgtEl>
                                      </p:cBhvr>
                                    </p:animEffect>
                                    <p:set>
                                      <p:cBhvr>
                                        <p:cTn id="29" dur="1" fill="hold">
                                          <p:stCondLst>
                                            <p:cond delay="999"/>
                                          </p:stCondLst>
                                        </p:cTn>
                                        <p:tgtEl>
                                          <p:spTgt spid="256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34493B-C3E7-4E51-AA89-DC23EA17A37A}" type="datetime4">
              <a:rPr lang="en-US" altLang="en-US" smtClean="0"/>
              <a:pPr eaLnBrk="1" hangingPunct="1"/>
              <a:t>June 1, 2015</a:t>
            </a:fld>
            <a:endParaRPr lang="en-US" altLang="en-US" smtClean="0"/>
          </a:p>
        </p:txBody>
      </p:sp>
      <p:sp>
        <p:nvSpPr>
          <p:cNvPr id="3686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EBA84C-D38E-48AF-8C3D-049D498664E2}" type="slidenum">
              <a:rPr lang="en-US" altLang="en-US"/>
              <a:pPr eaLnBrk="1" hangingPunct="1"/>
              <a:t>130</a:t>
            </a:fld>
            <a:endParaRPr lang="en-US" altLang="en-US"/>
          </a:p>
        </p:txBody>
      </p:sp>
      <p:sp>
        <p:nvSpPr>
          <p:cNvPr id="36868" name="Rectangle 2"/>
          <p:cNvSpPr>
            <a:spLocks noGrp="1" noChangeArrowheads="1"/>
          </p:cNvSpPr>
          <p:nvPr>
            <p:ph type="title"/>
          </p:nvPr>
        </p:nvSpPr>
        <p:spPr/>
        <p:txBody>
          <a:bodyPr/>
          <a:lstStyle/>
          <a:p>
            <a:pPr eaLnBrk="1" hangingPunct="1"/>
            <a:r>
              <a:rPr lang="en-US" altLang="en-US" smtClean="0"/>
              <a:t>Local Winds</a:t>
            </a:r>
          </a:p>
        </p:txBody>
      </p:sp>
      <p:sp>
        <p:nvSpPr>
          <p:cNvPr id="36869" name="Rectangle 3"/>
          <p:cNvSpPr>
            <a:spLocks noGrp="1" noChangeArrowheads="1"/>
          </p:cNvSpPr>
          <p:nvPr>
            <p:ph type="body" idx="1"/>
          </p:nvPr>
        </p:nvSpPr>
        <p:spPr/>
        <p:txBody>
          <a:bodyPr/>
          <a:lstStyle/>
          <a:p>
            <a:pPr eaLnBrk="1" hangingPunct="1"/>
            <a:r>
              <a:rPr lang="en-US" altLang="en-US"/>
              <a:t>Generally move </a:t>
            </a:r>
            <a:r>
              <a:rPr lang="en-US" altLang="en-US" b="1"/>
              <a:t>short distances</a:t>
            </a:r>
            <a:r>
              <a:rPr lang="en-US" altLang="en-US"/>
              <a:t> and can blow in any direction</a:t>
            </a:r>
          </a:p>
          <a:p>
            <a:pPr eaLnBrk="1" hangingPunct="1"/>
            <a:r>
              <a:rPr lang="en-US" altLang="en-US"/>
              <a:t>Caused by </a:t>
            </a:r>
            <a:r>
              <a:rPr lang="en-US" altLang="en-US" b="1"/>
              <a:t>geographic features</a:t>
            </a:r>
            <a:r>
              <a:rPr lang="en-US" altLang="en-US"/>
              <a:t> that produce temperature differences</a:t>
            </a:r>
          </a:p>
        </p:txBody>
      </p:sp>
    </p:spTree>
    <p:extLst>
      <p:ext uri="{BB962C8B-B14F-4D97-AF65-F5344CB8AC3E}">
        <p14:creationId xmlns:p14="http://schemas.microsoft.com/office/powerpoint/2010/main" val="2254279302"/>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845BC3-2C79-45FD-BBD1-296351B694BF}" type="datetime4">
              <a:rPr lang="en-US" altLang="en-US" smtClean="0"/>
              <a:pPr eaLnBrk="1" hangingPunct="1"/>
              <a:t>June 1, 2015</a:t>
            </a:fld>
            <a:endParaRPr lang="en-US" altLang="en-US" smtClean="0"/>
          </a:p>
        </p:txBody>
      </p:sp>
      <p:sp>
        <p:nvSpPr>
          <p:cNvPr id="3789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03D4D6-D7ED-4BA0-85C2-6D9FDAE3F4EF}" type="slidenum">
              <a:rPr lang="en-US" altLang="en-US"/>
              <a:pPr eaLnBrk="1" hangingPunct="1"/>
              <a:t>131</a:t>
            </a:fld>
            <a:endParaRPr lang="en-US" altLang="en-US"/>
          </a:p>
        </p:txBody>
      </p:sp>
      <p:sp>
        <p:nvSpPr>
          <p:cNvPr id="37892" name="Rectangle 2"/>
          <p:cNvSpPr>
            <a:spLocks noGrp="1" noChangeArrowheads="1"/>
          </p:cNvSpPr>
          <p:nvPr>
            <p:ph type="title"/>
          </p:nvPr>
        </p:nvSpPr>
        <p:spPr/>
        <p:txBody>
          <a:bodyPr/>
          <a:lstStyle/>
          <a:p>
            <a:pPr eaLnBrk="1" hangingPunct="1"/>
            <a:endParaRPr lang="en-US" altLang="en-US" smtClean="0"/>
          </a:p>
        </p:txBody>
      </p:sp>
      <p:sp>
        <p:nvSpPr>
          <p:cNvPr id="53251" name="Rectangle 3"/>
          <p:cNvSpPr>
            <a:spLocks noGrp="1" noChangeArrowheads="1"/>
          </p:cNvSpPr>
          <p:nvPr>
            <p:ph type="body" idx="1"/>
          </p:nvPr>
        </p:nvSpPr>
        <p:spPr>
          <a:xfrm>
            <a:off x="1828800" y="1447801"/>
            <a:ext cx="8229600" cy="4525963"/>
          </a:xfrm>
        </p:spPr>
        <p:txBody>
          <a:bodyPr>
            <a:normAutofit/>
          </a:bodyPr>
          <a:lstStyle/>
          <a:p>
            <a:pPr eaLnBrk="1" hangingPunct="1">
              <a:lnSpc>
                <a:spcPct val="90000"/>
              </a:lnSpc>
              <a:buFontTx/>
              <a:buNone/>
            </a:pPr>
            <a:r>
              <a:rPr lang="en-US" altLang="en-US" dirty="0"/>
              <a:t>Causes of prevailing winds:</a:t>
            </a:r>
          </a:p>
          <a:p>
            <a:pPr eaLnBrk="1" hangingPunct="1">
              <a:lnSpc>
                <a:spcPct val="90000"/>
              </a:lnSpc>
            </a:pPr>
            <a:r>
              <a:rPr lang="en-US" altLang="en-US" dirty="0"/>
              <a:t>convection currents (warm air rises)</a:t>
            </a:r>
          </a:p>
          <a:p>
            <a:pPr eaLnBrk="1" hangingPunct="1">
              <a:lnSpc>
                <a:spcPct val="90000"/>
              </a:lnSpc>
            </a:pPr>
            <a:r>
              <a:rPr lang="en-US" altLang="en-US" dirty="0"/>
              <a:t>earths eastward rotation</a:t>
            </a:r>
          </a:p>
          <a:p>
            <a:pPr eaLnBrk="1" hangingPunct="1">
              <a:lnSpc>
                <a:spcPct val="90000"/>
              </a:lnSpc>
              <a:buFontTx/>
              <a:buNone/>
            </a:pPr>
            <a:endParaRPr lang="en-US" altLang="en-US" dirty="0"/>
          </a:p>
          <a:p>
            <a:pPr eaLnBrk="1" hangingPunct="1">
              <a:lnSpc>
                <a:spcPct val="90000"/>
              </a:lnSpc>
              <a:buFontTx/>
              <a:buNone/>
            </a:pPr>
            <a:r>
              <a:rPr lang="en-US" altLang="en-US" dirty="0"/>
              <a:t>Effects of prevailing winds:</a:t>
            </a:r>
          </a:p>
          <a:p>
            <a:pPr eaLnBrk="1" hangingPunct="1">
              <a:lnSpc>
                <a:spcPct val="90000"/>
              </a:lnSpc>
            </a:pPr>
            <a:r>
              <a:rPr lang="en-US" altLang="en-US" dirty="0"/>
              <a:t>distribute solar energy from the equator to cooler regions</a:t>
            </a:r>
          </a:p>
          <a:p>
            <a:pPr eaLnBrk="1" hangingPunct="1">
              <a:lnSpc>
                <a:spcPct val="90000"/>
              </a:lnSpc>
            </a:pPr>
            <a:r>
              <a:rPr lang="en-US" altLang="en-US" dirty="0"/>
              <a:t>carry </a:t>
            </a:r>
            <a:r>
              <a:rPr lang="en-US" altLang="en-US" dirty="0" smtClean="0"/>
              <a:t>moisture</a:t>
            </a:r>
            <a:endParaRPr lang="en-US" altLang="en-US" dirty="0"/>
          </a:p>
        </p:txBody>
      </p:sp>
    </p:spTree>
    <p:extLst>
      <p:ext uri="{BB962C8B-B14F-4D97-AF65-F5344CB8AC3E}">
        <p14:creationId xmlns:p14="http://schemas.microsoft.com/office/powerpoint/2010/main" val="9116344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325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325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3251">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3251">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325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mtClean="0"/>
              <a:t>Ocean Currents</a:t>
            </a:r>
          </a:p>
        </p:txBody>
      </p:sp>
      <p:sp>
        <p:nvSpPr>
          <p:cNvPr id="32771" name="Content Placeholder 2"/>
          <p:cNvSpPr>
            <a:spLocks noGrp="1"/>
          </p:cNvSpPr>
          <p:nvPr>
            <p:ph idx="1"/>
          </p:nvPr>
        </p:nvSpPr>
        <p:spPr/>
        <p:txBody>
          <a:bodyPr/>
          <a:lstStyle/>
          <a:p>
            <a:r>
              <a:rPr lang="en-US" altLang="en-US" smtClean="0"/>
              <a:t>More than 70% of the Earth’s surface is covered by water, and most of that water is contained in the oceans.</a:t>
            </a:r>
          </a:p>
          <a:p>
            <a:r>
              <a:rPr lang="en-US" altLang="en-US" smtClean="0"/>
              <a:t>Water has a high heat capacity, which means that it stores a lot of energy.</a:t>
            </a:r>
          </a:p>
          <a:p>
            <a:pPr lvl="1"/>
            <a:r>
              <a:rPr lang="en-US" altLang="en-US" smtClean="0"/>
              <a:t>It has a big effect on our weather.</a:t>
            </a:r>
          </a:p>
        </p:txBody>
      </p:sp>
    </p:spTree>
    <p:extLst>
      <p:ext uri="{BB962C8B-B14F-4D97-AF65-F5344CB8AC3E}">
        <p14:creationId xmlns:p14="http://schemas.microsoft.com/office/powerpoint/2010/main" val="317966804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smtClean="0"/>
              <a:t>Ocean Currents</a:t>
            </a:r>
          </a:p>
        </p:txBody>
      </p:sp>
      <p:sp>
        <p:nvSpPr>
          <p:cNvPr id="33795" name="Content Placeholder 2"/>
          <p:cNvSpPr>
            <a:spLocks noGrp="1"/>
          </p:cNvSpPr>
          <p:nvPr>
            <p:ph idx="1"/>
          </p:nvPr>
        </p:nvSpPr>
        <p:spPr/>
        <p:txBody>
          <a:bodyPr/>
          <a:lstStyle/>
          <a:p>
            <a:r>
              <a:rPr lang="en-US" altLang="en-US" smtClean="0"/>
              <a:t>The water in the oceans is in constant motion due to several factors.</a:t>
            </a:r>
          </a:p>
          <a:p>
            <a:pPr lvl="1"/>
            <a:r>
              <a:rPr lang="en-US" altLang="en-US" smtClean="0"/>
              <a:t>Water temperature</a:t>
            </a:r>
          </a:p>
          <a:p>
            <a:pPr lvl="2"/>
            <a:r>
              <a:rPr lang="en-US" altLang="en-US" smtClean="0"/>
              <a:t>Hot water moves towards the poles</a:t>
            </a:r>
          </a:p>
          <a:p>
            <a:pPr lvl="2"/>
            <a:r>
              <a:rPr lang="en-US" altLang="en-US" smtClean="0"/>
              <a:t>Cold water moves towards the equator</a:t>
            </a:r>
          </a:p>
          <a:p>
            <a:pPr lvl="1"/>
            <a:r>
              <a:rPr lang="en-US" altLang="en-US" smtClean="0"/>
              <a:t>Water salinity (saltiness)</a:t>
            </a:r>
          </a:p>
          <a:p>
            <a:pPr lvl="2"/>
            <a:r>
              <a:rPr lang="en-US" altLang="en-US" smtClean="0"/>
              <a:t>Salty water is more dense than less salty water.</a:t>
            </a:r>
          </a:p>
        </p:txBody>
      </p:sp>
    </p:spTree>
    <p:extLst>
      <p:ext uri="{BB962C8B-B14F-4D97-AF65-F5344CB8AC3E}">
        <p14:creationId xmlns:p14="http://schemas.microsoft.com/office/powerpoint/2010/main" val="2109324953"/>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smtClean="0"/>
              <a:t>Ocean Currents</a:t>
            </a:r>
          </a:p>
        </p:txBody>
      </p:sp>
      <p:sp>
        <p:nvSpPr>
          <p:cNvPr id="34819" name="Content Placeholder 2"/>
          <p:cNvSpPr>
            <a:spLocks noGrp="1"/>
          </p:cNvSpPr>
          <p:nvPr>
            <p:ph idx="1"/>
          </p:nvPr>
        </p:nvSpPr>
        <p:spPr/>
        <p:txBody>
          <a:bodyPr/>
          <a:lstStyle/>
          <a:p>
            <a:r>
              <a:rPr lang="en-US" altLang="en-US" smtClean="0"/>
              <a:t>The water moving in the oceans moves energy all around the world.</a:t>
            </a:r>
          </a:p>
          <a:p>
            <a:r>
              <a:rPr lang="en-US" altLang="en-US" smtClean="0"/>
              <a:t>The ocean acts as a giant conveyor of energy distributing the energy around the globe.</a:t>
            </a:r>
          </a:p>
        </p:txBody>
      </p:sp>
    </p:spTree>
    <p:extLst>
      <p:ext uri="{BB962C8B-B14F-4D97-AF65-F5344CB8AC3E}">
        <p14:creationId xmlns:p14="http://schemas.microsoft.com/office/powerpoint/2010/main" val="2460585467"/>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http://fhswolvesden.wikispaces.com/file/view/1-world-map-political.gif/81329845/1-world-map-political.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4191000" y="2057401"/>
            <a:ext cx="2971800" cy="923925"/>
          </a:xfrm>
          <a:prstGeom prst="rect">
            <a:avLst/>
          </a:prstGeom>
          <a:solidFill>
            <a:schemeClr val="bg1">
              <a:lumMod val="95000"/>
            </a:schemeClr>
          </a:solidFill>
        </p:spPr>
        <p:txBody>
          <a:bodyPr>
            <a:spAutoFit/>
          </a:bodyPr>
          <a:lstStyle/>
          <a:p>
            <a:pPr>
              <a:defRPr/>
            </a:pPr>
            <a:r>
              <a:rPr lang="en-US" dirty="0">
                <a:latin typeface="Arial" charset="0"/>
              </a:rPr>
              <a:t>Warm water at the equator moves west due to the </a:t>
            </a:r>
            <a:r>
              <a:rPr lang="en-US" dirty="0" err="1">
                <a:latin typeface="Arial" charset="0"/>
              </a:rPr>
              <a:t>tradewinds</a:t>
            </a:r>
            <a:r>
              <a:rPr lang="en-US" dirty="0">
                <a:latin typeface="Arial" charset="0"/>
              </a:rPr>
              <a:t>.</a:t>
            </a:r>
          </a:p>
        </p:txBody>
      </p:sp>
      <p:cxnSp>
        <p:nvCxnSpPr>
          <p:cNvPr id="9" name="Straight Arrow Connector 8"/>
          <p:cNvCxnSpPr/>
          <p:nvPr/>
        </p:nvCxnSpPr>
        <p:spPr>
          <a:xfrm rot="10800000">
            <a:off x="4724400" y="3276600"/>
            <a:ext cx="990600" cy="1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0800000">
            <a:off x="1524000" y="3276600"/>
            <a:ext cx="1981200" cy="1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a:off x="9220200" y="3276600"/>
            <a:ext cx="1295400" cy="1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886200" y="4572000"/>
            <a:ext cx="4038600" cy="1200150"/>
          </a:xfrm>
          <a:prstGeom prst="rect">
            <a:avLst/>
          </a:prstGeom>
          <a:solidFill>
            <a:schemeClr val="bg1">
              <a:lumMod val="95000"/>
            </a:schemeClr>
          </a:solidFill>
        </p:spPr>
        <p:txBody>
          <a:bodyPr>
            <a:spAutoFit/>
          </a:bodyPr>
          <a:lstStyle/>
          <a:p>
            <a:pPr>
              <a:defRPr/>
            </a:pPr>
            <a:r>
              <a:rPr lang="en-US" dirty="0">
                <a:latin typeface="Arial" charset="0"/>
              </a:rPr>
              <a:t>When the fast, warm, west moving water hits the east coast of a continent, the water is forced towards the poles and travels along the coast.</a:t>
            </a:r>
          </a:p>
        </p:txBody>
      </p:sp>
      <p:sp>
        <p:nvSpPr>
          <p:cNvPr id="21" name="Freeform 20"/>
          <p:cNvSpPr/>
          <p:nvPr/>
        </p:nvSpPr>
        <p:spPr>
          <a:xfrm>
            <a:off x="3875088" y="2332038"/>
            <a:ext cx="868362" cy="906462"/>
          </a:xfrm>
          <a:custGeom>
            <a:avLst/>
            <a:gdLst>
              <a:gd name="connsiteX0" fmla="*/ 867747 w 867747"/>
              <a:gd name="connsiteY0" fmla="*/ 905069 h 905069"/>
              <a:gd name="connsiteX1" fmla="*/ 429208 w 867747"/>
              <a:gd name="connsiteY1" fmla="*/ 606490 h 905069"/>
              <a:gd name="connsiteX2" fmla="*/ 0 w 867747"/>
              <a:gd name="connsiteY2" fmla="*/ 0 h 905069"/>
            </a:gdLst>
            <a:ahLst/>
            <a:cxnLst>
              <a:cxn ang="0">
                <a:pos x="connsiteX0" y="connsiteY0"/>
              </a:cxn>
              <a:cxn ang="0">
                <a:pos x="connsiteX1" y="connsiteY1"/>
              </a:cxn>
              <a:cxn ang="0">
                <a:pos x="connsiteX2" y="connsiteY2"/>
              </a:cxn>
            </a:cxnLst>
            <a:rect l="l" t="t" r="r" b="b"/>
            <a:pathLst>
              <a:path w="867747" h="905069">
                <a:moveTo>
                  <a:pt x="867747" y="905069"/>
                </a:moveTo>
                <a:cubicBezTo>
                  <a:pt x="720790" y="831202"/>
                  <a:pt x="573833" y="757335"/>
                  <a:pt x="429208" y="606490"/>
                </a:cubicBezTo>
                <a:cubicBezTo>
                  <a:pt x="284584" y="455645"/>
                  <a:pt x="142292" y="227822"/>
                  <a:pt x="0" y="0"/>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2" name="Freeform 21"/>
          <p:cNvSpPr/>
          <p:nvPr/>
        </p:nvSpPr>
        <p:spPr>
          <a:xfrm>
            <a:off x="4649789" y="3387725"/>
            <a:ext cx="287337" cy="996950"/>
          </a:xfrm>
          <a:custGeom>
            <a:avLst/>
            <a:gdLst>
              <a:gd name="connsiteX0" fmla="*/ 149290 w 287694"/>
              <a:gd name="connsiteY0" fmla="*/ 0 h 998376"/>
              <a:gd name="connsiteX1" fmla="*/ 279918 w 287694"/>
              <a:gd name="connsiteY1" fmla="*/ 223935 h 998376"/>
              <a:gd name="connsiteX2" fmla="*/ 195943 w 287694"/>
              <a:gd name="connsiteY2" fmla="*/ 513184 h 998376"/>
              <a:gd name="connsiteX3" fmla="*/ 46653 w 287694"/>
              <a:gd name="connsiteY3" fmla="*/ 867747 h 998376"/>
              <a:gd name="connsiteX4" fmla="*/ 0 w 287694"/>
              <a:gd name="connsiteY4" fmla="*/ 998376 h 998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694" h="998376">
                <a:moveTo>
                  <a:pt x="149290" y="0"/>
                </a:moveTo>
                <a:cubicBezTo>
                  <a:pt x="210716" y="69202"/>
                  <a:pt x="272142" y="138404"/>
                  <a:pt x="279918" y="223935"/>
                </a:cubicBezTo>
                <a:cubicBezTo>
                  <a:pt x="287694" y="309466"/>
                  <a:pt x="234820" y="405882"/>
                  <a:pt x="195943" y="513184"/>
                </a:cubicBezTo>
                <a:cubicBezTo>
                  <a:pt x="157066" y="620486"/>
                  <a:pt x="79310" y="786882"/>
                  <a:pt x="46653" y="867747"/>
                </a:cubicBezTo>
                <a:cubicBezTo>
                  <a:pt x="13996" y="948612"/>
                  <a:pt x="6998" y="973494"/>
                  <a:pt x="0" y="998376"/>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3" name="Freeform 22"/>
          <p:cNvSpPr/>
          <p:nvPr/>
        </p:nvSpPr>
        <p:spPr>
          <a:xfrm>
            <a:off x="8748713" y="2305051"/>
            <a:ext cx="501650" cy="969963"/>
          </a:xfrm>
          <a:custGeom>
            <a:avLst/>
            <a:gdLst>
              <a:gd name="connsiteX0" fmla="*/ 500743 w 500743"/>
              <a:gd name="connsiteY0" fmla="*/ 970384 h 970384"/>
              <a:gd name="connsiteX1" fmla="*/ 174172 w 500743"/>
              <a:gd name="connsiteY1" fmla="*/ 681135 h 970384"/>
              <a:gd name="connsiteX2" fmla="*/ 24882 w 500743"/>
              <a:gd name="connsiteY2" fmla="*/ 317241 h 970384"/>
              <a:gd name="connsiteX3" fmla="*/ 24882 w 500743"/>
              <a:gd name="connsiteY3" fmla="*/ 0 h 970384"/>
            </a:gdLst>
            <a:ahLst/>
            <a:cxnLst>
              <a:cxn ang="0">
                <a:pos x="connsiteX0" y="connsiteY0"/>
              </a:cxn>
              <a:cxn ang="0">
                <a:pos x="connsiteX1" y="connsiteY1"/>
              </a:cxn>
              <a:cxn ang="0">
                <a:pos x="connsiteX2" y="connsiteY2"/>
              </a:cxn>
              <a:cxn ang="0">
                <a:pos x="connsiteX3" y="connsiteY3"/>
              </a:cxn>
            </a:cxnLst>
            <a:rect l="l" t="t" r="r" b="b"/>
            <a:pathLst>
              <a:path w="500743" h="970384">
                <a:moveTo>
                  <a:pt x="500743" y="970384"/>
                </a:moveTo>
                <a:cubicBezTo>
                  <a:pt x="377112" y="880188"/>
                  <a:pt x="253482" y="789992"/>
                  <a:pt x="174172" y="681135"/>
                </a:cubicBezTo>
                <a:cubicBezTo>
                  <a:pt x="94862" y="572278"/>
                  <a:pt x="49764" y="430764"/>
                  <a:pt x="24882" y="317241"/>
                </a:cubicBezTo>
                <a:cubicBezTo>
                  <a:pt x="0" y="203718"/>
                  <a:pt x="12441" y="101859"/>
                  <a:pt x="24882" y="0"/>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Freeform 23"/>
          <p:cNvSpPr/>
          <p:nvPr/>
        </p:nvSpPr>
        <p:spPr>
          <a:xfrm>
            <a:off x="9399588" y="3405189"/>
            <a:ext cx="227012" cy="942975"/>
          </a:xfrm>
          <a:custGeom>
            <a:avLst/>
            <a:gdLst>
              <a:gd name="connsiteX0" fmla="*/ 0 w 227045"/>
              <a:gd name="connsiteY0" fmla="*/ 0 h 942392"/>
              <a:gd name="connsiteX1" fmla="*/ 195943 w 227045"/>
              <a:gd name="connsiteY1" fmla="*/ 279919 h 942392"/>
              <a:gd name="connsiteX2" fmla="*/ 186612 w 227045"/>
              <a:gd name="connsiteY2" fmla="*/ 699796 h 942392"/>
              <a:gd name="connsiteX3" fmla="*/ 121298 w 227045"/>
              <a:gd name="connsiteY3" fmla="*/ 942392 h 942392"/>
            </a:gdLst>
            <a:ahLst/>
            <a:cxnLst>
              <a:cxn ang="0">
                <a:pos x="connsiteX0" y="connsiteY0"/>
              </a:cxn>
              <a:cxn ang="0">
                <a:pos x="connsiteX1" y="connsiteY1"/>
              </a:cxn>
              <a:cxn ang="0">
                <a:pos x="connsiteX2" y="connsiteY2"/>
              </a:cxn>
              <a:cxn ang="0">
                <a:pos x="connsiteX3" y="connsiteY3"/>
              </a:cxn>
            </a:cxnLst>
            <a:rect l="l" t="t" r="r" b="b"/>
            <a:pathLst>
              <a:path w="227045" h="942392">
                <a:moveTo>
                  <a:pt x="0" y="0"/>
                </a:moveTo>
                <a:cubicBezTo>
                  <a:pt x="82420" y="81643"/>
                  <a:pt x="164841" y="163286"/>
                  <a:pt x="195943" y="279919"/>
                </a:cubicBezTo>
                <a:cubicBezTo>
                  <a:pt x="227045" y="396552"/>
                  <a:pt x="199053" y="589384"/>
                  <a:pt x="186612" y="699796"/>
                </a:cubicBezTo>
                <a:cubicBezTo>
                  <a:pt x="174171" y="810208"/>
                  <a:pt x="147734" y="876300"/>
                  <a:pt x="121298" y="942392"/>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5" name="TextBox 24"/>
          <p:cNvSpPr txBox="1"/>
          <p:nvPr/>
        </p:nvSpPr>
        <p:spPr>
          <a:xfrm>
            <a:off x="3886200" y="0"/>
            <a:ext cx="4038600" cy="1200150"/>
          </a:xfrm>
          <a:prstGeom prst="rect">
            <a:avLst/>
          </a:prstGeom>
          <a:solidFill>
            <a:schemeClr val="bg1">
              <a:lumMod val="95000"/>
            </a:schemeClr>
          </a:solidFill>
        </p:spPr>
        <p:txBody>
          <a:bodyPr>
            <a:spAutoFit/>
          </a:bodyPr>
          <a:lstStyle/>
          <a:p>
            <a:pPr>
              <a:defRPr/>
            </a:pPr>
            <a:r>
              <a:rPr lang="en-US" dirty="0">
                <a:latin typeface="Arial" charset="0"/>
              </a:rPr>
              <a:t>As the warm water moving up the coast reaches the Mid-latitude </a:t>
            </a:r>
            <a:r>
              <a:rPr lang="en-US" dirty="0" err="1">
                <a:latin typeface="Arial" charset="0"/>
              </a:rPr>
              <a:t>Westerlies</a:t>
            </a:r>
            <a:r>
              <a:rPr lang="en-US" dirty="0">
                <a:latin typeface="Arial" charset="0"/>
              </a:rPr>
              <a:t>, the wind carries the water eastward .</a:t>
            </a:r>
          </a:p>
        </p:txBody>
      </p:sp>
      <p:sp>
        <p:nvSpPr>
          <p:cNvPr id="26" name="Freeform 25"/>
          <p:cNvSpPr/>
          <p:nvPr/>
        </p:nvSpPr>
        <p:spPr>
          <a:xfrm>
            <a:off x="3865563" y="1484313"/>
            <a:ext cx="1484312" cy="792162"/>
          </a:xfrm>
          <a:custGeom>
            <a:avLst/>
            <a:gdLst>
              <a:gd name="connsiteX0" fmla="*/ 0 w 1483567"/>
              <a:gd name="connsiteY0" fmla="*/ 793102 h 793102"/>
              <a:gd name="connsiteX1" fmla="*/ 167951 w 1483567"/>
              <a:gd name="connsiteY1" fmla="*/ 447870 h 793102"/>
              <a:gd name="connsiteX2" fmla="*/ 942392 w 1483567"/>
              <a:gd name="connsiteY2" fmla="*/ 233266 h 793102"/>
              <a:gd name="connsiteX3" fmla="*/ 1483567 w 1483567"/>
              <a:gd name="connsiteY3" fmla="*/ 0 h 793102"/>
            </a:gdLst>
            <a:ahLst/>
            <a:cxnLst>
              <a:cxn ang="0">
                <a:pos x="connsiteX0" y="connsiteY0"/>
              </a:cxn>
              <a:cxn ang="0">
                <a:pos x="connsiteX1" y="connsiteY1"/>
              </a:cxn>
              <a:cxn ang="0">
                <a:pos x="connsiteX2" y="connsiteY2"/>
              </a:cxn>
              <a:cxn ang="0">
                <a:pos x="connsiteX3" y="connsiteY3"/>
              </a:cxn>
            </a:cxnLst>
            <a:rect l="l" t="t" r="r" b="b"/>
            <a:pathLst>
              <a:path w="1483567" h="793102">
                <a:moveTo>
                  <a:pt x="0" y="793102"/>
                </a:moveTo>
                <a:cubicBezTo>
                  <a:pt x="5443" y="667139"/>
                  <a:pt x="10886" y="541176"/>
                  <a:pt x="167951" y="447870"/>
                </a:cubicBezTo>
                <a:cubicBezTo>
                  <a:pt x="325016" y="354564"/>
                  <a:pt x="723123" y="307911"/>
                  <a:pt x="942392" y="233266"/>
                </a:cubicBezTo>
                <a:cubicBezTo>
                  <a:pt x="1161661" y="158621"/>
                  <a:pt x="1322614" y="79310"/>
                  <a:pt x="1483567" y="0"/>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7" name="Freeform 26"/>
          <p:cNvSpPr/>
          <p:nvPr/>
        </p:nvSpPr>
        <p:spPr>
          <a:xfrm>
            <a:off x="8858250" y="1455738"/>
            <a:ext cx="979488" cy="830262"/>
          </a:xfrm>
          <a:custGeom>
            <a:avLst/>
            <a:gdLst>
              <a:gd name="connsiteX0" fmla="*/ 0 w 979715"/>
              <a:gd name="connsiteY0" fmla="*/ 830424 h 830424"/>
              <a:gd name="connsiteX1" fmla="*/ 289249 w 979715"/>
              <a:gd name="connsiteY1" fmla="*/ 531844 h 830424"/>
              <a:gd name="connsiteX2" fmla="*/ 326572 w 979715"/>
              <a:gd name="connsiteY2" fmla="*/ 242595 h 830424"/>
              <a:gd name="connsiteX3" fmla="*/ 979715 w 979715"/>
              <a:gd name="connsiteY3" fmla="*/ 0 h 830424"/>
            </a:gdLst>
            <a:ahLst/>
            <a:cxnLst>
              <a:cxn ang="0">
                <a:pos x="connsiteX0" y="connsiteY0"/>
              </a:cxn>
              <a:cxn ang="0">
                <a:pos x="connsiteX1" y="connsiteY1"/>
              </a:cxn>
              <a:cxn ang="0">
                <a:pos x="connsiteX2" y="connsiteY2"/>
              </a:cxn>
              <a:cxn ang="0">
                <a:pos x="connsiteX3" y="connsiteY3"/>
              </a:cxn>
            </a:cxnLst>
            <a:rect l="l" t="t" r="r" b="b"/>
            <a:pathLst>
              <a:path w="979715" h="830424">
                <a:moveTo>
                  <a:pt x="0" y="830424"/>
                </a:moveTo>
                <a:cubicBezTo>
                  <a:pt x="117410" y="730119"/>
                  <a:pt x="234820" y="629815"/>
                  <a:pt x="289249" y="531844"/>
                </a:cubicBezTo>
                <a:cubicBezTo>
                  <a:pt x="343678" y="433873"/>
                  <a:pt x="211494" y="331236"/>
                  <a:pt x="326572" y="242595"/>
                </a:cubicBezTo>
                <a:cubicBezTo>
                  <a:pt x="441650" y="153954"/>
                  <a:pt x="710682" y="76977"/>
                  <a:pt x="979715" y="0"/>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29" name="Straight Arrow Connector 28"/>
          <p:cNvCxnSpPr/>
          <p:nvPr/>
        </p:nvCxnSpPr>
        <p:spPr>
          <a:xfrm flipV="1">
            <a:off x="2057400" y="1447800"/>
            <a:ext cx="685800" cy="152400"/>
          </a:xfrm>
          <a:prstGeom prst="straightConnector1">
            <a:avLst/>
          </a:pr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a:xfrm>
            <a:off x="4602163" y="4468813"/>
            <a:ext cx="1624012" cy="635000"/>
          </a:xfrm>
          <a:custGeom>
            <a:avLst/>
            <a:gdLst>
              <a:gd name="connsiteX0" fmla="*/ 38877 w 1625082"/>
              <a:gd name="connsiteY0" fmla="*/ 0 h 634482"/>
              <a:gd name="connsiteX1" fmla="*/ 57539 w 1625082"/>
              <a:gd name="connsiteY1" fmla="*/ 298580 h 634482"/>
              <a:gd name="connsiteX2" fmla="*/ 384110 w 1625082"/>
              <a:gd name="connsiteY2" fmla="*/ 550506 h 634482"/>
              <a:gd name="connsiteX3" fmla="*/ 1625082 w 1625082"/>
              <a:gd name="connsiteY3" fmla="*/ 634482 h 634482"/>
            </a:gdLst>
            <a:ahLst/>
            <a:cxnLst>
              <a:cxn ang="0">
                <a:pos x="connsiteX0" y="connsiteY0"/>
              </a:cxn>
              <a:cxn ang="0">
                <a:pos x="connsiteX1" y="connsiteY1"/>
              </a:cxn>
              <a:cxn ang="0">
                <a:pos x="connsiteX2" y="connsiteY2"/>
              </a:cxn>
              <a:cxn ang="0">
                <a:pos x="connsiteX3" y="connsiteY3"/>
              </a:cxn>
            </a:cxnLst>
            <a:rect l="l" t="t" r="r" b="b"/>
            <a:pathLst>
              <a:path w="1625082" h="634482">
                <a:moveTo>
                  <a:pt x="38877" y="0"/>
                </a:moveTo>
                <a:cubicBezTo>
                  <a:pt x="19438" y="103414"/>
                  <a:pt x="0" y="206829"/>
                  <a:pt x="57539" y="298580"/>
                </a:cubicBezTo>
                <a:cubicBezTo>
                  <a:pt x="115078" y="390331"/>
                  <a:pt x="122853" y="494522"/>
                  <a:pt x="384110" y="550506"/>
                </a:cubicBezTo>
                <a:cubicBezTo>
                  <a:pt x="645367" y="606490"/>
                  <a:pt x="1135224" y="620486"/>
                  <a:pt x="1625082" y="634482"/>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1" name="Freeform 30"/>
          <p:cNvSpPr/>
          <p:nvPr/>
        </p:nvSpPr>
        <p:spPr>
          <a:xfrm>
            <a:off x="9283700" y="4478339"/>
            <a:ext cx="927100" cy="307975"/>
          </a:xfrm>
          <a:custGeom>
            <a:avLst/>
            <a:gdLst>
              <a:gd name="connsiteX0" fmla="*/ 180391 w 926840"/>
              <a:gd name="connsiteY0" fmla="*/ 0 h 307910"/>
              <a:gd name="connsiteX1" fmla="*/ 21771 w 926840"/>
              <a:gd name="connsiteY1" fmla="*/ 270588 h 307910"/>
              <a:gd name="connsiteX2" fmla="*/ 311020 w 926840"/>
              <a:gd name="connsiteY2" fmla="*/ 223935 h 307910"/>
              <a:gd name="connsiteX3" fmla="*/ 562946 w 926840"/>
              <a:gd name="connsiteY3" fmla="*/ 27992 h 307910"/>
              <a:gd name="connsiteX4" fmla="*/ 926840 w 926840"/>
              <a:gd name="connsiteY4" fmla="*/ 158620 h 30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840" h="307910">
                <a:moveTo>
                  <a:pt x="180391" y="0"/>
                </a:moveTo>
                <a:cubicBezTo>
                  <a:pt x="90195" y="116633"/>
                  <a:pt x="0" y="233266"/>
                  <a:pt x="21771" y="270588"/>
                </a:cubicBezTo>
                <a:cubicBezTo>
                  <a:pt x="43542" y="307910"/>
                  <a:pt x="220824" y="264368"/>
                  <a:pt x="311020" y="223935"/>
                </a:cubicBezTo>
                <a:cubicBezTo>
                  <a:pt x="401216" y="183502"/>
                  <a:pt x="460309" y="38878"/>
                  <a:pt x="562946" y="27992"/>
                </a:cubicBezTo>
                <a:cubicBezTo>
                  <a:pt x="665583" y="17106"/>
                  <a:pt x="796211" y="87863"/>
                  <a:pt x="926840" y="158620"/>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2" name="Freeform 31"/>
          <p:cNvSpPr/>
          <p:nvPr/>
        </p:nvSpPr>
        <p:spPr>
          <a:xfrm>
            <a:off x="1831976" y="4591050"/>
            <a:ext cx="950913" cy="558800"/>
          </a:xfrm>
          <a:custGeom>
            <a:avLst/>
            <a:gdLst>
              <a:gd name="connsiteX0" fmla="*/ 0 w 951723"/>
              <a:gd name="connsiteY0" fmla="*/ 0 h 559837"/>
              <a:gd name="connsiteX1" fmla="*/ 373225 w 951723"/>
              <a:gd name="connsiteY1" fmla="*/ 149290 h 559837"/>
              <a:gd name="connsiteX2" fmla="*/ 662474 w 951723"/>
              <a:gd name="connsiteY2" fmla="*/ 438539 h 559837"/>
              <a:gd name="connsiteX3" fmla="*/ 951723 w 951723"/>
              <a:gd name="connsiteY3" fmla="*/ 559837 h 559837"/>
            </a:gdLst>
            <a:ahLst/>
            <a:cxnLst>
              <a:cxn ang="0">
                <a:pos x="connsiteX0" y="connsiteY0"/>
              </a:cxn>
              <a:cxn ang="0">
                <a:pos x="connsiteX1" y="connsiteY1"/>
              </a:cxn>
              <a:cxn ang="0">
                <a:pos x="connsiteX2" y="connsiteY2"/>
              </a:cxn>
              <a:cxn ang="0">
                <a:pos x="connsiteX3" y="connsiteY3"/>
              </a:cxn>
            </a:cxnLst>
            <a:rect l="l" t="t" r="r" b="b"/>
            <a:pathLst>
              <a:path w="951723" h="559837">
                <a:moveTo>
                  <a:pt x="0" y="0"/>
                </a:moveTo>
                <a:cubicBezTo>
                  <a:pt x="131406" y="38100"/>
                  <a:pt x="262813" y="76200"/>
                  <a:pt x="373225" y="149290"/>
                </a:cubicBezTo>
                <a:cubicBezTo>
                  <a:pt x="483637" y="222380"/>
                  <a:pt x="566058" y="370115"/>
                  <a:pt x="662474" y="438539"/>
                </a:cubicBezTo>
                <a:cubicBezTo>
                  <a:pt x="758890" y="506964"/>
                  <a:pt x="855306" y="533400"/>
                  <a:pt x="951723" y="559837"/>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3" name="TextBox 32"/>
          <p:cNvSpPr txBox="1"/>
          <p:nvPr/>
        </p:nvSpPr>
        <p:spPr>
          <a:xfrm>
            <a:off x="2133600" y="5657850"/>
            <a:ext cx="7315200" cy="1200150"/>
          </a:xfrm>
          <a:prstGeom prst="rect">
            <a:avLst/>
          </a:prstGeom>
          <a:solidFill>
            <a:schemeClr val="bg1">
              <a:lumMod val="95000"/>
            </a:schemeClr>
          </a:solidFill>
        </p:spPr>
        <p:txBody>
          <a:bodyPr>
            <a:spAutoFit/>
          </a:bodyPr>
          <a:lstStyle/>
          <a:p>
            <a:pPr>
              <a:defRPr/>
            </a:pPr>
            <a:r>
              <a:rPr lang="en-US" dirty="0">
                <a:latin typeface="Arial" charset="0"/>
              </a:rPr>
              <a:t>As the water continues to move north, it begin to cool, when the water collides with the east coast of a continent, the warmer water continues to move toward the poles and the cooler water moves back to the equator.</a:t>
            </a:r>
          </a:p>
        </p:txBody>
      </p:sp>
      <p:sp>
        <p:nvSpPr>
          <p:cNvPr id="34" name="Freeform 33"/>
          <p:cNvSpPr/>
          <p:nvPr/>
        </p:nvSpPr>
        <p:spPr>
          <a:xfrm>
            <a:off x="5286376" y="755651"/>
            <a:ext cx="650875" cy="671513"/>
          </a:xfrm>
          <a:custGeom>
            <a:avLst/>
            <a:gdLst>
              <a:gd name="connsiteX0" fmla="*/ 45099 w 651589"/>
              <a:gd name="connsiteY0" fmla="*/ 671804 h 671804"/>
              <a:gd name="connsiteX1" fmla="*/ 101082 w 651589"/>
              <a:gd name="connsiteY1" fmla="*/ 391885 h 671804"/>
              <a:gd name="connsiteX2" fmla="*/ 651589 w 651589"/>
              <a:gd name="connsiteY2" fmla="*/ 0 h 671804"/>
            </a:gdLst>
            <a:ahLst/>
            <a:cxnLst>
              <a:cxn ang="0">
                <a:pos x="connsiteX0" y="connsiteY0"/>
              </a:cxn>
              <a:cxn ang="0">
                <a:pos x="connsiteX1" y="connsiteY1"/>
              </a:cxn>
              <a:cxn ang="0">
                <a:pos x="connsiteX2" y="connsiteY2"/>
              </a:cxn>
            </a:cxnLst>
            <a:rect l="l" t="t" r="r" b="b"/>
            <a:pathLst>
              <a:path w="651589" h="671804">
                <a:moveTo>
                  <a:pt x="45099" y="671804"/>
                </a:moveTo>
                <a:cubicBezTo>
                  <a:pt x="22549" y="587828"/>
                  <a:pt x="0" y="503852"/>
                  <a:pt x="101082" y="391885"/>
                </a:cubicBezTo>
                <a:cubicBezTo>
                  <a:pt x="202164" y="279918"/>
                  <a:pt x="426876" y="139959"/>
                  <a:pt x="651589" y="0"/>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5" name="Freeform 34"/>
          <p:cNvSpPr/>
          <p:nvPr/>
        </p:nvSpPr>
        <p:spPr>
          <a:xfrm>
            <a:off x="5084764" y="1549400"/>
            <a:ext cx="300037" cy="1574800"/>
          </a:xfrm>
          <a:custGeom>
            <a:avLst/>
            <a:gdLst>
              <a:gd name="connsiteX0" fmla="*/ 228600 w 241041"/>
              <a:gd name="connsiteY0" fmla="*/ 0 h 1184987"/>
              <a:gd name="connsiteX1" fmla="*/ 219269 w 241041"/>
              <a:gd name="connsiteY1" fmla="*/ 494522 h 1184987"/>
              <a:gd name="connsiteX2" fmla="*/ 97971 w 241041"/>
              <a:gd name="connsiteY2" fmla="*/ 877077 h 1184987"/>
              <a:gd name="connsiteX3" fmla="*/ 13996 w 241041"/>
              <a:gd name="connsiteY3" fmla="*/ 1054359 h 1184987"/>
              <a:gd name="connsiteX4" fmla="*/ 13996 w 241041"/>
              <a:gd name="connsiteY4" fmla="*/ 1184987 h 1184987"/>
              <a:gd name="connsiteX0" fmla="*/ 233911 w 257863"/>
              <a:gd name="connsiteY0" fmla="*/ 0 h 1184987"/>
              <a:gd name="connsiteX1" fmla="*/ 224580 w 257863"/>
              <a:gd name="connsiteY1" fmla="*/ 494522 h 1184987"/>
              <a:gd name="connsiteX2" fmla="*/ 34212 w 257863"/>
              <a:gd name="connsiteY2" fmla="*/ 877077 h 1184987"/>
              <a:gd name="connsiteX3" fmla="*/ 19307 w 257863"/>
              <a:gd name="connsiteY3" fmla="*/ 1054359 h 1184987"/>
              <a:gd name="connsiteX4" fmla="*/ 19307 w 257863"/>
              <a:gd name="connsiteY4" fmla="*/ 1184987 h 1184987"/>
              <a:gd name="connsiteX0" fmla="*/ 246655 w 270607"/>
              <a:gd name="connsiteY0" fmla="*/ 0 h 1184987"/>
              <a:gd name="connsiteX1" fmla="*/ 237324 w 270607"/>
              <a:gd name="connsiteY1" fmla="*/ 494522 h 1184987"/>
              <a:gd name="connsiteX2" fmla="*/ 46956 w 270607"/>
              <a:gd name="connsiteY2" fmla="*/ 877077 h 1184987"/>
              <a:gd name="connsiteX3" fmla="*/ 32051 w 270607"/>
              <a:gd name="connsiteY3" fmla="*/ 1054359 h 1184987"/>
              <a:gd name="connsiteX4" fmla="*/ 239262 w 270607"/>
              <a:gd name="connsiteY4" fmla="*/ 1184987 h 1184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07" h="1184987">
                <a:moveTo>
                  <a:pt x="246655" y="0"/>
                </a:moveTo>
                <a:cubicBezTo>
                  <a:pt x="252875" y="174171"/>
                  <a:pt x="270607" y="348343"/>
                  <a:pt x="237324" y="494522"/>
                </a:cubicBezTo>
                <a:cubicBezTo>
                  <a:pt x="204041" y="640702"/>
                  <a:pt x="81168" y="783771"/>
                  <a:pt x="46956" y="877077"/>
                </a:cubicBezTo>
                <a:cubicBezTo>
                  <a:pt x="12744" y="970383"/>
                  <a:pt x="0" y="1003041"/>
                  <a:pt x="32051" y="1054359"/>
                </a:cubicBezTo>
                <a:cubicBezTo>
                  <a:pt x="64102" y="1105677"/>
                  <a:pt x="232264" y="1145332"/>
                  <a:pt x="239262" y="1184987"/>
                </a:cubicBezTo>
              </a:path>
            </a:pathLst>
          </a:custGeom>
          <a:ln w="76200">
            <a:solidFill>
              <a:schemeClr val="tx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6" name="Freeform 35"/>
          <p:cNvSpPr/>
          <p:nvPr/>
        </p:nvSpPr>
        <p:spPr>
          <a:xfrm>
            <a:off x="2849564" y="3449638"/>
            <a:ext cx="1093787" cy="1892300"/>
          </a:xfrm>
          <a:custGeom>
            <a:avLst/>
            <a:gdLst>
              <a:gd name="connsiteX0" fmla="*/ 0 w 1115008"/>
              <a:gd name="connsiteY0" fmla="*/ 625151 h 734008"/>
              <a:gd name="connsiteX1" fmla="*/ 671804 w 1115008"/>
              <a:gd name="connsiteY1" fmla="*/ 653143 h 734008"/>
              <a:gd name="connsiteX2" fmla="*/ 1063690 w 1115008"/>
              <a:gd name="connsiteY2" fmla="*/ 625151 h 734008"/>
              <a:gd name="connsiteX3" fmla="*/ 979714 w 1115008"/>
              <a:gd name="connsiteY3" fmla="*/ 0 h 734008"/>
              <a:gd name="connsiteX0" fmla="*/ 0 w 1115008"/>
              <a:gd name="connsiteY0" fmla="*/ 1082351 h 1267408"/>
              <a:gd name="connsiteX1" fmla="*/ 671804 w 1115008"/>
              <a:gd name="connsiteY1" fmla="*/ 1110343 h 1267408"/>
              <a:gd name="connsiteX2" fmla="*/ 1063690 w 1115008"/>
              <a:gd name="connsiteY2" fmla="*/ 1082351 h 1267408"/>
              <a:gd name="connsiteX3" fmla="*/ 979714 w 1115008"/>
              <a:gd name="connsiteY3" fmla="*/ 0 h 1267408"/>
              <a:gd name="connsiteX0" fmla="*/ 0 w 1115008"/>
              <a:gd name="connsiteY0" fmla="*/ 1082351 h 1267408"/>
              <a:gd name="connsiteX1" fmla="*/ 671804 w 1115008"/>
              <a:gd name="connsiteY1" fmla="*/ 1110343 h 1267408"/>
              <a:gd name="connsiteX2" fmla="*/ 1063690 w 1115008"/>
              <a:gd name="connsiteY2" fmla="*/ 1082351 h 1267408"/>
              <a:gd name="connsiteX3" fmla="*/ 979714 w 1115008"/>
              <a:gd name="connsiteY3" fmla="*/ 0 h 1267408"/>
              <a:gd name="connsiteX0" fmla="*/ 0 w 1115008"/>
              <a:gd name="connsiteY0" fmla="*/ 1082351 h 1267408"/>
              <a:gd name="connsiteX1" fmla="*/ 671804 w 1115008"/>
              <a:gd name="connsiteY1" fmla="*/ 1110343 h 1267408"/>
              <a:gd name="connsiteX2" fmla="*/ 1063690 w 1115008"/>
              <a:gd name="connsiteY2" fmla="*/ 1082351 h 1267408"/>
              <a:gd name="connsiteX3" fmla="*/ 979714 w 1115008"/>
              <a:gd name="connsiteY3" fmla="*/ 0 h 1267408"/>
              <a:gd name="connsiteX0" fmla="*/ 0 w 1119674"/>
              <a:gd name="connsiteY0" fmla="*/ 1360714 h 1562100"/>
              <a:gd name="connsiteX1" fmla="*/ 671804 w 1119674"/>
              <a:gd name="connsiteY1" fmla="*/ 1388706 h 1562100"/>
              <a:gd name="connsiteX2" fmla="*/ 1063690 w 1119674"/>
              <a:gd name="connsiteY2" fmla="*/ 1360714 h 1562100"/>
              <a:gd name="connsiteX3" fmla="*/ 1007706 w 1119674"/>
              <a:gd name="connsiteY3" fmla="*/ 180392 h 1562100"/>
              <a:gd name="connsiteX4" fmla="*/ 979714 w 1119674"/>
              <a:gd name="connsiteY4" fmla="*/ 278363 h 1562100"/>
              <a:gd name="connsiteX0" fmla="*/ 0 w 1119674"/>
              <a:gd name="connsiteY0" fmla="*/ 1691951 h 1893337"/>
              <a:gd name="connsiteX1" fmla="*/ 671804 w 1119674"/>
              <a:gd name="connsiteY1" fmla="*/ 1719943 h 1893337"/>
              <a:gd name="connsiteX2" fmla="*/ 1063690 w 1119674"/>
              <a:gd name="connsiteY2" fmla="*/ 1691951 h 1893337"/>
              <a:gd name="connsiteX3" fmla="*/ 1007706 w 1119674"/>
              <a:gd name="connsiteY3" fmla="*/ 511629 h 1893337"/>
              <a:gd name="connsiteX4" fmla="*/ 522514 w 1119674"/>
              <a:gd name="connsiteY4" fmla="*/ 0 h 1893337"/>
              <a:gd name="connsiteX0" fmla="*/ 0 w 1094274"/>
              <a:gd name="connsiteY0" fmla="*/ 1691951 h 1893337"/>
              <a:gd name="connsiteX1" fmla="*/ 671804 w 1094274"/>
              <a:gd name="connsiteY1" fmla="*/ 1719943 h 1893337"/>
              <a:gd name="connsiteX2" fmla="*/ 1063690 w 1094274"/>
              <a:gd name="connsiteY2" fmla="*/ 1691951 h 1893337"/>
              <a:gd name="connsiteX3" fmla="*/ 855306 w 1094274"/>
              <a:gd name="connsiteY3" fmla="*/ 511629 h 1893337"/>
              <a:gd name="connsiteX4" fmla="*/ 522514 w 1094274"/>
              <a:gd name="connsiteY4" fmla="*/ 0 h 189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74" h="1893337">
                <a:moveTo>
                  <a:pt x="0" y="1691951"/>
                </a:moveTo>
                <a:cubicBezTo>
                  <a:pt x="247261" y="1705947"/>
                  <a:pt x="494522" y="1719943"/>
                  <a:pt x="671804" y="1719943"/>
                </a:cubicBezTo>
                <a:cubicBezTo>
                  <a:pt x="849086" y="1719943"/>
                  <a:pt x="1033106" y="1893337"/>
                  <a:pt x="1063690" y="1691951"/>
                </a:cubicBezTo>
                <a:cubicBezTo>
                  <a:pt x="1094274" y="1490565"/>
                  <a:pt x="945502" y="793621"/>
                  <a:pt x="855306" y="511629"/>
                </a:cubicBezTo>
                <a:cubicBezTo>
                  <a:pt x="765110" y="229637"/>
                  <a:pt x="527179" y="21772"/>
                  <a:pt x="522514" y="0"/>
                </a:cubicBezTo>
              </a:path>
            </a:pathLst>
          </a:custGeom>
          <a:ln w="76200">
            <a:solidFill>
              <a:schemeClr val="tx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7" name="Freeform 36"/>
          <p:cNvSpPr/>
          <p:nvPr/>
        </p:nvSpPr>
        <p:spPr>
          <a:xfrm>
            <a:off x="2876550" y="5132388"/>
            <a:ext cx="2351088" cy="336550"/>
          </a:xfrm>
          <a:custGeom>
            <a:avLst/>
            <a:gdLst>
              <a:gd name="connsiteX0" fmla="*/ 0 w 2351314"/>
              <a:gd name="connsiteY0" fmla="*/ 0 h 337457"/>
              <a:gd name="connsiteX1" fmla="*/ 457200 w 2351314"/>
              <a:gd name="connsiteY1" fmla="*/ 46653 h 337457"/>
              <a:gd name="connsiteX2" fmla="*/ 839755 w 2351314"/>
              <a:gd name="connsiteY2" fmla="*/ 46653 h 337457"/>
              <a:gd name="connsiteX3" fmla="*/ 1259632 w 2351314"/>
              <a:gd name="connsiteY3" fmla="*/ 289249 h 337457"/>
              <a:gd name="connsiteX4" fmla="*/ 2351314 w 2351314"/>
              <a:gd name="connsiteY4" fmla="*/ 335902 h 337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314" h="337457">
                <a:moveTo>
                  <a:pt x="0" y="0"/>
                </a:moveTo>
                <a:cubicBezTo>
                  <a:pt x="158620" y="19439"/>
                  <a:pt x="317241" y="38878"/>
                  <a:pt x="457200" y="46653"/>
                </a:cubicBezTo>
                <a:cubicBezTo>
                  <a:pt x="597159" y="54429"/>
                  <a:pt x="706016" y="6220"/>
                  <a:pt x="839755" y="46653"/>
                </a:cubicBezTo>
                <a:cubicBezTo>
                  <a:pt x="973494" y="87086"/>
                  <a:pt x="1007706" y="241041"/>
                  <a:pt x="1259632" y="289249"/>
                </a:cubicBezTo>
                <a:cubicBezTo>
                  <a:pt x="1511558" y="337457"/>
                  <a:pt x="1931436" y="336679"/>
                  <a:pt x="2351314" y="335902"/>
                </a:cubicBezTo>
              </a:path>
            </a:pathLst>
          </a:custGeom>
          <a:ln w="76200">
            <a:solidFill>
              <a:schemeClr val="tx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8" name="Freeform 37"/>
          <p:cNvSpPr/>
          <p:nvPr/>
        </p:nvSpPr>
        <p:spPr>
          <a:xfrm>
            <a:off x="6310313" y="5067300"/>
            <a:ext cx="1903412" cy="26988"/>
          </a:xfrm>
          <a:custGeom>
            <a:avLst/>
            <a:gdLst>
              <a:gd name="connsiteX0" fmla="*/ 0 w 1903445"/>
              <a:gd name="connsiteY0" fmla="*/ 27992 h 27992"/>
              <a:gd name="connsiteX1" fmla="*/ 1903445 w 1903445"/>
              <a:gd name="connsiteY1" fmla="*/ 0 h 27992"/>
            </a:gdLst>
            <a:ahLst/>
            <a:cxnLst>
              <a:cxn ang="0">
                <a:pos x="connsiteX0" y="connsiteY0"/>
              </a:cxn>
              <a:cxn ang="0">
                <a:pos x="connsiteX1" y="connsiteY1"/>
              </a:cxn>
            </a:cxnLst>
            <a:rect l="l" t="t" r="r" b="b"/>
            <a:pathLst>
              <a:path w="1903445" h="27992">
                <a:moveTo>
                  <a:pt x="0" y="27992"/>
                </a:moveTo>
                <a:lnTo>
                  <a:pt x="1903445" y="0"/>
                </a:lnTo>
              </a:path>
            </a:pathLst>
          </a:custGeom>
          <a:ln w="76200">
            <a:solidFill>
              <a:schemeClr val="tx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9" name="Freeform 38"/>
          <p:cNvSpPr/>
          <p:nvPr/>
        </p:nvSpPr>
        <p:spPr>
          <a:xfrm>
            <a:off x="2651126" y="1530350"/>
            <a:ext cx="549275" cy="1517650"/>
          </a:xfrm>
          <a:custGeom>
            <a:avLst/>
            <a:gdLst>
              <a:gd name="connsiteX0" fmla="*/ 76199 w 150844"/>
              <a:gd name="connsiteY0" fmla="*/ 0 h 1091682"/>
              <a:gd name="connsiteX1" fmla="*/ 29546 w 150844"/>
              <a:gd name="connsiteY1" fmla="*/ 251927 h 1091682"/>
              <a:gd name="connsiteX2" fmla="*/ 20216 w 150844"/>
              <a:gd name="connsiteY2" fmla="*/ 662474 h 1091682"/>
              <a:gd name="connsiteX3" fmla="*/ 150844 w 150844"/>
              <a:gd name="connsiteY3" fmla="*/ 1091682 h 1091682"/>
              <a:gd name="connsiteX0" fmla="*/ 96505 w 292986"/>
              <a:gd name="connsiteY0" fmla="*/ 0 h 992069"/>
              <a:gd name="connsiteX1" fmla="*/ 49852 w 292986"/>
              <a:gd name="connsiteY1" fmla="*/ 251927 h 992069"/>
              <a:gd name="connsiteX2" fmla="*/ 40522 w 292986"/>
              <a:gd name="connsiteY2" fmla="*/ 662474 h 992069"/>
              <a:gd name="connsiteX3" fmla="*/ 292986 w 292986"/>
              <a:gd name="connsiteY3" fmla="*/ 992069 h 992069"/>
            </a:gdLst>
            <a:ahLst/>
            <a:cxnLst>
              <a:cxn ang="0">
                <a:pos x="connsiteX0" y="connsiteY0"/>
              </a:cxn>
              <a:cxn ang="0">
                <a:pos x="connsiteX1" y="connsiteY1"/>
              </a:cxn>
              <a:cxn ang="0">
                <a:pos x="connsiteX2" y="connsiteY2"/>
              </a:cxn>
              <a:cxn ang="0">
                <a:pos x="connsiteX3" y="connsiteY3"/>
              </a:cxn>
            </a:cxnLst>
            <a:rect l="l" t="t" r="r" b="b"/>
            <a:pathLst>
              <a:path w="292986" h="992069">
                <a:moveTo>
                  <a:pt x="96505" y="0"/>
                </a:moveTo>
                <a:cubicBezTo>
                  <a:pt x="77843" y="70757"/>
                  <a:pt x="59182" y="141515"/>
                  <a:pt x="49852" y="251927"/>
                </a:cubicBezTo>
                <a:cubicBezTo>
                  <a:pt x="40522" y="362339"/>
                  <a:pt x="0" y="539117"/>
                  <a:pt x="40522" y="662474"/>
                </a:cubicBezTo>
                <a:cubicBezTo>
                  <a:pt x="81044" y="785831"/>
                  <a:pt x="237780" y="847444"/>
                  <a:pt x="292986" y="992069"/>
                </a:cubicBezTo>
              </a:path>
            </a:pathLst>
          </a:custGeom>
          <a:ln w="76200">
            <a:solidFill>
              <a:schemeClr val="tx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0" name="Freeform 39"/>
          <p:cNvSpPr/>
          <p:nvPr/>
        </p:nvSpPr>
        <p:spPr>
          <a:xfrm>
            <a:off x="8229600" y="4124326"/>
            <a:ext cx="114300" cy="904875"/>
          </a:xfrm>
          <a:custGeom>
            <a:avLst/>
            <a:gdLst>
              <a:gd name="connsiteX0" fmla="*/ 0 w 147734"/>
              <a:gd name="connsiteY0" fmla="*/ 821093 h 821093"/>
              <a:gd name="connsiteX1" fmla="*/ 130628 w 147734"/>
              <a:gd name="connsiteY1" fmla="*/ 345232 h 821093"/>
              <a:gd name="connsiteX2" fmla="*/ 102636 w 147734"/>
              <a:gd name="connsiteY2" fmla="*/ 0 h 821093"/>
            </a:gdLst>
            <a:ahLst/>
            <a:cxnLst>
              <a:cxn ang="0">
                <a:pos x="connsiteX0" y="connsiteY0"/>
              </a:cxn>
              <a:cxn ang="0">
                <a:pos x="connsiteX1" y="connsiteY1"/>
              </a:cxn>
              <a:cxn ang="0">
                <a:pos x="connsiteX2" y="connsiteY2"/>
              </a:cxn>
            </a:cxnLst>
            <a:rect l="l" t="t" r="r" b="b"/>
            <a:pathLst>
              <a:path w="147734" h="821093">
                <a:moveTo>
                  <a:pt x="0" y="821093"/>
                </a:moveTo>
                <a:cubicBezTo>
                  <a:pt x="56761" y="651587"/>
                  <a:pt x="113522" y="482081"/>
                  <a:pt x="130628" y="345232"/>
                </a:cubicBezTo>
                <a:cubicBezTo>
                  <a:pt x="147734" y="208383"/>
                  <a:pt x="125185" y="104191"/>
                  <a:pt x="102636" y="0"/>
                </a:cubicBezTo>
              </a:path>
            </a:pathLst>
          </a:custGeom>
          <a:ln w="76200">
            <a:solidFill>
              <a:schemeClr val="tx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1" name="Freeform 40"/>
          <p:cNvSpPr/>
          <p:nvPr/>
        </p:nvSpPr>
        <p:spPr>
          <a:xfrm>
            <a:off x="2209801" y="1219201"/>
            <a:ext cx="588963" cy="180975"/>
          </a:xfrm>
          <a:custGeom>
            <a:avLst/>
            <a:gdLst>
              <a:gd name="connsiteX0" fmla="*/ 373225 w 463421"/>
              <a:gd name="connsiteY0" fmla="*/ 130629 h 130629"/>
              <a:gd name="connsiteX1" fmla="*/ 401217 w 463421"/>
              <a:gd name="connsiteY1" fmla="*/ 37323 h 130629"/>
              <a:gd name="connsiteX2" fmla="*/ 0 w 463421"/>
              <a:gd name="connsiteY2" fmla="*/ 0 h 130629"/>
            </a:gdLst>
            <a:ahLst/>
            <a:cxnLst>
              <a:cxn ang="0">
                <a:pos x="connsiteX0" y="connsiteY0"/>
              </a:cxn>
              <a:cxn ang="0">
                <a:pos x="connsiteX1" y="connsiteY1"/>
              </a:cxn>
              <a:cxn ang="0">
                <a:pos x="connsiteX2" y="connsiteY2"/>
              </a:cxn>
            </a:cxnLst>
            <a:rect l="l" t="t" r="r" b="b"/>
            <a:pathLst>
              <a:path w="463421" h="130629">
                <a:moveTo>
                  <a:pt x="373225" y="130629"/>
                </a:moveTo>
                <a:cubicBezTo>
                  <a:pt x="418323" y="94862"/>
                  <a:pt x="463421" y="59095"/>
                  <a:pt x="401217" y="37323"/>
                </a:cubicBezTo>
                <a:cubicBezTo>
                  <a:pt x="339013" y="15552"/>
                  <a:pt x="169506" y="7776"/>
                  <a:pt x="0" y="0"/>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2" name="TextBox 41"/>
          <p:cNvSpPr txBox="1"/>
          <p:nvPr/>
        </p:nvSpPr>
        <p:spPr>
          <a:xfrm>
            <a:off x="2209800" y="6211888"/>
            <a:ext cx="8077200" cy="646112"/>
          </a:xfrm>
          <a:prstGeom prst="rect">
            <a:avLst/>
          </a:prstGeom>
          <a:solidFill>
            <a:schemeClr val="bg1">
              <a:lumMod val="95000"/>
            </a:schemeClr>
          </a:solidFill>
        </p:spPr>
        <p:txBody>
          <a:bodyPr>
            <a:spAutoFit/>
          </a:bodyPr>
          <a:lstStyle/>
          <a:p>
            <a:pPr>
              <a:defRPr/>
            </a:pPr>
            <a:r>
              <a:rPr lang="en-US" dirty="0">
                <a:latin typeface="Arial" charset="0"/>
              </a:rPr>
              <a:t>In the south, there is current of cold water that travels the circumference of the globe. This is not possible in the north because of land masses.  </a:t>
            </a:r>
          </a:p>
        </p:txBody>
      </p:sp>
      <p:cxnSp>
        <p:nvCxnSpPr>
          <p:cNvPr id="44" name="Straight Arrow Connector 43"/>
          <p:cNvCxnSpPr/>
          <p:nvPr/>
        </p:nvCxnSpPr>
        <p:spPr>
          <a:xfrm>
            <a:off x="2286000" y="5410200"/>
            <a:ext cx="7391400" cy="1588"/>
          </a:xfrm>
          <a:prstGeom prst="straightConnector1">
            <a:avLst/>
          </a:prstGeom>
          <a:ln w="7620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45" name="Freeform 44"/>
          <p:cNvSpPr/>
          <p:nvPr/>
        </p:nvSpPr>
        <p:spPr>
          <a:xfrm>
            <a:off x="5788025" y="3527425"/>
            <a:ext cx="268288" cy="1333500"/>
          </a:xfrm>
          <a:custGeom>
            <a:avLst/>
            <a:gdLst>
              <a:gd name="connsiteX0" fmla="*/ 195943 w 267477"/>
              <a:gd name="connsiteY0" fmla="*/ 1334278 h 1334278"/>
              <a:gd name="connsiteX1" fmla="*/ 261257 w 267477"/>
              <a:gd name="connsiteY1" fmla="*/ 1026368 h 1334278"/>
              <a:gd name="connsiteX2" fmla="*/ 158620 w 267477"/>
              <a:gd name="connsiteY2" fmla="*/ 587829 h 1334278"/>
              <a:gd name="connsiteX3" fmla="*/ 55983 w 267477"/>
              <a:gd name="connsiteY3" fmla="*/ 298580 h 1334278"/>
              <a:gd name="connsiteX4" fmla="*/ 0 w 267477"/>
              <a:gd name="connsiteY4" fmla="*/ 0 h 1334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477" h="1334278">
                <a:moveTo>
                  <a:pt x="195943" y="1334278"/>
                </a:moveTo>
                <a:cubicBezTo>
                  <a:pt x="231710" y="1242527"/>
                  <a:pt x="267477" y="1150776"/>
                  <a:pt x="261257" y="1026368"/>
                </a:cubicBezTo>
                <a:cubicBezTo>
                  <a:pt x="255037" y="901960"/>
                  <a:pt x="192832" y="709127"/>
                  <a:pt x="158620" y="587829"/>
                </a:cubicBezTo>
                <a:cubicBezTo>
                  <a:pt x="124408" y="466531"/>
                  <a:pt x="82420" y="396551"/>
                  <a:pt x="55983" y="298580"/>
                </a:cubicBezTo>
                <a:cubicBezTo>
                  <a:pt x="29546" y="200609"/>
                  <a:pt x="14773" y="100304"/>
                  <a:pt x="0" y="0"/>
                </a:cubicBezTo>
              </a:path>
            </a:pathLst>
          </a:custGeom>
          <a:ln w="76200">
            <a:solidFill>
              <a:schemeClr val="tx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6" name="TextBox 45"/>
          <p:cNvSpPr txBox="1"/>
          <p:nvPr/>
        </p:nvSpPr>
        <p:spPr>
          <a:xfrm>
            <a:off x="5486400" y="1219201"/>
            <a:ext cx="3124200" cy="1477963"/>
          </a:xfrm>
          <a:prstGeom prst="rect">
            <a:avLst/>
          </a:prstGeom>
          <a:solidFill>
            <a:schemeClr val="bg1">
              <a:lumMod val="95000"/>
            </a:schemeClr>
          </a:solidFill>
        </p:spPr>
        <p:txBody>
          <a:bodyPr>
            <a:spAutoFit/>
          </a:bodyPr>
          <a:lstStyle/>
          <a:p>
            <a:pPr>
              <a:defRPr/>
            </a:pPr>
            <a:r>
              <a:rPr lang="en-US" dirty="0">
                <a:latin typeface="Arial" charset="0"/>
              </a:rPr>
              <a:t>In the north, </a:t>
            </a:r>
            <a:r>
              <a:rPr lang="en-US" u="sng" dirty="0">
                <a:latin typeface="Arial" charset="0"/>
              </a:rPr>
              <a:t>freshwater</a:t>
            </a:r>
            <a:r>
              <a:rPr lang="en-US" dirty="0">
                <a:latin typeface="Arial" charset="0"/>
              </a:rPr>
              <a:t> melt from ice is released into the ocean to help drive the current. It also creates deep ocean currents. </a:t>
            </a:r>
          </a:p>
        </p:txBody>
      </p:sp>
      <p:sp>
        <p:nvSpPr>
          <p:cNvPr id="47" name="Freeform 46"/>
          <p:cNvSpPr/>
          <p:nvPr/>
        </p:nvSpPr>
        <p:spPr>
          <a:xfrm>
            <a:off x="4481513" y="719139"/>
            <a:ext cx="755650" cy="1203325"/>
          </a:xfrm>
          <a:custGeom>
            <a:avLst/>
            <a:gdLst>
              <a:gd name="connsiteX0" fmla="*/ 0 w 755780"/>
              <a:gd name="connsiteY0" fmla="*/ 0 h 1203649"/>
              <a:gd name="connsiteX1" fmla="*/ 93306 w 755780"/>
              <a:gd name="connsiteY1" fmla="*/ 177282 h 1203649"/>
              <a:gd name="connsiteX2" fmla="*/ 93306 w 755780"/>
              <a:gd name="connsiteY2" fmla="*/ 438539 h 1203649"/>
              <a:gd name="connsiteX3" fmla="*/ 326572 w 755780"/>
              <a:gd name="connsiteY3" fmla="*/ 914400 h 1203649"/>
              <a:gd name="connsiteX4" fmla="*/ 625151 w 755780"/>
              <a:gd name="connsiteY4" fmla="*/ 1091682 h 1203649"/>
              <a:gd name="connsiteX5" fmla="*/ 755780 w 755780"/>
              <a:gd name="connsiteY5" fmla="*/ 1203649 h 120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780" h="1203649">
                <a:moveTo>
                  <a:pt x="0" y="0"/>
                </a:moveTo>
                <a:cubicBezTo>
                  <a:pt x="38877" y="52096"/>
                  <a:pt x="77755" y="104192"/>
                  <a:pt x="93306" y="177282"/>
                </a:cubicBezTo>
                <a:cubicBezTo>
                  <a:pt x="108857" y="250372"/>
                  <a:pt x="54428" y="315686"/>
                  <a:pt x="93306" y="438539"/>
                </a:cubicBezTo>
                <a:cubicBezTo>
                  <a:pt x="132184" y="561392"/>
                  <a:pt x="237931" y="805543"/>
                  <a:pt x="326572" y="914400"/>
                </a:cubicBezTo>
                <a:cubicBezTo>
                  <a:pt x="415213" y="1023257"/>
                  <a:pt x="553616" y="1043474"/>
                  <a:pt x="625151" y="1091682"/>
                </a:cubicBezTo>
                <a:cubicBezTo>
                  <a:pt x="696686" y="1139890"/>
                  <a:pt x="726233" y="1171769"/>
                  <a:pt x="755780" y="1203649"/>
                </a:cubicBezTo>
              </a:path>
            </a:pathLst>
          </a:custGeom>
          <a:ln w="76200">
            <a:solidFill>
              <a:schemeClr val="tx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8" name="Freeform 47"/>
          <p:cNvSpPr/>
          <p:nvPr/>
        </p:nvSpPr>
        <p:spPr>
          <a:xfrm>
            <a:off x="5006975" y="774700"/>
            <a:ext cx="369888" cy="998538"/>
          </a:xfrm>
          <a:custGeom>
            <a:avLst/>
            <a:gdLst>
              <a:gd name="connsiteX0" fmla="*/ 370114 w 370114"/>
              <a:gd name="connsiteY0" fmla="*/ 0 h 998375"/>
              <a:gd name="connsiteX1" fmla="*/ 248816 w 370114"/>
              <a:gd name="connsiteY1" fmla="*/ 167951 h 998375"/>
              <a:gd name="connsiteX2" fmla="*/ 146179 w 370114"/>
              <a:gd name="connsiteY2" fmla="*/ 205273 h 998375"/>
              <a:gd name="connsiteX3" fmla="*/ 15551 w 370114"/>
              <a:gd name="connsiteY3" fmla="*/ 410547 h 998375"/>
              <a:gd name="connsiteX4" fmla="*/ 52873 w 370114"/>
              <a:gd name="connsiteY4" fmla="*/ 681135 h 998375"/>
              <a:gd name="connsiteX5" fmla="*/ 220824 w 370114"/>
              <a:gd name="connsiteY5" fmla="*/ 998375 h 99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114" h="998375">
                <a:moveTo>
                  <a:pt x="370114" y="0"/>
                </a:moveTo>
                <a:cubicBezTo>
                  <a:pt x="328126" y="66869"/>
                  <a:pt x="286138" y="133739"/>
                  <a:pt x="248816" y="167951"/>
                </a:cubicBezTo>
                <a:cubicBezTo>
                  <a:pt x="211494" y="202163"/>
                  <a:pt x="185056" y="164840"/>
                  <a:pt x="146179" y="205273"/>
                </a:cubicBezTo>
                <a:cubicBezTo>
                  <a:pt x="107302" y="245706"/>
                  <a:pt x="31102" y="331237"/>
                  <a:pt x="15551" y="410547"/>
                </a:cubicBezTo>
                <a:cubicBezTo>
                  <a:pt x="0" y="489857"/>
                  <a:pt x="18661" y="583164"/>
                  <a:pt x="52873" y="681135"/>
                </a:cubicBezTo>
                <a:cubicBezTo>
                  <a:pt x="87085" y="779106"/>
                  <a:pt x="153954" y="888740"/>
                  <a:pt x="220824" y="998375"/>
                </a:cubicBezTo>
              </a:path>
            </a:pathLst>
          </a:custGeom>
          <a:ln w="76200">
            <a:solidFill>
              <a:schemeClr val="tx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9" name="Freeform 48"/>
          <p:cNvSpPr/>
          <p:nvPr/>
        </p:nvSpPr>
        <p:spPr>
          <a:xfrm>
            <a:off x="8718550" y="635000"/>
            <a:ext cx="1296988" cy="996950"/>
          </a:xfrm>
          <a:custGeom>
            <a:avLst/>
            <a:gdLst>
              <a:gd name="connsiteX0" fmla="*/ 0 w 1296955"/>
              <a:gd name="connsiteY0" fmla="*/ 0 h 1023257"/>
              <a:gd name="connsiteX1" fmla="*/ 578498 w 1296955"/>
              <a:gd name="connsiteY1" fmla="*/ 289249 h 1023257"/>
              <a:gd name="connsiteX2" fmla="*/ 643812 w 1296955"/>
              <a:gd name="connsiteY2" fmla="*/ 597159 h 1023257"/>
              <a:gd name="connsiteX3" fmla="*/ 1110343 w 1296955"/>
              <a:gd name="connsiteY3" fmla="*/ 961053 h 1023257"/>
              <a:gd name="connsiteX4" fmla="*/ 1296955 w 1296955"/>
              <a:gd name="connsiteY4" fmla="*/ 970383 h 1023257"/>
              <a:gd name="connsiteX0" fmla="*/ 0 w 1296955"/>
              <a:gd name="connsiteY0" fmla="*/ 0 h 1023257"/>
              <a:gd name="connsiteX1" fmla="*/ 578498 w 1296955"/>
              <a:gd name="connsiteY1" fmla="*/ 289249 h 1023257"/>
              <a:gd name="connsiteX2" fmla="*/ 415212 w 1296955"/>
              <a:gd name="connsiteY2" fmla="*/ 597159 h 1023257"/>
              <a:gd name="connsiteX3" fmla="*/ 1110343 w 1296955"/>
              <a:gd name="connsiteY3" fmla="*/ 961053 h 1023257"/>
              <a:gd name="connsiteX4" fmla="*/ 1296955 w 1296955"/>
              <a:gd name="connsiteY4" fmla="*/ 970383 h 1023257"/>
              <a:gd name="connsiteX0" fmla="*/ 0 w 1296955"/>
              <a:gd name="connsiteY0" fmla="*/ 0 h 996820"/>
              <a:gd name="connsiteX1" fmla="*/ 578498 w 1296955"/>
              <a:gd name="connsiteY1" fmla="*/ 289249 h 996820"/>
              <a:gd name="connsiteX2" fmla="*/ 415212 w 1296955"/>
              <a:gd name="connsiteY2" fmla="*/ 597159 h 996820"/>
              <a:gd name="connsiteX3" fmla="*/ 528735 w 1296955"/>
              <a:gd name="connsiteY3" fmla="*/ 783771 h 996820"/>
              <a:gd name="connsiteX4" fmla="*/ 1110343 w 1296955"/>
              <a:gd name="connsiteY4" fmla="*/ 961053 h 996820"/>
              <a:gd name="connsiteX5" fmla="*/ 1296955 w 1296955"/>
              <a:gd name="connsiteY5" fmla="*/ 970383 h 99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955" h="996820">
                <a:moveTo>
                  <a:pt x="0" y="0"/>
                </a:moveTo>
                <a:cubicBezTo>
                  <a:pt x="235598" y="94861"/>
                  <a:pt x="509296" y="189723"/>
                  <a:pt x="578498" y="289249"/>
                </a:cubicBezTo>
                <a:cubicBezTo>
                  <a:pt x="647700" y="388775"/>
                  <a:pt x="423506" y="514739"/>
                  <a:pt x="415212" y="597159"/>
                </a:cubicBezTo>
                <a:cubicBezTo>
                  <a:pt x="406918" y="679579"/>
                  <a:pt x="412880" y="723122"/>
                  <a:pt x="528735" y="783771"/>
                </a:cubicBezTo>
                <a:cubicBezTo>
                  <a:pt x="644590" y="844420"/>
                  <a:pt x="982306" y="929951"/>
                  <a:pt x="1110343" y="961053"/>
                </a:cubicBezTo>
                <a:cubicBezTo>
                  <a:pt x="1238380" y="992155"/>
                  <a:pt x="1258077" y="996820"/>
                  <a:pt x="1296955" y="970383"/>
                </a:cubicBezTo>
              </a:path>
            </a:pathLst>
          </a:custGeom>
          <a:ln w="76200">
            <a:solidFill>
              <a:schemeClr val="tx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0" name="Freeform 49"/>
          <p:cNvSpPr/>
          <p:nvPr/>
        </p:nvSpPr>
        <p:spPr>
          <a:xfrm>
            <a:off x="1905000" y="1828800"/>
            <a:ext cx="762000" cy="457200"/>
          </a:xfrm>
          <a:custGeom>
            <a:avLst/>
            <a:gdLst>
              <a:gd name="connsiteX0" fmla="*/ 0 w 569167"/>
              <a:gd name="connsiteY0" fmla="*/ 0 h 429208"/>
              <a:gd name="connsiteX1" fmla="*/ 251926 w 569167"/>
              <a:gd name="connsiteY1" fmla="*/ 242596 h 429208"/>
              <a:gd name="connsiteX2" fmla="*/ 513183 w 569167"/>
              <a:gd name="connsiteY2" fmla="*/ 289249 h 429208"/>
              <a:gd name="connsiteX3" fmla="*/ 569167 w 569167"/>
              <a:gd name="connsiteY3" fmla="*/ 429208 h 429208"/>
            </a:gdLst>
            <a:ahLst/>
            <a:cxnLst>
              <a:cxn ang="0">
                <a:pos x="connsiteX0" y="connsiteY0"/>
              </a:cxn>
              <a:cxn ang="0">
                <a:pos x="connsiteX1" y="connsiteY1"/>
              </a:cxn>
              <a:cxn ang="0">
                <a:pos x="connsiteX2" y="connsiteY2"/>
              </a:cxn>
              <a:cxn ang="0">
                <a:pos x="connsiteX3" y="connsiteY3"/>
              </a:cxn>
            </a:cxnLst>
            <a:rect l="l" t="t" r="r" b="b"/>
            <a:pathLst>
              <a:path w="569167" h="429208">
                <a:moveTo>
                  <a:pt x="0" y="0"/>
                </a:moveTo>
                <a:cubicBezTo>
                  <a:pt x="83198" y="97194"/>
                  <a:pt x="166396" y="194388"/>
                  <a:pt x="251926" y="242596"/>
                </a:cubicBezTo>
                <a:cubicBezTo>
                  <a:pt x="337456" y="290804"/>
                  <a:pt x="460310" y="258147"/>
                  <a:pt x="513183" y="289249"/>
                </a:cubicBezTo>
                <a:cubicBezTo>
                  <a:pt x="566056" y="320351"/>
                  <a:pt x="567611" y="374779"/>
                  <a:pt x="569167" y="429208"/>
                </a:cubicBezTo>
              </a:path>
            </a:pathLst>
          </a:custGeom>
          <a:ln w="76200">
            <a:solidFill>
              <a:schemeClr val="tx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52" name="Straight Arrow Connector 51"/>
          <p:cNvCxnSpPr/>
          <p:nvPr/>
        </p:nvCxnSpPr>
        <p:spPr>
          <a:xfrm rot="10800000">
            <a:off x="7010400" y="3352800"/>
            <a:ext cx="1143000" cy="1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3" name="Freeform 52"/>
          <p:cNvSpPr/>
          <p:nvPr/>
        </p:nvSpPr>
        <p:spPr>
          <a:xfrm>
            <a:off x="6842125" y="3424238"/>
            <a:ext cx="198438" cy="933450"/>
          </a:xfrm>
          <a:custGeom>
            <a:avLst/>
            <a:gdLst>
              <a:gd name="connsiteX0" fmla="*/ 158620 w 197498"/>
              <a:gd name="connsiteY0" fmla="*/ 0 h 933061"/>
              <a:gd name="connsiteX1" fmla="*/ 195943 w 197498"/>
              <a:gd name="connsiteY1" fmla="*/ 317241 h 933061"/>
              <a:gd name="connsiteX2" fmla="*/ 149290 w 197498"/>
              <a:gd name="connsiteY2" fmla="*/ 681134 h 933061"/>
              <a:gd name="connsiteX3" fmla="*/ 0 w 197498"/>
              <a:gd name="connsiteY3" fmla="*/ 933061 h 933061"/>
            </a:gdLst>
            <a:ahLst/>
            <a:cxnLst>
              <a:cxn ang="0">
                <a:pos x="connsiteX0" y="connsiteY0"/>
              </a:cxn>
              <a:cxn ang="0">
                <a:pos x="connsiteX1" y="connsiteY1"/>
              </a:cxn>
              <a:cxn ang="0">
                <a:pos x="connsiteX2" y="connsiteY2"/>
              </a:cxn>
              <a:cxn ang="0">
                <a:pos x="connsiteX3" y="connsiteY3"/>
              </a:cxn>
            </a:cxnLst>
            <a:rect l="l" t="t" r="r" b="b"/>
            <a:pathLst>
              <a:path w="197498" h="933061">
                <a:moveTo>
                  <a:pt x="158620" y="0"/>
                </a:moveTo>
                <a:cubicBezTo>
                  <a:pt x="178059" y="101859"/>
                  <a:pt x="197498" y="203719"/>
                  <a:pt x="195943" y="317241"/>
                </a:cubicBezTo>
                <a:cubicBezTo>
                  <a:pt x="194388" y="430763"/>
                  <a:pt x="181947" y="578497"/>
                  <a:pt x="149290" y="681134"/>
                </a:cubicBezTo>
                <a:cubicBezTo>
                  <a:pt x="116633" y="783771"/>
                  <a:pt x="58316" y="858416"/>
                  <a:pt x="0" y="933061"/>
                </a:cubicBezTo>
              </a:path>
            </a:pathLst>
          </a:cu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4" name="Freeform 53"/>
          <p:cNvSpPr/>
          <p:nvPr/>
        </p:nvSpPr>
        <p:spPr>
          <a:xfrm>
            <a:off x="6646864" y="3321050"/>
            <a:ext cx="307975" cy="998538"/>
          </a:xfrm>
          <a:custGeom>
            <a:avLst/>
            <a:gdLst>
              <a:gd name="connsiteX0" fmla="*/ 307910 w 307910"/>
              <a:gd name="connsiteY0" fmla="*/ 0 h 998375"/>
              <a:gd name="connsiteX1" fmla="*/ 158621 w 307910"/>
              <a:gd name="connsiteY1" fmla="*/ 298580 h 998375"/>
              <a:gd name="connsiteX2" fmla="*/ 93306 w 307910"/>
              <a:gd name="connsiteY2" fmla="*/ 653143 h 998375"/>
              <a:gd name="connsiteX3" fmla="*/ 0 w 307910"/>
              <a:gd name="connsiteY3" fmla="*/ 998375 h 998375"/>
            </a:gdLst>
            <a:ahLst/>
            <a:cxnLst>
              <a:cxn ang="0">
                <a:pos x="connsiteX0" y="connsiteY0"/>
              </a:cxn>
              <a:cxn ang="0">
                <a:pos x="connsiteX1" y="connsiteY1"/>
              </a:cxn>
              <a:cxn ang="0">
                <a:pos x="connsiteX2" y="connsiteY2"/>
              </a:cxn>
              <a:cxn ang="0">
                <a:pos x="connsiteX3" y="connsiteY3"/>
              </a:cxn>
            </a:cxnLst>
            <a:rect l="l" t="t" r="r" b="b"/>
            <a:pathLst>
              <a:path w="307910" h="998375">
                <a:moveTo>
                  <a:pt x="307910" y="0"/>
                </a:moveTo>
                <a:cubicBezTo>
                  <a:pt x="251149" y="94861"/>
                  <a:pt x="194388" y="189723"/>
                  <a:pt x="158621" y="298580"/>
                </a:cubicBezTo>
                <a:cubicBezTo>
                  <a:pt x="122854" y="407437"/>
                  <a:pt x="119743" y="536511"/>
                  <a:pt x="93306" y="653143"/>
                </a:cubicBezTo>
                <a:cubicBezTo>
                  <a:pt x="66869" y="769775"/>
                  <a:pt x="33434" y="884075"/>
                  <a:pt x="0" y="998375"/>
                </a:cubicBezTo>
              </a:path>
            </a:pathLst>
          </a:cu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5" name="Freeform 54"/>
          <p:cNvSpPr/>
          <p:nvPr/>
        </p:nvSpPr>
        <p:spPr>
          <a:xfrm>
            <a:off x="7024689" y="2592389"/>
            <a:ext cx="1023937" cy="617537"/>
          </a:xfrm>
          <a:custGeom>
            <a:avLst/>
            <a:gdLst>
              <a:gd name="connsiteX0" fmla="*/ 32657 w 1024812"/>
              <a:gd name="connsiteY0" fmla="*/ 617375 h 617375"/>
              <a:gd name="connsiteX1" fmla="*/ 23326 w 1024812"/>
              <a:gd name="connsiteY1" fmla="*/ 337456 h 617375"/>
              <a:gd name="connsiteX2" fmla="*/ 172616 w 1024812"/>
              <a:gd name="connsiteY2" fmla="*/ 104191 h 617375"/>
              <a:gd name="connsiteX3" fmla="*/ 368559 w 1024812"/>
              <a:gd name="connsiteY3" fmla="*/ 38877 h 617375"/>
              <a:gd name="connsiteX4" fmla="*/ 471196 w 1024812"/>
              <a:gd name="connsiteY4" fmla="*/ 337456 h 617375"/>
              <a:gd name="connsiteX5" fmla="*/ 601824 w 1024812"/>
              <a:gd name="connsiteY5" fmla="*/ 533399 h 617375"/>
              <a:gd name="connsiteX6" fmla="*/ 807098 w 1024812"/>
              <a:gd name="connsiteY6" fmla="*/ 542730 h 617375"/>
              <a:gd name="connsiteX7" fmla="*/ 816428 w 1024812"/>
              <a:gd name="connsiteY7" fmla="*/ 272142 h 617375"/>
              <a:gd name="connsiteX8" fmla="*/ 807098 w 1024812"/>
              <a:gd name="connsiteY8" fmla="*/ 94860 h 617375"/>
              <a:gd name="connsiteX9" fmla="*/ 937726 w 1024812"/>
              <a:gd name="connsiteY9" fmla="*/ 132183 h 617375"/>
              <a:gd name="connsiteX10" fmla="*/ 1012371 w 1024812"/>
              <a:gd name="connsiteY10" fmla="*/ 356117 h 617375"/>
              <a:gd name="connsiteX11" fmla="*/ 1012371 w 1024812"/>
              <a:gd name="connsiteY11" fmla="*/ 608044 h 61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812" h="617375">
                <a:moveTo>
                  <a:pt x="32657" y="617375"/>
                </a:moveTo>
                <a:cubicBezTo>
                  <a:pt x="16328" y="520181"/>
                  <a:pt x="0" y="422987"/>
                  <a:pt x="23326" y="337456"/>
                </a:cubicBezTo>
                <a:cubicBezTo>
                  <a:pt x="46652" y="251925"/>
                  <a:pt x="115077" y="153954"/>
                  <a:pt x="172616" y="104191"/>
                </a:cubicBezTo>
                <a:cubicBezTo>
                  <a:pt x="230155" y="54428"/>
                  <a:pt x="318796" y="0"/>
                  <a:pt x="368559" y="38877"/>
                </a:cubicBezTo>
                <a:cubicBezTo>
                  <a:pt x="418322" y="77754"/>
                  <a:pt x="432319" y="255036"/>
                  <a:pt x="471196" y="337456"/>
                </a:cubicBezTo>
                <a:cubicBezTo>
                  <a:pt x="510073" y="419876"/>
                  <a:pt x="545840" y="499187"/>
                  <a:pt x="601824" y="533399"/>
                </a:cubicBezTo>
                <a:cubicBezTo>
                  <a:pt x="657808" y="567611"/>
                  <a:pt x="771331" y="586273"/>
                  <a:pt x="807098" y="542730"/>
                </a:cubicBezTo>
                <a:cubicBezTo>
                  <a:pt x="842865" y="499187"/>
                  <a:pt x="816428" y="346787"/>
                  <a:pt x="816428" y="272142"/>
                </a:cubicBezTo>
                <a:cubicBezTo>
                  <a:pt x="816428" y="197497"/>
                  <a:pt x="786882" y="118187"/>
                  <a:pt x="807098" y="94860"/>
                </a:cubicBezTo>
                <a:cubicBezTo>
                  <a:pt x="827314" y="71533"/>
                  <a:pt x="903514" y="88640"/>
                  <a:pt x="937726" y="132183"/>
                </a:cubicBezTo>
                <a:cubicBezTo>
                  <a:pt x="971938" y="175726"/>
                  <a:pt x="999930" y="276807"/>
                  <a:pt x="1012371" y="356117"/>
                </a:cubicBezTo>
                <a:cubicBezTo>
                  <a:pt x="1024812" y="435427"/>
                  <a:pt x="1018591" y="521735"/>
                  <a:pt x="1012371" y="608044"/>
                </a:cubicBezTo>
              </a:path>
            </a:pathLst>
          </a:cu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6" name="Freeform 55"/>
          <p:cNvSpPr/>
          <p:nvPr/>
        </p:nvSpPr>
        <p:spPr>
          <a:xfrm>
            <a:off x="6738939" y="4384675"/>
            <a:ext cx="663575" cy="476250"/>
          </a:xfrm>
          <a:custGeom>
            <a:avLst/>
            <a:gdLst>
              <a:gd name="connsiteX0" fmla="*/ 10886 w 664029"/>
              <a:gd name="connsiteY0" fmla="*/ 0 h 475861"/>
              <a:gd name="connsiteX1" fmla="*/ 57539 w 664029"/>
              <a:gd name="connsiteY1" fmla="*/ 195943 h 475861"/>
              <a:gd name="connsiteX2" fmla="*/ 356119 w 664029"/>
              <a:gd name="connsiteY2" fmla="*/ 326571 h 475861"/>
              <a:gd name="connsiteX3" fmla="*/ 664029 w 664029"/>
              <a:gd name="connsiteY3" fmla="*/ 475861 h 475861"/>
            </a:gdLst>
            <a:ahLst/>
            <a:cxnLst>
              <a:cxn ang="0">
                <a:pos x="connsiteX0" y="connsiteY0"/>
              </a:cxn>
              <a:cxn ang="0">
                <a:pos x="connsiteX1" y="connsiteY1"/>
              </a:cxn>
              <a:cxn ang="0">
                <a:pos x="connsiteX2" y="connsiteY2"/>
              </a:cxn>
              <a:cxn ang="0">
                <a:pos x="connsiteX3" y="connsiteY3"/>
              </a:cxn>
            </a:cxnLst>
            <a:rect l="l" t="t" r="r" b="b"/>
            <a:pathLst>
              <a:path w="664029" h="475861">
                <a:moveTo>
                  <a:pt x="10886" y="0"/>
                </a:moveTo>
                <a:cubicBezTo>
                  <a:pt x="5443" y="70757"/>
                  <a:pt x="0" y="141515"/>
                  <a:pt x="57539" y="195943"/>
                </a:cubicBezTo>
                <a:cubicBezTo>
                  <a:pt x="115078" y="250371"/>
                  <a:pt x="255037" y="279918"/>
                  <a:pt x="356119" y="326571"/>
                </a:cubicBezTo>
                <a:cubicBezTo>
                  <a:pt x="457201" y="373224"/>
                  <a:pt x="560615" y="424542"/>
                  <a:pt x="664029" y="475861"/>
                </a:cubicBezTo>
              </a:path>
            </a:pathLst>
          </a:cu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Tree>
    <p:extLst>
      <p:ext uri="{BB962C8B-B14F-4D97-AF65-F5344CB8AC3E}">
        <p14:creationId xmlns:p14="http://schemas.microsoft.com/office/powerpoint/2010/main" val="13052020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20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2000"/>
                                        <p:tgtEl>
                                          <p:spTgt spid="10"/>
                                        </p:tgtEl>
                                      </p:cBhvr>
                                    </p:animEffect>
                                  </p:childTnLst>
                                </p:cTn>
                              </p:par>
                              <p:par>
                                <p:cTn id="11" presetID="22" presetClass="entr" presetSubtype="2"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right)">
                                      <p:cBhvr>
                                        <p:cTn id="13" dur="2000"/>
                                        <p:tgtEl>
                                          <p:spTgt spid="52"/>
                                        </p:tgtEl>
                                      </p:cBhvr>
                                    </p:animEffect>
                                  </p:childTnLst>
                                </p:cTn>
                              </p:par>
                            </p:childTnLst>
                          </p:cTn>
                        </p:par>
                        <p:par>
                          <p:cTn id="14" fill="hold" nodeType="afterGroup">
                            <p:stCondLst>
                              <p:cond delay="2000"/>
                            </p:stCondLst>
                            <p:childTnLst>
                              <p:par>
                                <p:cTn id="15" presetID="2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right)">
                                      <p:cBhvr>
                                        <p:cTn id="17" dur="2000"/>
                                        <p:tgtEl>
                                          <p:spTgt spid="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ntr" presetSubtype="0" fill="hold" grpId="1" nodeType="with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2000"/>
                                        <p:tgtEl>
                                          <p:spTgt spid="21"/>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2000"/>
                                        <p:tgtEl>
                                          <p:spTgt spid="2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2000"/>
                                        <p:tgtEl>
                                          <p:spTgt spid="2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up)">
                                      <p:cBhvr>
                                        <p:cTn id="37" dur="2000"/>
                                        <p:tgtEl>
                                          <p:spTgt spid="2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2000"/>
                                        <p:tgtEl>
                                          <p:spTgt spid="55"/>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up)">
                                      <p:cBhvr>
                                        <p:cTn id="43" dur="2000"/>
                                        <p:tgtEl>
                                          <p:spTgt spid="5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up)">
                                      <p:cBhvr>
                                        <p:cTn id="46" dur="2000"/>
                                        <p:tgtEl>
                                          <p:spTgt spid="53"/>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hidden"/>
                                      </p:to>
                                    </p:set>
                                  </p:childTnLst>
                                </p:cTn>
                              </p:par>
                              <p:par>
                                <p:cTn id="51" presetID="1" presetClass="entr" presetSubtype="0" fill="hold" grpId="1"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2000"/>
                                        <p:tgtEl>
                                          <p:spTgt spid="32"/>
                                        </p:tgtEl>
                                      </p:cBhvr>
                                    </p:animEffect>
                                  </p:childTnLst>
                                </p:cTn>
                              </p:par>
                              <p:par>
                                <p:cTn id="58" presetID="22" presetClass="entr" presetSubtype="8" fill="hold"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2000"/>
                                        <p:tgtEl>
                                          <p:spTgt spid="2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2000"/>
                                        <p:tgtEl>
                                          <p:spTgt spid="2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20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up)">
                                      <p:cBhvr>
                                        <p:cTn id="69" dur="2000"/>
                                        <p:tgtEl>
                                          <p:spTgt spid="30"/>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wipe(left)">
                                      <p:cBhvr>
                                        <p:cTn id="72" dur="2000"/>
                                        <p:tgtEl>
                                          <p:spTgt spid="5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left)">
                                      <p:cBhvr>
                                        <p:cTn id="75" dur="2000"/>
                                        <p:tgtEl>
                                          <p:spTgt spid="31"/>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1" presetClass="exit" presetSubtype="0" fill="hold" grpId="0" nodeType="clickEffect">
                                  <p:stCondLst>
                                    <p:cond delay="0"/>
                                  </p:stCondLst>
                                  <p:childTnLst>
                                    <p:set>
                                      <p:cBhvr>
                                        <p:cTn id="79" dur="1" fill="hold">
                                          <p:stCondLst>
                                            <p:cond delay="0"/>
                                          </p:stCondLst>
                                        </p:cTn>
                                        <p:tgtEl>
                                          <p:spTgt spid="25"/>
                                        </p:tgtEl>
                                        <p:attrNameLst>
                                          <p:attrName>style.visibility</p:attrName>
                                        </p:attrNameLst>
                                      </p:cBhvr>
                                      <p:to>
                                        <p:strVal val="hidden"/>
                                      </p:to>
                                    </p:set>
                                  </p:childTnLst>
                                </p:cTn>
                              </p:par>
                              <p:par>
                                <p:cTn id="80" presetID="1" presetClass="entr" presetSubtype="0" fill="hold" grpId="1" nodeType="withEffect">
                                  <p:stCondLst>
                                    <p:cond delay="0"/>
                                  </p:stCondLst>
                                  <p:childTnLst>
                                    <p:set>
                                      <p:cBhvr>
                                        <p:cTn id="81" dur="1" fill="hold">
                                          <p:stCondLst>
                                            <p:cond delay="0"/>
                                          </p:stCondLst>
                                        </p:cTn>
                                        <p:tgtEl>
                                          <p:spTgt spid="33"/>
                                        </p:tgtEl>
                                        <p:attrNameLst>
                                          <p:attrName>style.visibility</p:attrName>
                                        </p:attrNameLst>
                                      </p:cBhvr>
                                      <p:to>
                                        <p:strVal val="visible"/>
                                      </p:to>
                                    </p:se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2" fill="hold" grpId="0" nodeType="click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right)">
                                      <p:cBhvr>
                                        <p:cTn id="86" dur="2000"/>
                                        <p:tgtEl>
                                          <p:spTgt spid="4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wipe(up)">
                                      <p:cBhvr>
                                        <p:cTn id="89" dur="2000"/>
                                        <p:tgtEl>
                                          <p:spTgt spid="39"/>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down)">
                                      <p:cBhvr>
                                        <p:cTn id="92" dur="2000"/>
                                        <p:tgtEl>
                                          <p:spTgt spid="34"/>
                                        </p:tgtEl>
                                      </p:cBhvr>
                                    </p:animEffect>
                                  </p:childTnLst>
                                </p:cTn>
                              </p:par>
                              <p:par>
                                <p:cTn id="93" presetID="22" presetClass="entr" presetSubtype="1"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up)">
                                      <p:cBhvr>
                                        <p:cTn id="95" dur="2000"/>
                                        <p:tgtEl>
                                          <p:spTgt spid="35"/>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down)">
                                      <p:cBhvr>
                                        <p:cTn id="98" dur="2000"/>
                                        <p:tgtEl>
                                          <p:spTgt spid="36"/>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wipe(left)">
                                      <p:cBhvr>
                                        <p:cTn id="101" dur="2000"/>
                                        <p:tgtEl>
                                          <p:spTgt spid="37"/>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wipe(down)">
                                      <p:cBhvr>
                                        <p:cTn id="104" dur="2000"/>
                                        <p:tgtEl>
                                          <p:spTgt spid="45"/>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left)">
                                      <p:cBhvr>
                                        <p:cTn id="107" dur="2000"/>
                                        <p:tgtEl>
                                          <p:spTgt spid="38"/>
                                        </p:tgtEl>
                                      </p:cBhvr>
                                    </p:animEffect>
                                  </p:childTnLst>
                                </p:cTn>
                              </p:par>
                            </p:childTnLst>
                          </p:cTn>
                        </p:par>
                        <p:par>
                          <p:cTn id="108" fill="hold" nodeType="afterGroup">
                            <p:stCondLst>
                              <p:cond delay="2000"/>
                            </p:stCondLst>
                            <p:childTnLst>
                              <p:par>
                                <p:cTn id="109" presetID="22" presetClass="entr" presetSubtype="4" fill="hold" grpId="0" nodeType="after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wipe(down)">
                                      <p:cBhvr>
                                        <p:cTn id="111" dur="2000"/>
                                        <p:tgtEl>
                                          <p:spTgt spid="40"/>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1" presetClass="exit" presetSubtype="0" fill="hold" grpId="0" nodeType="clickEffect">
                                  <p:stCondLst>
                                    <p:cond delay="0"/>
                                  </p:stCondLst>
                                  <p:childTnLst>
                                    <p:set>
                                      <p:cBhvr>
                                        <p:cTn id="115" dur="1" fill="hold">
                                          <p:stCondLst>
                                            <p:cond delay="0"/>
                                          </p:stCondLst>
                                        </p:cTn>
                                        <p:tgtEl>
                                          <p:spTgt spid="33"/>
                                        </p:tgtEl>
                                        <p:attrNameLst>
                                          <p:attrName>style.visibility</p:attrName>
                                        </p:attrNameLst>
                                      </p:cBhvr>
                                      <p:to>
                                        <p:strVal val="hidden"/>
                                      </p:to>
                                    </p:set>
                                  </p:childTnLst>
                                </p:cTn>
                              </p:par>
                              <p:par>
                                <p:cTn id="116" presetID="1" presetClass="entr" presetSubtype="0" fill="hold" grpId="1" nodeType="withEffect">
                                  <p:stCondLst>
                                    <p:cond delay="0"/>
                                  </p:stCondLst>
                                  <p:childTnLst>
                                    <p:set>
                                      <p:cBhvr>
                                        <p:cTn id="117" dur="1" fill="hold">
                                          <p:stCondLst>
                                            <p:cond delay="0"/>
                                          </p:stCondLst>
                                        </p:cTn>
                                        <p:tgtEl>
                                          <p:spTgt spid="42"/>
                                        </p:tgtEl>
                                        <p:attrNameLst>
                                          <p:attrName>style.visibility</p:attrName>
                                        </p:attrNameLst>
                                      </p:cBhvr>
                                      <p:to>
                                        <p:strVal val="visible"/>
                                      </p:to>
                                    </p:se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22" presetClass="entr" presetSubtype="8" repeatCount="indefinite" fill="hold" nodeType="clickEffect">
                                  <p:stCondLst>
                                    <p:cond delay="0"/>
                                  </p:stCondLst>
                                  <p:endCondLst>
                                    <p:cond evt="onNext" delay="0">
                                      <p:tgtEl>
                                        <p:sldTgt/>
                                      </p:tgtEl>
                                    </p:cond>
                                  </p:endCondLst>
                                  <p:childTnLst>
                                    <p:set>
                                      <p:cBhvr>
                                        <p:cTn id="121" dur="1" fill="hold">
                                          <p:stCondLst>
                                            <p:cond delay="0"/>
                                          </p:stCondLst>
                                        </p:cTn>
                                        <p:tgtEl>
                                          <p:spTgt spid="44"/>
                                        </p:tgtEl>
                                        <p:attrNameLst>
                                          <p:attrName>style.visibility</p:attrName>
                                        </p:attrNameLst>
                                      </p:cBhvr>
                                      <p:to>
                                        <p:strVal val="visible"/>
                                      </p:to>
                                    </p:set>
                                    <p:animEffect transition="in" filter="wipe(left)">
                                      <p:cBhvr>
                                        <p:cTn id="122" dur="2000"/>
                                        <p:tgtEl>
                                          <p:spTgt spid="44"/>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 presetClass="exit" presetSubtype="0" fill="hold" grpId="0" nodeType="clickEffect">
                                  <p:stCondLst>
                                    <p:cond delay="0"/>
                                  </p:stCondLst>
                                  <p:childTnLst>
                                    <p:set>
                                      <p:cBhvr>
                                        <p:cTn id="126" dur="1" fill="hold">
                                          <p:stCondLst>
                                            <p:cond delay="0"/>
                                          </p:stCondLst>
                                        </p:cTn>
                                        <p:tgtEl>
                                          <p:spTgt spid="42"/>
                                        </p:tgtEl>
                                        <p:attrNameLst>
                                          <p:attrName>style.visibility</p:attrName>
                                        </p:attrNameLst>
                                      </p:cBhvr>
                                      <p:to>
                                        <p:strVal val="hidden"/>
                                      </p:to>
                                    </p:set>
                                  </p:childTnLst>
                                </p:cTn>
                              </p:par>
                              <p:par>
                                <p:cTn id="127" presetID="1" presetClass="entr" presetSubtype="0" fill="hold" grpId="0" nodeType="withEffect">
                                  <p:stCondLst>
                                    <p:cond delay="0"/>
                                  </p:stCondLst>
                                  <p:childTnLst>
                                    <p:set>
                                      <p:cBhvr>
                                        <p:cTn id="128" dur="1" fill="hold">
                                          <p:stCondLst>
                                            <p:cond delay="0"/>
                                          </p:stCondLst>
                                        </p:cTn>
                                        <p:tgtEl>
                                          <p:spTgt spid="46"/>
                                        </p:tgtEl>
                                        <p:attrNameLst>
                                          <p:attrName>style.visibility</p:attrName>
                                        </p:attrNameLst>
                                      </p:cBhvr>
                                      <p:to>
                                        <p:strVal val="visible"/>
                                      </p:to>
                                    </p:set>
                                  </p:childTnLst>
                                </p:cTn>
                              </p:par>
                            </p:childTnLst>
                          </p:cTn>
                        </p:par>
                      </p:childTnLst>
                    </p:cTn>
                  </p:par>
                  <p:par>
                    <p:cTn id="129" fill="hold" nodeType="clickPar">
                      <p:stCondLst>
                        <p:cond delay="indefinite"/>
                      </p:stCondLst>
                      <p:childTnLst>
                        <p:par>
                          <p:cTn id="130" fill="hold" nodeType="withGroup">
                            <p:stCondLst>
                              <p:cond delay="0"/>
                            </p:stCondLst>
                            <p:childTnLst>
                              <p:par>
                                <p:cTn id="131" presetID="22" presetClass="entr" presetSubtype="1" fill="hold" grpId="0" nodeType="click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wipe(up)">
                                      <p:cBhvr>
                                        <p:cTn id="133" dur="2000"/>
                                        <p:tgtEl>
                                          <p:spTgt spid="47"/>
                                        </p:tgtEl>
                                      </p:cBhvr>
                                    </p:animEffect>
                                  </p:childTnLst>
                                </p:cTn>
                              </p:par>
                              <p:par>
                                <p:cTn id="134" presetID="22" presetClass="entr" presetSubtype="1" fill="hold" grpId="0" nodeType="withEffect">
                                  <p:stCondLst>
                                    <p:cond delay="0"/>
                                  </p:stCondLst>
                                  <p:childTnLst>
                                    <p:set>
                                      <p:cBhvr>
                                        <p:cTn id="135" dur="1" fill="hold">
                                          <p:stCondLst>
                                            <p:cond delay="0"/>
                                          </p:stCondLst>
                                        </p:cTn>
                                        <p:tgtEl>
                                          <p:spTgt spid="48"/>
                                        </p:tgtEl>
                                        <p:attrNameLst>
                                          <p:attrName>style.visibility</p:attrName>
                                        </p:attrNameLst>
                                      </p:cBhvr>
                                      <p:to>
                                        <p:strVal val="visible"/>
                                      </p:to>
                                    </p:set>
                                    <p:animEffect transition="in" filter="wipe(up)">
                                      <p:cBhvr>
                                        <p:cTn id="136" dur="2000"/>
                                        <p:tgtEl>
                                          <p:spTgt spid="48"/>
                                        </p:tgtEl>
                                      </p:cBhvr>
                                    </p:animEffect>
                                  </p:childTnLst>
                                </p:cTn>
                              </p:par>
                              <p:par>
                                <p:cTn id="137" presetID="22" presetClass="entr" presetSubtype="1" fill="hold" grpId="0" nodeType="with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wipe(up)">
                                      <p:cBhvr>
                                        <p:cTn id="139" dur="2000"/>
                                        <p:tgtEl>
                                          <p:spTgt spid="49"/>
                                        </p:tgtEl>
                                      </p:cBhvr>
                                    </p:animEffect>
                                  </p:childTnLst>
                                </p:cTn>
                              </p:par>
                            </p:childTnLst>
                          </p:cTn>
                        </p:par>
                        <p:par>
                          <p:cTn id="140" fill="hold" nodeType="afterGroup">
                            <p:stCondLst>
                              <p:cond delay="2000"/>
                            </p:stCondLst>
                            <p:childTnLst>
                              <p:par>
                                <p:cTn id="141" presetID="22" presetClass="entr" presetSubtype="8" fill="hold" grpId="0" nodeType="afterEffect">
                                  <p:stCondLst>
                                    <p:cond delay="0"/>
                                  </p:stCondLst>
                                  <p:childTnLst>
                                    <p:set>
                                      <p:cBhvr>
                                        <p:cTn id="142" dur="1" fill="hold">
                                          <p:stCondLst>
                                            <p:cond delay="0"/>
                                          </p:stCondLst>
                                        </p:cTn>
                                        <p:tgtEl>
                                          <p:spTgt spid="50"/>
                                        </p:tgtEl>
                                        <p:attrNameLst>
                                          <p:attrName>style.visibility</p:attrName>
                                        </p:attrNameLst>
                                      </p:cBhvr>
                                      <p:to>
                                        <p:strVal val="visible"/>
                                      </p:to>
                                    </p:set>
                                    <p:animEffect transition="in" filter="wipe(left)">
                                      <p:cBhvr>
                                        <p:cTn id="143" dur="2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animBg="1"/>
      <p:bldP spid="18" grpId="1" animBg="1"/>
      <p:bldP spid="21" grpId="0" animBg="1"/>
      <p:bldP spid="22" grpId="0" animBg="1"/>
      <p:bldP spid="23" grpId="0" animBg="1"/>
      <p:bldP spid="24" grpId="0" animBg="1"/>
      <p:bldP spid="25" grpId="0" animBg="1"/>
      <p:bldP spid="25" grpId="1" animBg="1"/>
      <p:bldP spid="26" grpId="0" animBg="1"/>
      <p:bldP spid="27" grpId="0" animBg="1"/>
      <p:bldP spid="30" grpId="0" animBg="1"/>
      <p:bldP spid="31" grpId="0" animBg="1"/>
      <p:bldP spid="32" grpId="0" animBg="1"/>
      <p:bldP spid="33" grpId="0" animBg="1"/>
      <p:bldP spid="33" grpId="1" animBg="1"/>
      <p:bldP spid="34" grpId="0" animBg="1"/>
      <p:bldP spid="35" grpId="0" animBg="1"/>
      <p:bldP spid="36" grpId="0" animBg="1"/>
      <p:bldP spid="37" grpId="0" animBg="1"/>
      <p:bldP spid="38" grpId="0" animBg="1"/>
      <p:bldP spid="39" grpId="0" animBg="1"/>
      <p:bldP spid="40" grpId="0" animBg="1"/>
      <p:bldP spid="41" grpId="0" animBg="1"/>
      <p:bldP spid="42" grpId="0" animBg="1"/>
      <p:bldP spid="42" grpId="1" animBg="1"/>
      <p:bldP spid="45" grpId="0" animBg="1"/>
      <p:bldP spid="46" grpId="0" animBg="1"/>
      <p:bldP spid="47" grpId="0" animBg="1"/>
      <p:bldP spid="48" grpId="0" animBg="1"/>
      <p:bldP spid="49" grpId="0" animBg="1"/>
      <p:bldP spid="50" grpId="0" animBg="1"/>
      <p:bldP spid="53" grpId="0" animBg="1"/>
      <p:bldP spid="54" grpId="0" animBg="1"/>
      <p:bldP spid="55" grpId="0" animBg="1"/>
      <p:bldP spid="56"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smtClean="0"/>
              <a:t>Effects of Ocean Currents</a:t>
            </a:r>
          </a:p>
        </p:txBody>
      </p:sp>
      <p:sp>
        <p:nvSpPr>
          <p:cNvPr id="36867" name="Content Placeholder 2"/>
          <p:cNvSpPr>
            <a:spLocks noGrp="1"/>
          </p:cNvSpPr>
          <p:nvPr>
            <p:ph idx="1"/>
          </p:nvPr>
        </p:nvSpPr>
        <p:spPr/>
        <p:txBody>
          <a:bodyPr/>
          <a:lstStyle/>
          <a:p>
            <a:r>
              <a:rPr lang="en-US" altLang="en-US" smtClean="0"/>
              <a:t>The temperature of the ocean water affects the temperature of the air around it.</a:t>
            </a:r>
          </a:p>
          <a:p>
            <a:pPr lvl="1"/>
            <a:r>
              <a:rPr lang="en-US" altLang="en-US" smtClean="0"/>
              <a:t>Warm air can hold more moisture than cold air.</a:t>
            </a:r>
          </a:p>
          <a:p>
            <a:pPr lvl="2"/>
            <a:r>
              <a:rPr lang="en-US" altLang="en-US" smtClean="0"/>
              <a:t>Areas with warm water currents have warmer climates and more moisture (precipitation) (rainforests)</a:t>
            </a:r>
          </a:p>
          <a:p>
            <a:pPr lvl="2"/>
            <a:r>
              <a:rPr lang="en-US" altLang="en-US" smtClean="0"/>
              <a:t>Areas with cool water currents have cooler climates and less moisture (precipitation) (deserts)</a:t>
            </a:r>
          </a:p>
          <a:p>
            <a:pPr lvl="1"/>
            <a:r>
              <a:rPr lang="en-US" altLang="en-US" smtClean="0"/>
              <a:t>Areas that receive the same amount of solar energy can have different climates. (Regina vs. Vancouver)</a:t>
            </a:r>
          </a:p>
        </p:txBody>
      </p:sp>
    </p:spTree>
    <p:extLst>
      <p:ext uri="{BB962C8B-B14F-4D97-AF65-F5344CB8AC3E}">
        <p14:creationId xmlns:p14="http://schemas.microsoft.com/office/powerpoint/2010/main" val="248756467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p:cNvSpPr/>
          <p:nvPr/>
        </p:nvSpPr>
        <p:spPr>
          <a:xfrm>
            <a:off x="5562600" y="5181600"/>
            <a:ext cx="228600" cy="4572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891" name="Title 1"/>
          <p:cNvSpPr>
            <a:spLocks noGrp="1"/>
          </p:cNvSpPr>
          <p:nvPr>
            <p:ph type="title"/>
          </p:nvPr>
        </p:nvSpPr>
        <p:spPr/>
        <p:txBody>
          <a:bodyPr/>
          <a:lstStyle/>
          <a:p>
            <a:r>
              <a:rPr lang="en-US" altLang="en-US" smtClean="0"/>
              <a:t>Effects of Ocean Currents</a:t>
            </a:r>
          </a:p>
        </p:txBody>
      </p:sp>
      <p:sp>
        <p:nvSpPr>
          <p:cNvPr id="37892" name="Content Placeholder 2"/>
          <p:cNvSpPr>
            <a:spLocks noGrp="1"/>
          </p:cNvSpPr>
          <p:nvPr>
            <p:ph idx="1"/>
          </p:nvPr>
        </p:nvSpPr>
        <p:spPr>
          <a:xfrm>
            <a:off x="1981200" y="1600200"/>
            <a:ext cx="8229600" cy="1143000"/>
          </a:xfrm>
        </p:spPr>
        <p:txBody>
          <a:bodyPr/>
          <a:lstStyle/>
          <a:p>
            <a:r>
              <a:rPr lang="en-US" altLang="en-US" smtClean="0"/>
              <a:t>Areas closer to water are more temperate and have smaller temperature fluctuations.</a:t>
            </a:r>
          </a:p>
          <a:p>
            <a:pPr lvl="1">
              <a:buFont typeface="Arial" panose="020B0604020202020204" pitchFamily="34" charset="0"/>
              <a:buNone/>
            </a:pPr>
            <a:endParaRPr lang="en-US" altLang="en-US" smtClean="0"/>
          </a:p>
        </p:txBody>
      </p:sp>
      <p:sp>
        <p:nvSpPr>
          <p:cNvPr id="4" name="Rectangle 3"/>
          <p:cNvSpPr/>
          <p:nvPr/>
        </p:nvSpPr>
        <p:spPr>
          <a:xfrm>
            <a:off x="3352800" y="5486400"/>
            <a:ext cx="7315200" cy="13716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6" name="Straight Connector 5"/>
          <p:cNvCxnSpPr/>
          <p:nvPr/>
        </p:nvCxnSpPr>
        <p:spPr>
          <a:xfrm rot="5400000">
            <a:off x="5106194" y="4952206"/>
            <a:ext cx="3810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524000" y="5486400"/>
            <a:ext cx="1828800" cy="13716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7896"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2400" y="43434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42672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8"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46482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9"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4400" y="4191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0"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46482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1"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39624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2"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3810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3"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8600" y="3733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4"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4400" y="3429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5"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600" y="3429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6"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5400" y="40386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7"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3810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8"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44196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9"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3352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0"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8800" y="39624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1"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200" y="3810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2"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3352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3"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39624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4"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4114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5"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36576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6"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8800" y="42672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7"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7800" y="44196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8"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5400" y="36576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9"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42672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0"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8800" y="48006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1"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4953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2"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0" y="4953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3"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50292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4"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4572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5"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51816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6"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0800" y="4876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7"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44196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8"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50292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9"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4953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0"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200" y="4495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1"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51054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2"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50292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3"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1000" y="4572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4"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4800" y="51816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5"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0" y="3352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6"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43800" y="39624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7"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72600" y="43434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8"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67800" y="4495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9"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34400" y="31242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40"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58200" y="37338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41"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72600" y="35814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42" name="Picture 4" descr="http://www.dreamstime.com/raindrop-blue-on-a-white-background-thumb80494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0" y="4953000"/>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Oval 58"/>
          <p:cNvSpPr/>
          <p:nvPr/>
        </p:nvSpPr>
        <p:spPr>
          <a:xfrm>
            <a:off x="2133600" y="2743200"/>
            <a:ext cx="990600" cy="99060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61" name="Straight Connector 60"/>
          <p:cNvCxnSpPr>
            <a:stCxn id="59" idx="6"/>
          </p:cNvCxnSpPr>
          <p:nvPr/>
        </p:nvCxnSpPr>
        <p:spPr>
          <a:xfrm>
            <a:off x="3124200" y="3238500"/>
            <a:ext cx="304800" cy="381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2933700" y="3695700"/>
            <a:ext cx="228600" cy="1524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59" idx="4"/>
          </p:cNvCxnSpPr>
          <p:nvPr/>
        </p:nvCxnSpPr>
        <p:spPr>
          <a:xfrm rot="16200000" flipH="1">
            <a:off x="2495550" y="3867150"/>
            <a:ext cx="304800" cy="381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59" idx="3"/>
          </p:cNvCxnSpPr>
          <p:nvPr/>
        </p:nvCxnSpPr>
        <p:spPr>
          <a:xfrm rot="5400000">
            <a:off x="2057401" y="3589338"/>
            <a:ext cx="220662" cy="220663"/>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59" idx="2"/>
          </p:cNvCxnSpPr>
          <p:nvPr/>
        </p:nvCxnSpPr>
        <p:spPr>
          <a:xfrm rot="10800000">
            <a:off x="1828800" y="3200400"/>
            <a:ext cx="304800" cy="381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59" idx="1"/>
          </p:cNvCxnSpPr>
          <p:nvPr/>
        </p:nvCxnSpPr>
        <p:spPr>
          <a:xfrm rot="16200000" flipV="1">
            <a:off x="2057401" y="2667001"/>
            <a:ext cx="220663" cy="220663"/>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400000" flipH="1" flipV="1">
            <a:off x="2476501" y="2628901"/>
            <a:ext cx="228600" cy="3175"/>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59" idx="7"/>
          </p:cNvCxnSpPr>
          <p:nvPr/>
        </p:nvCxnSpPr>
        <p:spPr>
          <a:xfrm rot="5400000" flipH="1" flipV="1">
            <a:off x="2979738" y="2667001"/>
            <a:ext cx="220663" cy="220662"/>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76" name="Freeform 75"/>
          <p:cNvSpPr/>
          <p:nvPr/>
        </p:nvSpPr>
        <p:spPr>
          <a:xfrm>
            <a:off x="3138488" y="3284539"/>
            <a:ext cx="2425700" cy="1754187"/>
          </a:xfrm>
          <a:custGeom>
            <a:avLst/>
            <a:gdLst>
              <a:gd name="connsiteX0" fmla="*/ 0 w 2425959"/>
              <a:gd name="connsiteY0" fmla="*/ 0 h 1754155"/>
              <a:gd name="connsiteX1" fmla="*/ 1091682 w 2425959"/>
              <a:gd name="connsiteY1" fmla="*/ 55983 h 1754155"/>
              <a:gd name="connsiteX2" fmla="*/ 1894114 w 2425959"/>
              <a:gd name="connsiteY2" fmla="*/ 578497 h 1754155"/>
              <a:gd name="connsiteX3" fmla="*/ 2425959 w 2425959"/>
              <a:gd name="connsiteY3" fmla="*/ 1754155 h 1754155"/>
            </a:gdLst>
            <a:ahLst/>
            <a:cxnLst>
              <a:cxn ang="0">
                <a:pos x="connsiteX0" y="connsiteY0"/>
              </a:cxn>
              <a:cxn ang="0">
                <a:pos x="connsiteX1" y="connsiteY1"/>
              </a:cxn>
              <a:cxn ang="0">
                <a:pos x="connsiteX2" y="connsiteY2"/>
              </a:cxn>
              <a:cxn ang="0">
                <a:pos x="connsiteX3" y="connsiteY3"/>
              </a:cxn>
            </a:cxnLst>
            <a:rect l="l" t="t" r="r" b="b"/>
            <a:pathLst>
              <a:path w="2425959" h="1754155">
                <a:moveTo>
                  <a:pt x="0" y="0"/>
                </a:moveTo>
                <a:lnTo>
                  <a:pt x="1091682" y="55983"/>
                </a:lnTo>
                <a:cubicBezTo>
                  <a:pt x="1407368" y="152399"/>
                  <a:pt x="1671735" y="295468"/>
                  <a:pt x="1894114" y="578497"/>
                </a:cubicBezTo>
                <a:cubicBezTo>
                  <a:pt x="2116494" y="861526"/>
                  <a:pt x="2271226" y="1307840"/>
                  <a:pt x="2425959" y="1754155"/>
                </a:cubicBezTo>
              </a:path>
            </a:pathLst>
          </a:custGeom>
          <a:ln w="76200">
            <a:solidFill>
              <a:srgbClr val="FFFF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7" name="Freeform 76"/>
          <p:cNvSpPr/>
          <p:nvPr/>
        </p:nvSpPr>
        <p:spPr>
          <a:xfrm>
            <a:off x="3048000" y="2644776"/>
            <a:ext cx="5626100" cy="2462213"/>
          </a:xfrm>
          <a:custGeom>
            <a:avLst/>
            <a:gdLst>
              <a:gd name="connsiteX0" fmla="*/ 0 w 2425959"/>
              <a:gd name="connsiteY0" fmla="*/ 0 h 1754155"/>
              <a:gd name="connsiteX1" fmla="*/ 1091682 w 2425959"/>
              <a:gd name="connsiteY1" fmla="*/ 55983 h 1754155"/>
              <a:gd name="connsiteX2" fmla="*/ 1894114 w 2425959"/>
              <a:gd name="connsiteY2" fmla="*/ 578497 h 1754155"/>
              <a:gd name="connsiteX3" fmla="*/ 2425959 w 2425959"/>
              <a:gd name="connsiteY3" fmla="*/ 1754155 h 1754155"/>
              <a:gd name="connsiteX0" fmla="*/ 0 w 5626359"/>
              <a:gd name="connsiteY0" fmla="*/ 0 h 2287555"/>
              <a:gd name="connsiteX1" fmla="*/ 1091682 w 5626359"/>
              <a:gd name="connsiteY1" fmla="*/ 55983 h 2287555"/>
              <a:gd name="connsiteX2" fmla="*/ 1894114 w 5626359"/>
              <a:gd name="connsiteY2" fmla="*/ 578497 h 2287555"/>
              <a:gd name="connsiteX3" fmla="*/ 5626359 w 5626359"/>
              <a:gd name="connsiteY3" fmla="*/ 2287555 h 2287555"/>
              <a:gd name="connsiteX0" fmla="*/ 0 w 5626359"/>
              <a:gd name="connsiteY0" fmla="*/ 172617 h 2460172"/>
              <a:gd name="connsiteX1" fmla="*/ 1853682 w 5626359"/>
              <a:gd name="connsiteY1" fmla="*/ 0 h 2460172"/>
              <a:gd name="connsiteX2" fmla="*/ 1894114 w 5626359"/>
              <a:gd name="connsiteY2" fmla="*/ 751114 h 2460172"/>
              <a:gd name="connsiteX3" fmla="*/ 5626359 w 5626359"/>
              <a:gd name="connsiteY3" fmla="*/ 2460172 h 2460172"/>
              <a:gd name="connsiteX0" fmla="*/ 0 w 5626359"/>
              <a:gd name="connsiteY0" fmla="*/ 441132 h 2728687"/>
              <a:gd name="connsiteX1" fmla="*/ 1853682 w 5626359"/>
              <a:gd name="connsiteY1" fmla="*/ 268515 h 2728687"/>
              <a:gd name="connsiteX2" fmla="*/ 4789714 w 5626359"/>
              <a:gd name="connsiteY2" fmla="*/ 410029 h 2728687"/>
              <a:gd name="connsiteX3" fmla="*/ 5626359 w 5626359"/>
              <a:gd name="connsiteY3" fmla="*/ 2728687 h 2728687"/>
              <a:gd name="connsiteX0" fmla="*/ 0 w 5626359"/>
              <a:gd name="connsiteY0" fmla="*/ 441132 h 2728687"/>
              <a:gd name="connsiteX1" fmla="*/ 1853682 w 5626359"/>
              <a:gd name="connsiteY1" fmla="*/ 268515 h 2728687"/>
              <a:gd name="connsiteX2" fmla="*/ 4789714 w 5626359"/>
              <a:gd name="connsiteY2" fmla="*/ 410029 h 2728687"/>
              <a:gd name="connsiteX3" fmla="*/ 5626359 w 5626359"/>
              <a:gd name="connsiteY3" fmla="*/ 2728687 h 2728687"/>
              <a:gd name="connsiteX0" fmla="*/ 0 w 5626359"/>
              <a:gd name="connsiteY0" fmla="*/ 441132 h 2728687"/>
              <a:gd name="connsiteX1" fmla="*/ 1853682 w 5626359"/>
              <a:gd name="connsiteY1" fmla="*/ 268515 h 2728687"/>
              <a:gd name="connsiteX2" fmla="*/ 4789714 w 5626359"/>
              <a:gd name="connsiteY2" fmla="*/ 410029 h 2728687"/>
              <a:gd name="connsiteX3" fmla="*/ 5626359 w 5626359"/>
              <a:gd name="connsiteY3" fmla="*/ 2728687 h 2728687"/>
              <a:gd name="connsiteX0" fmla="*/ 0 w 5626359"/>
              <a:gd name="connsiteY0" fmla="*/ 403032 h 2461987"/>
              <a:gd name="connsiteX1" fmla="*/ 1853682 w 5626359"/>
              <a:gd name="connsiteY1" fmla="*/ 230415 h 2461987"/>
              <a:gd name="connsiteX2" fmla="*/ 4789714 w 5626359"/>
              <a:gd name="connsiteY2" fmla="*/ 371929 h 2461987"/>
              <a:gd name="connsiteX3" fmla="*/ 5626359 w 5626359"/>
              <a:gd name="connsiteY3" fmla="*/ 2461987 h 2461987"/>
            </a:gdLst>
            <a:ahLst/>
            <a:cxnLst>
              <a:cxn ang="0">
                <a:pos x="connsiteX0" y="connsiteY0"/>
              </a:cxn>
              <a:cxn ang="0">
                <a:pos x="connsiteX1" y="connsiteY1"/>
              </a:cxn>
              <a:cxn ang="0">
                <a:pos x="connsiteX2" y="connsiteY2"/>
              </a:cxn>
              <a:cxn ang="0">
                <a:pos x="connsiteX3" y="connsiteY3"/>
              </a:cxn>
            </a:cxnLst>
            <a:rect l="l" t="t" r="r" b="b"/>
            <a:pathLst>
              <a:path w="5626359" h="2461987">
                <a:moveTo>
                  <a:pt x="0" y="403032"/>
                </a:moveTo>
                <a:lnTo>
                  <a:pt x="1853682" y="230415"/>
                </a:lnTo>
                <a:cubicBezTo>
                  <a:pt x="2216021" y="228860"/>
                  <a:pt x="4160935" y="0"/>
                  <a:pt x="4789714" y="371929"/>
                </a:cubicBezTo>
                <a:cubicBezTo>
                  <a:pt x="5418493" y="743858"/>
                  <a:pt x="5471626" y="2015672"/>
                  <a:pt x="5626359" y="2461987"/>
                </a:cubicBezTo>
              </a:path>
            </a:pathLst>
          </a:custGeom>
          <a:ln w="76200">
            <a:solidFill>
              <a:srgbClr val="FFFF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8" name="Rectangle 77"/>
          <p:cNvSpPr/>
          <p:nvPr/>
        </p:nvSpPr>
        <p:spPr>
          <a:xfrm>
            <a:off x="5029200" y="5257800"/>
            <a:ext cx="2286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9" name="Rectangle 78"/>
          <p:cNvSpPr/>
          <p:nvPr/>
        </p:nvSpPr>
        <p:spPr>
          <a:xfrm>
            <a:off x="5867400" y="4953000"/>
            <a:ext cx="228600" cy="762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0" name="Rectangle 79"/>
          <p:cNvSpPr/>
          <p:nvPr/>
        </p:nvSpPr>
        <p:spPr>
          <a:xfrm>
            <a:off x="6172200" y="5257800"/>
            <a:ext cx="152400" cy="4572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1" name="Rectangle 80"/>
          <p:cNvSpPr/>
          <p:nvPr/>
        </p:nvSpPr>
        <p:spPr>
          <a:xfrm>
            <a:off x="5334000" y="5181600"/>
            <a:ext cx="228600" cy="762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2" name="Rectangle 81"/>
          <p:cNvSpPr/>
          <p:nvPr/>
        </p:nvSpPr>
        <p:spPr>
          <a:xfrm>
            <a:off x="5638800" y="5334000"/>
            <a:ext cx="152400" cy="4572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6" name="Rectangle 85"/>
          <p:cNvSpPr/>
          <p:nvPr/>
        </p:nvSpPr>
        <p:spPr>
          <a:xfrm>
            <a:off x="8534400" y="5181600"/>
            <a:ext cx="228600" cy="4572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7" name="Rectangle 86"/>
          <p:cNvSpPr/>
          <p:nvPr/>
        </p:nvSpPr>
        <p:spPr>
          <a:xfrm>
            <a:off x="7924800" y="5181600"/>
            <a:ext cx="2286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8" name="Rectangle 87"/>
          <p:cNvSpPr/>
          <p:nvPr/>
        </p:nvSpPr>
        <p:spPr>
          <a:xfrm>
            <a:off x="8839200" y="4953000"/>
            <a:ext cx="228600" cy="762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9" name="Rectangle 88"/>
          <p:cNvSpPr/>
          <p:nvPr/>
        </p:nvSpPr>
        <p:spPr>
          <a:xfrm>
            <a:off x="9144000" y="5257800"/>
            <a:ext cx="152400" cy="4572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 name="Rectangle 89"/>
          <p:cNvSpPr/>
          <p:nvPr/>
        </p:nvSpPr>
        <p:spPr>
          <a:xfrm>
            <a:off x="8305800" y="5181600"/>
            <a:ext cx="228600" cy="762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1" name="Rectangle 90"/>
          <p:cNvSpPr/>
          <p:nvPr/>
        </p:nvSpPr>
        <p:spPr>
          <a:xfrm>
            <a:off x="8610600" y="5486400"/>
            <a:ext cx="152400" cy="4572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143740980"/>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smtClean="0"/>
              <a:t>Effects of Ocean Currents</a:t>
            </a:r>
          </a:p>
        </p:txBody>
      </p:sp>
      <p:sp>
        <p:nvSpPr>
          <p:cNvPr id="38915" name="Content Placeholder 2"/>
          <p:cNvSpPr>
            <a:spLocks noGrp="1"/>
          </p:cNvSpPr>
          <p:nvPr>
            <p:ph idx="1"/>
          </p:nvPr>
        </p:nvSpPr>
        <p:spPr/>
        <p:txBody>
          <a:bodyPr/>
          <a:lstStyle/>
          <a:p>
            <a:r>
              <a:rPr lang="en-US" altLang="en-US" smtClean="0"/>
              <a:t>Brings energy absorbed at the equator towards the poles to be released.</a:t>
            </a:r>
          </a:p>
          <a:p>
            <a:pPr lvl="1"/>
            <a:r>
              <a:rPr lang="en-US" altLang="en-US" smtClean="0"/>
              <a:t>Keeps the climate warmer than it should be.</a:t>
            </a:r>
          </a:p>
          <a:p>
            <a:pPr lvl="1">
              <a:buFont typeface="Arial" panose="020B0604020202020204" pitchFamily="34" charset="0"/>
              <a:buNone/>
            </a:pPr>
            <a:endParaRPr lang="en-US" altLang="en-US" smtClean="0"/>
          </a:p>
        </p:txBody>
      </p:sp>
    </p:spTree>
    <p:extLst>
      <p:ext uri="{BB962C8B-B14F-4D97-AF65-F5344CB8AC3E}">
        <p14:creationId xmlns:p14="http://schemas.microsoft.com/office/powerpoint/2010/main" val="398650268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smtClean="0"/>
              <a:t>Effects of Ocean Currents</a:t>
            </a:r>
          </a:p>
        </p:txBody>
      </p:sp>
      <p:sp>
        <p:nvSpPr>
          <p:cNvPr id="39939" name="Content Placeholder 2"/>
          <p:cNvSpPr>
            <a:spLocks noGrp="1"/>
          </p:cNvSpPr>
          <p:nvPr>
            <p:ph idx="1"/>
          </p:nvPr>
        </p:nvSpPr>
        <p:spPr/>
        <p:txBody>
          <a:bodyPr/>
          <a:lstStyle/>
          <a:p>
            <a:r>
              <a:rPr lang="en-US" altLang="en-US" smtClean="0"/>
              <a:t>Temperature changes are behind the seasonal changes.</a:t>
            </a:r>
          </a:p>
          <a:p>
            <a:pPr lvl="1">
              <a:buFont typeface="Arial" panose="020B0604020202020204" pitchFamily="34" charset="0"/>
              <a:buNone/>
            </a:pPr>
            <a:endParaRPr lang="en-US" altLang="en-US" smtClean="0"/>
          </a:p>
        </p:txBody>
      </p:sp>
    </p:spTree>
    <p:extLst>
      <p:ext uri="{BB962C8B-B14F-4D97-AF65-F5344CB8AC3E}">
        <p14:creationId xmlns:p14="http://schemas.microsoft.com/office/powerpoint/2010/main" val="318891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
          <p:cNvSpPr>
            <a:spLocks noGrp="1" noChangeArrowheads="1"/>
          </p:cNvSpPr>
          <p:nvPr>
            <p:ph type="title"/>
          </p:nvPr>
        </p:nvSpPr>
        <p:spPr/>
        <p:txBody>
          <a:bodyPr/>
          <a:lstStyle/>
          <a:p>
            <a:pPr eaLnBrk="1" hangingPunct="1"/>
            <a:endParaRPr lang="en-US" altLang="en-US" smtClean="0"/>
          </a:p>
        </p:txBody>
      </p:sp>
      <p:sp>
        <p:nvSpPr>
          <p:cNvPr id="14339" name="Rectangle 3"/>
          <p:cNvSpPr>
            <a:spLocks noGrp="1" noChangeArrowheads="1"/>
          </p:cNvSpPr>
          <p:nvPr>
            <p:ph type="body" sz="half" idx="1"/>
          </p:nvPr>
        </p:nvSpPr>
        <p:spPr>
          <a:xfrm>
            <a:off x="1981200" y="1600200"/>
            <a:ext cx="8153400" cy="990600"/>
          </a:xfrm>
        </p:spPr>
        <p:txBody>
          <a:bodyPr/>
          <a:lstStyle/>
          <a:p>
            <a:pPr eaLnBrk="1" hangingPunct="1"/>
            <a:r>
              <a:rPr lang="en-US" altLang="en-US" u="sng"/>
              <a:t>Decomposer</a:t>
            </a:r>
            <a:r>
              <a:rPr lang="en-US" altLang="en-US"/>
              <a:t>- organism that consumes previously dead organisms.</a:t>
            </a:r>
          </a:p>
        </p:txBody>
      </p:sp>
      <p:pic>
        <p:nvPicPr>
          <p:cNvPr id="28684" name="Picture 12" descr="cow-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2288" y="4557714"/>
            <a:ext cx="1935162"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14" descr="istockphoto_351568-cow-skeleton"/>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048001" y="4572000"/>
            <a:ext cx="2049463" cy="1855788"/>
          </a:xfrm>
          <a:noFill/>
        </p:spPr>
      </p:pic>
      <p:pic>
        <p:nvPicPr>
          <p:cNvPr id="28677" name="Picture 5" descr="House-Fl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6601" y="2971801"/>
            <a:ext cx="1825625" cy="185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31960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8677"/>
                                        </p:tgtEl>
                                        <p:attrNameLst>
                                          <p:attrName>style.visibility</p:attrName>
                                        </p:attrNameLst>
                                      </p:cBhvr>
                                      <p:to>
                                        <p:strVal val="visible"/>
                                      </p:to>
                                    </p:set>
                                    <p:anim calcmode="lin" valueType="num">
                                      <p:cBhvr additive="base">
                                        <p:cTn id="7" dur="500" fill="hold"/>
                                        <p:tgtEl>
                                          <p:spTgt spid="28677"/>
                                        </p:tgtEl>
                                        <p:attrNameLst>
                                          <p:attrName>ppt_x</p:attrName>
                                        </p:attrNameLst>
                                      </p:cBhvr>
                                      <p:tavLst>
                                        <p:tav tm="0">
                                          <p:val>
                                            <p:strVal val="#ppt_x"/>
                                          </p:val>
                                        </p:tav>
                                        <p:tav tm="100000">
                                          <p:val>
                                            <p:strVal val="#ppt_x"/>
                                          </p:val>
                                        </p:tav>
                                      </p:tavLst>
                                    </p:anim>
                                    <p:anim calcmode="lin" valueType="num">
                                      <p:cBhvr additive="base">
                                        <p:cTn id="8" dur="500" fill="hold"/>
                                        <p:tgtEl>
                                          <p:spTgt spid="2867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684"/>
                                        </p:tgtEl>
                                        <p:attrNameLst>
                                          <p:attrName>style.visibility</p:attrName>
                                        </p:attrNameLst>
                                      </p:cBhvr>
                                      <p:to>
                                        <p:strVal val="visible"/>
                                      </p:to>
                                    </p:set>
                                    <p:anim calcmode="lin" valueType="num">
                                      <p:cBhvr additive="base">
                                        <p:cTn id="11" dur="500" fill="hold"/>
                                        <p:tgtEl>
                                          <p:spTgt spid="28684"/>
                                        </p:tgtEl>
                                        <p:attrNameLst>
                                          <p:attrName>ppt_x</p:attrName>
                                        </p:attrNameLst>
                                      </p:cBhvr>
                                      <p:tavLst>
                                        <p:tav tm="0">
                                          <p:val>
                                            <p:strVal val="#ppt_x"/>
                                          </p:val>
                                        </p:tav>
                                        <p:tav tm="100000">
                                          <p:val>
                                            <p:strVal val="#ppt_x"/>
                                          </p:val>
                                        </p:tav>
                                      </p:tavLst>
                                    </p:anim>
                                    <p:anim calcmode="lin" valueType="num">
                                      <p:cBhvr additive="base">
                                        <p:cTn id="12" dur="500" fill="hold"/>
                                        <p:tgtEl>
                                          <p:spTgt spid="28684"/>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48" presetClass="path" presetSubtype="0" accel="50000" decel="50000" fill="hold" nodeType="afterEffect">
                                  <p:stCondLst>
                                    <p:cond delay="2000"/>
                                  </p:stCondLst>
                                  <p:childTnLst>
                                    <p:animMotion origin="layout" path="M -0.02882 0.03122 C -0.01337 0.04025 0.00399 0.0495 0.01163 0.06106 C 0.01927 0.07356 0.02326 0.08859 0.02691 0.1034 C 0.03108 0.11843 0.02691 0.13092 0.02326 0.1448 C 0.01927 0.15752 0.01354 0.1714 2.77778E-7 0.18274 C -0.01146 0.1943 -0.03073 0.20333 -0.05191 0.2105 C -0.07118 0.21721 -0.09427 0.22183 -0.11736 0.22415 C -0.14028 0.22646 -0.16337 0.22646 -0.18472 0.22415 C -0.20781 0.22183 -0.22882 0.21605 -0.24618 0.2068 C -0.26354 0.19893 -0.27899 0.18852 -0.28663 0.1758 C -0.29635 0.16423 -0.3 0.14827 -0.3 0.13555 C -0.30191 0.12306 -0.3 0.10802 -0.29028 0.09553 C -0.2809 0.08396 -0.26354 0.07471 -0.24045 0.07009 C -0.21719 0.06685 -0.1941 0.07147 -0.17882 0.07934 C -0.16545 0.08743 -0.15573 0.10016 -0.15365 0.11496 C -0.15365 0.12977 -0.15573 0.14365 -0.16545 0.15521 C -0.175 0.16678 -0.17309 0.16886 -0.21146 0.1839 C -0.24618 0.20009 -0.2809 0.19546 -0.30191 0.19639 C -0.32309 0.19639 -0.34045 0.19176 -0.36146 0.18737 C -0.38472 0.18158 -0.40382 0.1714 -0.41753 0.16215 C -0.4309 0.1529 -0.43663 0.14133 -0.44427 0.12306 C -0.44983 0.10478 -0.44983 0.09553 -0.44983 0.08165 C -0.44983 0.06777 -0.44983 0.05412 -0.44983 0.04025 " pathEditMode="relative" rAng="0" ptsTypes="fffffffffffffffffffffff">
                                      <p:cBhvr>
                                        <p:cTn id="15" dur="2000" fill="hold"/>
                                        <p:tgtEl>
                                          <p:spTgt spid="28677"/>
                                        </p:tgtEl>
                                        <p:attrNameLst>
                                          <p:attrName>ppt_x</p:attrName>
                                          <p:attrName>ppt_y</p:attrName>
                                        </p:attrNameLst>
                                      </p:cBhvr>
                                      <p:rCtr x="-18056" y="9762"/>
                                    </p:animMotion>
                                  </p:childTnLst>
                                </p:cTn>
                              </p:par>
                            </p:childTnLst>
                          </p:cTn>
                        </p:par>
                        <p:par>
                          <p:cTn id="16" fill="hold" nodeType="afterGroup">
                            <p:stCondLst>
                              <p:cond delay="4500"/>
                            </p:stCondLst>
                            <p:childTnLst>
                              <p:par>
                                <p:cTn id="17" presetID="9" presetClass="exit" presetSubtype="0" fill="hold" nodeType="afterEffect">
                                  <p:stCondLst>
                                    <p:cond delay="1500"/>
                                  </p:stCondLst>
                                  <p:childTnLst>
                                    <p:animEffect transition="out" filter="dissolve">
                                      <p:cBhvr>
                                        <p:cTn id="18" dur="500"/>
                                        <p:tgtEl>
                                          <p:spTgt spid="28684"/>
                                        </p:tgtEl>
                                      </p:cBhvr>
                                    </p:animEffect>
                                    <p:set>
                                      <p:cBhvr>
                                        <p:cTn id="19" dur="1" fill="hold">
                                          <p:stCondLst>
                                            <p:cond delay="499"/>
                                          </p:stCondLst>
                                        </p:cTn>
                                        <p:tgtEl>
                                          <p:spTgt spid="28684"/>
                                        </p:tgtEl>
                                        <p:attrNameLst>
                                          <p:attrName>style.visibility</p:attrName>
                                        </p:attrNameLst>
                                      </p:cBhvr>
                                      <p:to>
                                        <p:strVal val="hidden"/>
                                      </p:to>
                                    </p:set>
                                  </p:childTnLst>
                                </p:cTn>
                              </p:par>
                              <p:par>
                                <p:cTn id="20" presetID="9" presetClass="entr" presetSubtype="0" fill="hold" nodeType="withEffect">
                                  <p:stCondLst>
                                    <p:cond delay="1500"/>
                                  </p:stCondLst>
                                  <p:childTnLst>
                                    <p:set>
                                      <p:cBhvr>
                                        <p:cTn id="21" dur="1" fill="hold">
                                          <p:stCondLst>
                                            <p:cond delay="0"/>
                                          </p:stCondLst>
                                        </p:cTn>
                                        <p:tgtEl>
                                          <p:spTgt spid="28686"/>
                                        </p:tgtEl>
                                        <p:attrNameLst>
                                          <p:attrName>style.visibility</p:attrName>
                                        </p:attrNameLst>
                                      </p:cBhvr>
                                      <p:to>
                                        <p:strVal val="visible"/>
                                      </p:to>
                                    </p:set>
                                    <p:animEffect transition="in" filter="dissolve">
                                      <p:cBhvr>
                                        <p:cTn id="22" dur="500"/>
                                        <p:tgtEl>
                                          <p:spTgt spid="28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81B099-88E2-4796-B01D-AE043E01F4F3}" type="datetime4">
              <a:rPr lang="en-US" altLang="en-US" smtClean="0"/>
              <a:pPr eaLnBrk="1" hangingPunct="1"/>
              <a:t>June 1, 2015</a:t>
            </a:fld>
            <a:endParaRPr lang="en-US" altLang="en-US" smtClean="0"/>
          </a:p>
        </p:txBody>
      </p:sp>
      <p:sp>
        <p:nvSpPr>
          <p:cNvPr id="4301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B345BDF-0014-4C2A-A7DD-AFE64A583CD7}" type="slidenum">
              <a:rPr lang="en-US" altLang="en-US"/>
              <a:pPr eaLnBrk="1" hangingPunct="1"/>
              <a:t>140</a:t>
            </a:fld>
            <a:endParaRPr lang="en-US" altLang="en-US"/>
          </a:p>
        </p:txBody>
      </p:sp>
      <p:sp>
        <p:nvSpPr>
          <p:cNvPr id="43012" name="Rectangle 2"/>
          <p:cNvSpPr>
            <a:spLocks noGrp="1" noChangeArrowheads="1"/>
          </p:cNvSpPr>
          <p:nvPr>
            <p:ph type="title"/>
          </p:nvPr>
        </p:nvSpPr>
        <p:spPr/>
        <p:txBody>
          <a:bodyPr/>
          <a:lstStyle/>
          <a:p>
            <a:pPr eaLnBrk="1" hangingPunct="1"/>
            <a:endParaRPr lang="en-US" altLang="en-US" smtClean="0"/>
          </a:p>
        </p:txBody>
      </p:sp>
      <p:sp>
        <p:nvSpPr>
          <p:cNvPr id="43013" name="Rectangle 3"/>
          <p:cNvSpPr>
            <a:spLocks noGrp="1" noChangeArrowheads="1"/>
          </p:cNvSpPr>
          <p:nvPr>
            <p:ph type="body" idx="1"/>
          </p:nvPr>
        </p:nvSpPr>
        <p:spPr/>
        <p:txBody>
          <a:bodyPr/>
          <a:lstStyle/>
          <a:p>
            <a:pPr eaLnBrk="1" hangingPunct="1">
              <a:buFontTx/>
              <a:buNone/>
            </a:pPr>
            <a:r>
              <a:rPr lang="en-US" altLang="en-US" dirty="0" smtClean="0"/>
              <a:t>	</a:t>
            </a:r>
            <a:r>
              <a:rPr lang="en-US" altLang="en-US" dirty="0"/>
              <a:t>Warm water makes warm air that holds more moisture, cold water creates cold air that does not hold much moisture.</a:t>
            </a:r>
            <a:endParaRPr lang="en-US" altLang="en-US" b="1" i="1" dirty="0"/>
          </a:p>
          <a:p>
            <a:pPr eaLnBrk="1" hangingPunct="1">
              <a:buFontTx/>
              <a:buNone/>
            </a:pPr>
            <a:endParaRPr lang="en-US" altLang="en-US" b="1" i="1" dirty="0"/>
          </a:p>
          <a:p>
            <a:pPr>
              <a:buNone/>
            </a:pPr>
            <a:r>
              <a:rPr lang="en-CA" altLang="en-US" b="1" dirty="0" smtClean="0"/>
              <a:t>Read pages 516 - 519</a:t>
            </a:r>
            <a:endParaRPr lang="en-US" altLang="en-US" b="1" dirty="0" smtClean="0"/>
          </a:p>
          <a:p>
            <a:pPr>
              <a:buNone/>
            </a:pPr>
            <a:r>
              <a:rPr lang="en-US" altLang="en-US" b="1" dirty="0" smtClean="0"/>
              <a:t>P</a:t>
            </a:r>
            <a:r>
              <a:rPr lang="en-US" altLang="en-US" b="1" dirty="0"/>
              <a:t>. 516 – 519 # 1 – 3 omit b</a:t>
            </a:r>
          </a:p>
          <a:p>
            <a:pPr eaLnBrk="1" hangingPunct="1">
              <a:buFontTx/>
              <a:buNone/>
            </a:pPr>
            <a:r>
              <a:rPr lang="en-CA" altLang="en-US" b="1" i="1" dirty="0" smtClean="0"/>
              <a:t>Read pages 525 - 527</a:t>
            </a:r>
            <a:endParaRPr lang="en-US" altLang="en-US" b="1" i="1" dirty="0" smtClean="0"/>
          </a:p>
          <a:p>
            <a:pPr eaLnBrk="1" hangingPunct="1">
              <a:buFontTx/>
              <a:buNone/>
            </a:pPr>
            <a:r>
              <a:rPr lang="en-US" altLang="en-US" b="1" i="1" dirty="0" smtClean="0"/>
              <a:t>P</a:t>
            </a:r>
            <a:r>
              <a:rPr lang="en-US" altLang="en-US" b="1" i="1" dirty="0"/>
              <a:t>. 525 – 527 #1 – 7</a:t>
            </a:r>
          </a:p>
          <a:p>
            <a:pPr eaLnBrk="1" hangingPunct="1"/>
            <a:endParaRPr lang="en-US" altLang="en-US" dirty="0"/>
          </a:p>
        </p:txBody>
      </p:sp>
    </p:spTree>
    <p:extLst>
      <p:ext uri="{BB962C8B-B14F-4D97-AF65-F5344CB8AC3E}">
        <p14:creationId xmlns:p14="http://schemas.microsoft.com/office/powerpoint/2010/main" val="53614234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29AB9E2-545B-4ECE-B4C8-9C610FA33F81}" type="datetime4">
              <a:rPr lang="en-US" altLang="en-US" smtClean="0"/>
              <a:pPr eaLnBrk="1" hangingPunct="1"/>
              <a:t>June 1, 2015</a:t>
            </a:fld>
            <a:endParaRPr lang="en-US" altLang="en-US" smtClean="0"/>
          </a:p>
        </p:txBody>
      </p:sp>
      <p:sp>
        <p:nvSpPr>
          <p:cNvPr id="5120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783F11-96CD-425B-8C97-E4E2D9126D49}" type="slidenum">
              <a:rPr lang="en-US" altLang="en-US"/>
              <a:pPr eaLnBrk="1" hangingPunct="1"/>
              <a:t>141</a:t>
            </a:fld>
            <a:endParaRPr lang="en-US" altLang="en-US"/>
          </a:p>
        </p:txBody>
      </p:sp>
      <p:sp>
        <p:nvSpPr>
          <p:cNvPr id="57346" name="Rectangle 2"/>
          <p:cNvSpPr>
            <a:spLocks noGrp="1" noChangeArrowheads="1"/>
          </p:cNvSpPr>
          <p:nvPr>
            <p:ph type="title"/>
          </p:nvPr>
        </p:nvSpPr>
        <p:spPr/>
        <p:txBody>
          <a:bodyPr/>
          <a:lstStyle/>
          <a:p>
            <a:pPr algn="l" eaLnBrk="1" hangingPunct="1"/>
            <a:r>
              <a:rPr lang="en-US" altLang="en-US" sz="2800" b="1" dirty="0" smtClean="0"/>
              <a:t>A </a:t>
            </a:r>
            <a:r>
              <a:rPr lang="en-US" altLang="en-US" sz="2800" b="1" dirty="0"/>
              <a:t>Global Weather </a:t>
            </a:r>
            <a:r>
              <a:rPr lang="en-US" altLang="en-US" sz="2800" b="1" dirty="0" smtClean="0"/>
              <a:t>Model (13.13)</a:t>
            </a:r>
            <a:r>
              <a:rPr lang="en-US" altLang="en-US" sz="2800" dirty="0"/>
              <a:t/>
            </a:r>
            <a:br>
              <a:rPr lang="en-US" altLang="en-US" sz="2800" dirty="0"/>
            </a:br>
            <a:endParaRPr lang="en-US" altLang="en-US" sz="2800" dirty="0"/>
          </a:p>
        </p:txBody>
      </p:sp>
      <p:sp>
        <p:nvSpPr>
          <p:cNvPr id="57347" name="Rectangle 3"/>
          <p:cNvSpPr>
            <a:spLocks noGrp="1" noChangeArrowheads="1"/>
          </p:cNvSpPr>
          <p:nvPr>
            <p:ph type="body" idx="1"/>
          </p:nvPr>
        </p:nvSpPr>
        <p:spPr>
          <a:xfrm>
            <a:off x="1981200" y="1219201"/>
            <a:ext cx="8229600" cy="4906963"/>
          </a:xfrm>
        </p:spPr>
        <p:txBody>
          <a:bodyPr>
            <a:normAutofit lnSpcReduction="10000"/>
          </a:bodyPr>
          <a:lstStyle/>
          <a:p>
            <a:pPr marL="609600" indent="-609600">
              <a:lnSpc>
                <a:spcPct val="80000"/>
              </a:lnSpc>
              <a:buNone/>
            </a:pPr>
            <a:r>
              <a:rPr lang="en-US" altLang="en-US" sz="2400"/>
              <a:t>	</a:t>
            </a:r>
            <a:r>
              <a:rPr lang="en-US" altLang="en-US" u="sng"/>
              <a:t>Solar Energy</a:t>
            </a:r>
            <a:r>
              <a:rPr lang="en-US" altLang="en-US"/>
              <a:t> – amount of sunlight </a:t>
            </a:r>
            <a:endParaRPr lang="en-US" altLang="en-US" u="sng"/>
          </a:p>
          <a:p>
            <a:pPr marL="609600" indent="-609600">
              <a:lnSpc>
                <a:spcPct val="80000"/>
              </a:lnSpc>
              <a:buNone/>
            </a:pPr>
            <a:endParaRPr lang="en-US" altLang="en-US" u="sng"/>
          </a:p>
          <a:p>
            <a:pPr marL="609600" indent="-609600">
              <a:lnSpc>
                <a:spcPct val="80000"/>
              </a:lnSpc>
              <a:buNone/>
            </a:pPr>
            <a:r>
              <a:rPr lang="en-US" altLang="en-US"/>
              <a:t>	</a:t>
            </a:r>
            <a:r>
              <a:rPr lang="en-US" altLang="en-US" u="sng"/>
              <a:t>Cloud Cover</a:t>
            </a:r>
            <a:r>
              <a:rPr lang="en-US" altLang="en-US"/>
              <a:t> – clouds help to maintain the energy balance on earth</a:t>
            </a:r>
            <a:endParaRPr lang="en-US" altLang="en-US" u="sng"/>
          </a:p>
          <a:p>
            <a:pPr marL="609600" indent="-609600">
              <a:lnSpc>
                <a:spcPct val="80000"/>
              </a:lnSpc>
              <a:buNone/>
            </a:pPr>
            <a:endParaRPr lang="en-US" altLang="en-US" u="sng"/>
          </a:p>
          <a:p>
            <a:pPr marL="609600" indent="-609600">
              <a:lnSpc>
                <a:spcPct val="80000"/>
              </a:lnSpc>
              <a:buNone/>
            </a:pPr>
            <a:r>
              <a:rPr lang="en-US" altLang="en-US"/>
              <a:t>	</a:t>
            </a:r>
            <a:r>
              <a:rPr lang="en-US" altLang="en-US" u="sng"/>
              <a:t>Earth’s Rotation</a:t>
            </a:r>
            <a:r>
              <a:rPr lang="en-US" altLang="en-US"/>
              <a:t> – causes winds to twist to the right in the northern hemisphere</a:t>
            </a:r>
            <a:endParaRPr lang="en-US" altLang="en-US" u="sng"/>
          </a:p>
          <a:p>
            <a:pPr marL="609600" indent="-609600">
              <a:lnSpc>
                <a:spcPct val="80000"/>
              </a:lnSpc>
              <a:buNone/>
            </a:pPr>
            <a:endParaRPr lang="en-US" altLang="en-US" u="sng"/>
          </a:p>
          <a:p>
            <a:pPr marL="609600" indent="-609600">
              <a:lnSpc>
                <a:spcPct val="80000"/>
              </a:lnSpc>
              <a:buNone/>
            </a:pPr>
            <a:r>
              <a:rPr lang="en-US" altLang="en-US"/>
              <a:t>	</a:t>
            </a:r>
            <a:r>
              <a:rPr lang="en-US" altLang="en-US" u="sng"/>
              <a:t>Jet Stream</a:t>
            </a:r>
            <a:r>
              <a:rPr lang="en-US" altLang="en-US"/>
              <a:t> – high speed winds in the upper atmosphere</a:t>
            </a:r>
            <a:endParaRPr lang="en-US" altLang="en-US" u="sng"/>
          </a:p>
          <a:p>
            <a:pPr marL="609600" indent="-609600">
              <a:lnSpc>
                <a:spcPct val="80000"/>
              </a:lnSpc>
              <a:buNone/>
            </a:pPr>
            <a:endParaRPr lang="en-US" altLang="en-US" u="sng"/>
          </a:p>
          <a:p>
            <a:pPr marL="609600" indent="-609600">
              <a:lnSpc>
                <a:spcPct val="80000"/>
              </a:lnSpc>
              <a:buNone/>
            </a:pPr>
            <a:r>
              <a:rPr lang="en-US" altLang="en-US" sz="2400"/>
              <a:t>	</a:t>
            </a:r>
            <a:endParaRPr lang="en-US" altLang="en-US" sz="2400" u="sng"/>
          </a:p>
        </p:txBody>
      </p:sp>
    </p:spTree>
    <p:extLst>
      <p:ext uri="{BB962C8B-B14F-4D97-AF65-F5344CB8AC3E}">
        <p14:creationId xmlns:p14="http://schemas.microsoft.com/office/powerpoint/2010/main" val="25306511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7347">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734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7347">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7347">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734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AA619D-54FF-49CE-827F-FE0E636781A3}" type="datetime4">
              <a:rPr lang="en-US" altLang="en-US" smtClean="0"/>
              <a:pPr eaLnBrk="1" hangingPunct="1"/>
              <a:t>June 1, 2015</a:t>
            </a:fld>
            <a:endParaRPr lang="en-US" altLang="en-US" smtClean="0"/>
          </a:p>
        </p:txBody>
      </p:sp>
      <p:sp>
        <p:nvSpPr>
          <p:cNvPr id="5222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CF5EB45-021E-452A-8D4F-B733F8E7C2EA}" type="slidenum">
              <a:rPr lang="en-US" altLang="en-US"/>
              <a:pPr eaLnBrk="1" hangingPunct="1"/>
              <a:t>142</a:t>
            </a:fld>
            <a:endParaRPr lang="en-US" altLang="en-US"/>
          </a:p>
        </p:txBody>
      </p:sp>
      <p:sp>
        <p:nvSpPr>
          <p:cNvPr id="58371" name="Rectangle 3"/>
          <p:cNvSpPr>
            <a:spLocks noGrp="1" noChangeArrowheads="1"/>
          </p:cNvSpPr>
          <p:nvPr>
            <p:ph type="body" idx="1"/>
          </p:nvPr>
        </p:nvSpPr>
        <p:spPr>
          <a:xfrm>
            <a:off x="1981200" y="304801"/>
            <a:ext cx="8229600" cy="5821363"/>
          </a:xfrm>
        </p:spPr>
        <p:txBody>
          <a:bodyPr>
            <a:normAutofit fontScale="92500" lnSpcReduction="10000"/>
          </a:bodyPr>
          <a:lstStyle/>
          <a:p>
            <a:pPr eaLnBrk="1" hangingPunct="1">
              <a:lnSpc>
                <a:spcPct val="90000"/>
              </a:lnSpc>
              <a:buFontTx/>
              <a:buNone/>
              <a:defRPr/>
            </a:pPr>
            <a:r>
              <a:rPr lang="en-US" dirty="0"/>
              <a:t>	</a:t>
            </a:r>
            <a:r>
              <a:rPr lang="en-US" u="sng" dirty="0"/>
              <a:t>Prevailing Winds</a:t>
            </a:r>
            <a:r>
              <a:rPr lang="en-US" dirty="0"/>
              <a:t> – large scale winds that move warm air from the equator to the poles</a:t>
            </a:r>
            <a:endParaRPr lang="en-US" u="sng" dirty="0"/>
          </a:p>
          <a:p>
            <a:pPr eaLnBrk="1" hangingPunct="1">
              <a:lnSpc>
                <a:spcPct val="90000"/>
              </a:lnSpc>
              <a:buFontTx/>
              <a:buNone/>
              <a:defRPr/>
            </a:pPr>
            <a:r>
              <a:rPr lang="en-US" dirty="0"/>
              <a:t>	</a:t>
            </a:r>
            <a:endParaRPr lang="en-US" u="sng" dirty="0"/>
          </a:p>
          <a:p>
            <a:pPr eaLnBrk="1" hangingPunct="1">
              <a:lnSpc>
                <a:spcPct val="90000"/>
              </a:lnSpc>
              <a:buFontTx/>
              <a:buNone/>
              <a:defRPr/>
            </a:pPr>
            <a:r>
              <a:rPr lang="en-US" dirty="0"/>
              <a:t>	</a:t>
            </a:r>
            <a:r>
              <a:rPr lang="en-US" u="sng" dirty="0"/>
              <a:t>Ocean Currents</a:t>
            </a:r>
            <a:r>
              <a:rPr lang="en-US" dirty="0"/>
              <a:t> – distribute energy from the equator to the poles and move cold water from the poles to the equatorial regions</a:t>
            </a:r>
            <a:endParaRPr lang="en-US" u="sng" dirty="0"/>
          </a:p>
          <a:p>
            <a:pPr eaLnBrk="1" hangingPunct="1">
              <a:lnSpc>
                <a:spcPct val="90000"/>
              </a:lnSpc>
              <a:buFontTx/>
              <a:buNone/>
              <a:defRPr/>
            </a:pPr>
            <a:endParaRPr lang="en-US" u="sng" dirty="0"/>
          </a:p>
          <a:p>
            <a:pPr eaLnBrk="1" hangingPunct="1">
              <a:lnSpc>
                <a:spcPct val="90000"/>
              </a:lnSpc>
              <a:buFontTx/>
              <a:buNone/>
              <a:defRPr/>
            </a:pPr>
            <a:r>
              <a:rPr lang="en-US" dirty="0"/>
              <a:t>	</a:t>
            </a:r>
            <a:r>
              <a:rPr lang="en-US" u="sng" dirty="0"/>
              <a:t>Land Masses</a:t>
            </a:r>
            <a:r>
              <a:rPr lang="en-US" dirty="0"/>
              <a:t> – heats up and cools down much faster than water and effects cloud formation</a:t>
            </a:r>
            <a:endParaRPr lang="en-US" u="sng" dirty="0"/>
          </a:p>
          <a:p>
            <a:pPr eaLnBrk="1" hangingPunct="1">
              <a:lnSpc>
                <a:spcPct val="90000"/>
              </a:lnSpc>
              <a:buFontTx/>
              <a:buNone/>
              <a:defRPr/>
            </a:pPr>
            <a:endParaRPr lang="en-US" u="sng" dirty="0"/>
          </a:p>
          <a:p>
            <a:pPr eaLnBrk="1" hangingPunct="1">
              <a:lnSpc>
                <a:spcPct val="90000"/>
              </a:lnSpc>
              <a:buFontTx/>
              <a:buNone/>
              <a:defRPr/>
            </a:pPr>
            <a:r>
              <a:rPr lang="en-US" dirty="0"/>
              <a:t>	</a:t>
            </a:r>
            <a:r>
              <a:rPr lang="en-US" u="sng" dirty="0"/>
              <a:t>Hydrosphere</a:t>
            </a:r>
            <a:r>
              <a:rPr lang="en-US" dirty="0"/>
              <a:t> – all of earths water fresh and salt liquid and ice</a:t>
            </a:r>
            <a:endParaRPr lang="en-US" b="1" i="1" dirty="0"/>
          </a:p>
          <a:p>
            <a:pPr marL="0" indent="0">
              <a:buNone/>
              <a:defRPr/>
            </a:pPr>
            <a:r>
              <a:rPr lang="en-CA" b="1" i="1" dirty="0" smtClean="0"/>
              <a:t>Read pages 536 - 537</a:t>
            </a:r>
            <a:endParaRPr lang="en-US" b="1" i="1" dirty="0" smtClean="0"/>
          </a:p>
          <a:p>
            <a:pPr marL="0" indent="0">
              <a:buNone/>
              <a:defRPr/>
            </a:pPr>
            <a:r>
              <a:rPr lang="en-US" b="1" i="1" dirty="0" smtClean="0"/>
              <a:t>P</a:t>
            </a:r>
            <a:r>
              <a:rPr lang="en-US" b="1" i="1" dirty="0"/>
              <a:t>. 536 – 537 # 1 – 8</a:t>
            </a:r>
            <a:endParaRPr lang="en-US" dirty="0"/>
          </a:p>
        </p:txBody>
      </p:sp>
    </p:spTree>
    <p:extLst>
      <p:ext uri="{BB962C8B-B14F-4D97-AF65-F5344CB8AC3E}">
        <p14:creationId xmlns:p14="http://schemas.microsoft.com/office/powerpoint/2010/main" val="38401449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837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837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8371">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8371">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371">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837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CA" dirty="0" smtClean="0"/>
              <a:t>Climate Change</a:t>
            </a:r>
            <a:endParaRPr lang="en-US" dirty="0"/>
          </a:p>
        </p:txBody>
      </p:sp>
      <p:pic>
        <p:nvPicPr>
          <p:cNvPr id="4" name="Content Placeholder 3"/>
          <p:cNvPicPr>
            <a:picLocks noGrp="1" noChangeAspect="1"/>
          </p:cNvPicPr>
          <p:nvPr>
            <p:ph idx="1"/>
          </p:nvPr>
        </p:nvPicPr>
        <p:blipFill>
          <a:blip r:embed="rId2"/>
          <a:stretch>
            <a:fillRect/>
          </a:stretch>
        </p:blipFill>
        <p:spPr>
          <a:xfrm>
            <a:off x="2356866" y="1772825"/>
            <a:ext cx="6851142" cy="4294026"/>
          </a:xfrm>
          <a:prstGeom prst="rect">
            <a:avLst/>
          </a:prstGeom>
        </p:spPr>
      </p:pic>
    </p:spTree>
    <p:extLst>
      <p:ext uri="{BB962C8B-B14F-4D97-AF65-F5344CB8AC3E}">
        <p14:creationId xmlns:p14="http://schemas.microsoft.com/office/powerpoint/2010/main" val="373813754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3EBA2AA-85A7-4251-9BE9-16A9B2172D97}" type="datetime4">
              <a:rPr lang="en-US" altLang="en-US" smtClean="0"/>
              <a:pPr eaLnBrk="1" hangingPunct="1"/>
              <a:t>June 1, 2015</a:t>
            </a:fld>
            <a:endParaRPr lang="en-US" altLang="en-US" smtClean="0"/>
          </a:p>
        </p:txBody>
      </p:sp>
      <p:sp>
        <p:nvSpPr>
          <p:cNvPr id="7065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E1740D7-A9BC-40D6-9FE3-0F9E469BD257}" type="slidenum">
              <a:rPr lang="en-US" altLang="en-US"/>
              <a:pPr eaLnBrk="1" hangingPunct="1"/>
              <a:t>144</a:t>
            </a:fld>
            <a:endParaRPr lang="en-US" altLang="en-US"/>
          </a:p>
        </p:txBody>
      </p:sp>
      <p:sp>
        <p:nvSpPr>
          <p:cNvPr id="62466" name="Rectangle 2"/>
          <p:cNvSpPr>
            <a:spLocks noGrp="1" noChangeArrowheads="1"/>
          </p:cNvSpPr>
          <p:nvPr>
            <p:ph type="title"/>
          </p:nvPr>
        </p:nvSpPr>
        <p:spPr/>
        <p:txBody>
          <a:bodyPr/>
          <a:lstStyle/>
          <a:p>
            <a:pPr algn="l" eaLnBrk="1" hangingPunct="1"/>
            <a:r>
              <a:rPr lang="en-US" altLang="en-US" sz="2800" b="1" dirty="0" smtClean="0"/>
              <a:t>Global </a:t>
            </a:r>
            <a:r>
              <a:rPr lang="en-US" altLang="en-US" sz="2800" b="1" dirty="0"/>
              <a:t>Climate </a:t>
            </a:r>
            <a:r>
              <a:rPr lang="en-US" altLang="en-US" sz="2800" b="1" dirty="0" smtClean="0"/>
              <a:t>Change (16.1 / 16.2)</a:t>
            </a:r>
            <a:r>
              <a:rPr lang="en-US" altLang="en-US" sz="2800" dirty="0"/>
              <a:t/>
            </a:r>
            <a:br>
              <a:rPr lang="en-US" altLang="en-US" sz="2800" dirty="0"/>
            </a:br>
            <a:endParaRPr lang="en-US" altLang="en-US" sz="2800" dirty="0"/>
          </a:p>
        </p:txBody>
      </p:sp>
      <p:sp>
        <p:nvSpPr>
          <p:cNvPr id="62467" name="Rectangle 3"/>
          <p:cNvSpPr>
            <a:spLocks noGrp="1" noChangeArrowheads="1"/>
          </p:cNvSpPr>
          <p:nvPr>
            <p:ph type="body" idx="1"/>
          </p:nvPr>
        </p:nvSpPr>
        <p:spPr/>
        <p:txBody>
          <a:bodyPr/>
          <a:lstStyle/>
          <a:p>
            <a:pPr marL="609600" indent="-609600">
              <a:buNone/>
            </a:pPr>
            <a:r>
              <a:rPr lang="en-US" altLang="en-US"/>
              <a:t>	</a:t>
            </a:r>
            <a:r>
              <a:rPr lang="en-US" altLang="en-US" u="sng"/>
              <a:t>Climate change</a:t>
            </a:r>
            <a:r>
              <a:rPr lang="en-US" altLang="en-US"/>
              <a:t> is a change in the “average weather” that a given region experiences. Average weather includes all the features we associate with the weather such as temperature, wind patterns, and precipitation. </a:t>
            </a:r>
            <a:endParaRPr lang="en-US" altLang="en-US" b="1" i="1"/>
          </a:p>
          <a:p>
            <a:pPr marL="609600" indent="-609600">
              <a:buNone/>
            </a:pPr>
            <a:endParaRPr lang="en-US" altLang="en-US" b="1" i="1"/>
          </a:p>
        </p:txBody>
      </p:sp>
    </p:spTree>
    <p:extLst>
      <p:ext uri="{BB962C8B-B14F-4D97-AF65-F5344CB8AC3E}">
        <p14:creationId xmlns:p14="http://schemas.microsoft.com/office/powerpoint/2010/main" val="11291232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246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3D9D63C-E95D-4911-9A2E-512AD1CB7E6E}" type="datetime4">
              <a:rPr lang="en-US" altLang="en-US" smtClean="0"/>
              <a:pPr eaLnBrk="1" hangingPunct="1"/>
              <a:t>June 1, 2015</a:t>
            </a:fld>
            <a:endParaRPr lang="en-US" altLang="en-US" smtClean="0"/>
          </a:p>
        </p:txBody>
      </p:sp>
      <p:sp>
        <p:nvSpPr>
          <p:cNvPr id="7168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F42761B-1DFD-4F91-A2E0-154916608F4D}" type="slidenum">
              <a:rPr lang="en-US" altLang="en-US"/>
              <a:pPr eaLnBrk="1" hangingPunct="1"/>
              <a:t>145</a:t>
            </a:fld>
            <a:endParaRPr lang="en-US" altLang="en-US"/>
          </a:p>
        </p:txBody>
      </p:sp>
      <p:sp>
        <p:nvSpPr>
          <p:cNvPr id="71684" name="Rectangle 6"/>
          <p:cNvSpPr>
            <a:spLocks noGrp="1" noChangeArrowheads="1"/>
          </p:cNvSpPr>
          <p:nvPr>
            <p:ph type="title"/>
          </p:nvPr>
        </p:nvSpPr>
        <p:spPr/>
        <p:txBody>
          <a:bodyPr/>
          <a:lstStyle/>
          <a:p>
            <a:pPr eaLnBrk="1" hangingPunct="1"/>
            <a:endParaRPr lang="en-US" altLang="en-US" smtClean="0"/>
          </a:p>
        </p:txBody>
      </p:sp>
      <p:pic>
        <p:nvPicPr>
          <p:cNvPr id="71685" name="Picture 5" descr="Hurrican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438400" y="304800"/>
            <a:ext cx="7772400" cy="5981700"/>
          </a:xfrm>
          <a:noFill/>
        </p:spPr>
      </p:pic>
    </p:spTree>
    <p:extLst>
      <p:ext uri="{BB962C8B-B14F-4D97-AF65-F5344CB8AC3E}">
        <p14:creationId xmlns:p14="http://schemas.microsoft.com/office/powerpoint/2010/main" val="232966180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69FEF66-6F50-4957-9E14-A00132176EEB}" type="datetime4">
              <a:rPr lang="en-US" altLang="en-US" smtClean="0"/>
              <a:pPr eaLnBrk="1" hangingPunct="1"/>
              <a:t>June 1, 2015</a:t>
            </a:fld>
            <a:endParaRPr lang="en-US" altLang="en-US" smtClean="0"/>
          </a:p>
        </p:txBody>
      </p:sp>
      <p:sp>
        <p:nvSpPr>
          <p:cNvPr id="7270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63B70E6-FFFF-41C6-93CF-FCCAF0B7466A}" type="slidenum">
              <a:rPr lang="en-US" altLang="en-US"/>
              <a:pPr eaLnBrk="1" hangingPunct="1"/>
              <a:t>146</a:t>
            </a:fld>
            <a:endParaRPr lang="en-US" altLang="en-US"/>
          </a:p>
        </p:txBody>
      </p:sp>
      <p:sp>
        <p:nvSpPr>
          <p:cNvPr id="63490" name="Rectangle 2"/>
          <p:cNvSpPr>
            <a:spLocks noGrp="1" noChangeArrowheads="1"/>
          </p:cNvSpPr>
          <p:nvPr>
            <p:ph type="title"/>
          </p:nvPr>
        </p:nvSpPr>
        <p:spPr/>
        <p:txBody>
          <a:bodyPr/>
          <a:lstStyle/>
          <a:p>
            <a:pPr algn="l" eaLnBrk="1" hangingPunct="1"/>
            <a:r>
              <a:rPr lang="en-US" altLang="en-US" sz="2800" b="1"/>
              <a:t>M. The Greenhouse Effect and Ozone Depletion</a:t>
            </a:r>
            <a:endParaRPr lang="en-US" altLang="en-US" sz="2800"/>
          </a:p>
        </p:txBody>
      </p:sp>
      <p:sp>
        <p:nvSpPr>
          <p:cNvPr id="63491" name="Rectangle 3"/>
          <p:cNvSpPr>
            <a:spLocks noGrp="1" noChangeArrowheads="1"/>
          </p:cNvSpPr>
          <p:nvPr>
            <p:ph type="body" idx="1"/>
          </p:nvPr>
        </p:nvSpPr>
        <p:spPr/>
        <p:txBody>
          <a:bodyPr/>
          <a:lstStyle/>
          <a:p>
            <a:pPr marL="609600" indent="-609600">
              <a:lnSpc>
                <a:spcPct val="80000"/>
              </a:lnSpc>
              <a:buNone/>
            </a:pPr>
            <a:r>
              <a:rPr lang="en-US" altLang="en-US"/>
              <a:t>	</a:t>
            </a:r>
            <a:r>
              <a:rPr lang="en-US" altLang="en-US" u="sng"/>
              <a:t>The Greenhouse Effect</a:t>
            </a:r>
            <a:r>
              <a:rPr lang="en-US" altLang="en-US"/>
              <a:t> is a natural process by which a planet’s atmosphere traps thermal energy from the Sun, causing the temperature of the atmosphere to increase. </a:t>
            </a:r>
            <a:endParaRPr lang="en-US" altLang="en-US" u="sng"/>
          </a:p>
          <a:p>
            <a:pPr marL="609600" indent="-609600">
              <a:lnSpc>
                <a:spcPct val="80000"/>
              </a:lnSpc>
              <a:buNone/>
            </a:pPr>
            <a:r>
              <a:rPr lang="en-US" altLang="en-US"/>
              <a:t>	</a:t>
            </a:r>
          </a:p>
          <a:p>
            <a:pPr marL="609600" indent="-609600">
              <a:lnSpc>
                <a:spcPct val="80000"/>
              </a:lnSpc>
              <a:buNone/>
            </a:pPr>
            <a:r>
              <a:rPr lang="en-US" altLang="en-US"/>
              <a:t>	</a:t>
            </a:r>
            <a:r>
              <a:rPr lang="en-US" altLang="en-US" u="sng"/>
              <a:t>Greenhouse Gases</a:t>
            </a:r>
            <a:r>
              <a:rPr lang="en-US" altLang="en-US"/>
              <a:t> such as water vapour, carbon dioxide, methane, ozone, nitrous oxides, and chlorofluorocarbons absorb and re-emit infrared radiation in the atmosphere. </a:t>
            </a:r>
            <a:endParaRPr lang="en-US" altLang="en-US" u="sng"/>
          </a:p>
          <a:p>
            <a:pPr marL="609600" indent="-609600">
              <a:lnSpc>
                <a:spcPct val="80000"/>
              </a:lnSpc>
            </a:pPr>
            <a:endParaRPr lang="en-US" altLang="en-US" u="sng"/>
          </a:p>
          <a:p>
            <a:pPr marL="609600" indent="-609600">
              <a:lnSpc>
                <a:spcPct val="80000"/>
              </a:lnSpc>
              <a:buNone/>
            </a:pPr>
            <a:r>
              <a:rPr lang="en-US" altLang="en-US"/>
              <a:t>	</a:t>
            </a:r>
            <a:endParaRPr lang="en-US" altLang="en-US" u="sng"/>
          </a:p>
        </p:txBody>
      </p:sp>
    </p:spTree>
    <p:extLst>
      <p:ext uri="{BB962C8B-B14F-4D97-AF65-F5344CB8AC3E}">
        <p14:creationId xmlns:p14="http://schemas.microsoft.com/office/powerpoint/2010/main" val="33947103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3491">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34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2CE77B-B254-462C-9C49-E5CE6DB66719}" type="datetime4">
              <a:rPr lang="en-US" altLang="en-US" smtClean="0"/>
              <a:pPr eaLnBrk="1" hangingPunct="1"/>
              <a:t>June 1, 2015</a:t>
            </a:fld>
            <a:endParaRPr lang="en-US" altLang="en-US" smtClean="0"/>
          </a:p>
        </p:txBody>
      </p:sp>
      <p:sp>
        <p:nvSpPr>
          <p:cNvPr id="7373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7D20494-290F-4DE1-86BE-1EE5905E1792}" type="slidenum">
              <a:rPr lang="en-US" altLang="en-US"/>
              <a:pPr eaLnBrk="1" hangingPunct="1"/>
              <a:t>147</a:t>
            </a:fld>
            <a:endParaRPr lang="en-US" altLang="en-US"/>
          </a:p>
        </p:txBody>
      </p:sp>
      <p:sp>
        <p:nvSpPr>
          <p:cNvPr id="64515" name="Rectangle 3"/>
          <p:cNvSpPr>
            <a:spLocks noGrp="1" noChangeArrowheads="1"/>
          </p:cNvSpPr>
          <p:nvPr>
            <p:ph type="body" idx="1"/>
          </p:nvPr>
        </p:nvSpPr>
        <p:spPr>
          <a:xfrm>
            <a:off x="1981200" y="304801"/>
            <a:ext cx="8229600" cy="5821363"/>
          </a:xfrm>
        </p:spPr>
        <p:txBody>
          <a:bodyPr/>
          <a:lstStyle/>
          <a:p>
            <a:pPr eaLnBrk="1" hangingPunct="1">
              <a:lnSpc>
                <a:spcPct val="90000"/>
              </a:lnSpc>
              <a:buFontTx/>
              <a:buNone/>
            </a:pPr>
            <a:r>
              <a:rPr lang="en-US" altLang="en-US" dirty="0"/>
              <a:t>	</a:t>
            </a:r>
            <a:r>
              <a:rPr lang="en-US" altLang="en-US" u="sng" dirty="0"/>
              <a:t>Global Warming</a:t>
            </a:r>
            <a:r>
              <a:rPr lang="en-US" altLang="en-US" dirty="0"/>
              <a:t> is the increase in the average Earth’s temperature due to an increased concentration of greenhouse gases in the atmosphere that amplifies the Greenhouse Effect. </a:t>
            </a:r>
            <a:endParaRPr lang="en-US" altLang="en-US" u="sng" dirty="0"/>
          </a:p>
          <a:p>
            <a:pPr eaLnBrk="1" hangingPunct="1">
              <a:lnSpc>
                <a:spcPct val="90000"/>
              </a:lnSpc>
            </a:pPr>
            <a:endParaRPr lang="en-US" altLang="en-US" u="sng" dirty="0"/>
          </a:p>
          <a:p>
            <a:pPr eaLnBrk="1" hangingPunct="1">
              <a:lnSpc>
                <a:spcPct val="90000"/>
              </a:lnSpc>
              <a:buFontTx/>
              <a:buNone/>
            </a:pPr>
            <a:r>
              <a:rPr lang="en-US" altLang="en-US" dirty="0"/>
              <a:t>	</a:t>
            </a:r>
            <a:r>
              <a:rPr lang="en-US" altLang="en-US" u="sng" dirty="0"/>
              <a:t>Ozone</a:t>
            </a:r>
            <a:r>
              <a:rPr lang="en-US" altLang="en-US" dirty="0"/>
              <a:t>, O</a:t>
            </a:r>
            <a:r>
              <a:rPr lang="en-US" altLang="en-US" baseline="-25000" dirty="0"/>
              <a:t>3</a:t>
            </a:r>
            <a:r>
              <a:rPr lang="en-US" altLang="en-US" dirty="0"/>
              <a:t>, is a gas that consists of three oxygen atoms. </a:t>
            </a:r>
            <a:endParaRPr lang="en-US" altLang="en-US" u="sng" dirty="0"/>
          </a:p>
          <a:p>
            <a:pPr eaLnBrk="1" hangingPunct="1">
              <a:lnSpc>
                <a:spcPct val="90000"/>
              </a:lnSpc>
            </a:pPr>
            <a:endParaRPr lang="en-US" altLang="en-US" u="sng" dirty="0"/>
          </a:p>
          <a:p>
            <a:pPr eaLnBrk="1" hangingPunct="1">
              <a:lnSpc>
                <a:spcPct val="90000"/>
              </a:lnSpc>
              <a:buFontTx/>
              <a:buNone/>
            </a:pPr>
            <a:r>
              <a:rPr lang="en-US" altLang="en-US" dirty="0"/>
              <a:t>	</a:t>
            </a:r>
            <a:r>
              <a:rPr lang="en-US" altLang="en-US" u="sng" dirty="0"/>
              <a:t>Smog</a:t>
            </a:r>
            <a:r>
              <a:rPr lang="en-US" altLang="en-US" dirty="0"/>
              <a:t> is a generic term used to describe mixtures of pollutants in the atmosphere.</a:t>
            </a:r>
            <a:endParaRPr lang="en-US" altLang="en-US" b="1" i="1" dirty="0"/>
          </a:p>
          <a:p>
            <a:pPr eaLnBrk="1" hangingPunct="1">
              <a:lnSpc>
                <a:spcPct val="90000"/>
              </a:lnSpc>
              <a:buFontTx/>
              <a:buNone/>
            </a:pPr>
            <a:r>
              <a:rPr lang="en-CA" altLang="en-US" b="1" i="1" dirty="0" smtClean="0"/>
              <a:t>Read pages 620 - 628</a:t>
            </a:r>
            <a:endParaRPr lang="en-US" altLang="en-US" b="1" i="1" dirty="0"/>
          </a:p>
          <a:p>
            <a:pPr eaLnBrk="1" hangingPunct="1">
              <a:lnSpc>
                <a:spcPct val="90000"/>
              </a:lnSpc>
              <a:buFontTx/>
              <a:buNone/>
            </a:pPr>
            <a:r>
              <a:rPr lang="en-US" altLang="en-US" b="1" i="1" dirty="0"/>
              <a:t>P. 622 – 624 # 1 – 8 		P. 625 – 628 # 1 - 8</a:t>
            </a:r>
          </a:p>
          <a:p>
            <a:pPr eaLnBrk="1" hangingPunct="1">
              <a:lnSpc>
                <a:spcPct val="90000"/>
              </a:lnSpc>
            </a:pPr>
            <a:endParaRPr lang="en-US" altLang="en-US" dirty="0"/>
          </a:p>
        </p:txBody>
      </p:sp>
    </p:spTree>
    <p:extLst>
      <p:ext uri="{BB962C8B-B14F-4D97-AF65-F5344CB8AC3E}">
        <p14:creationId xmlns:p14="http://schemas.microsoft.com/office/powerpoint/2010/main" val="11287775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451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451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515">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45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endParaRPr lang="en-US" altLang="en-US" smtClean="0"/>
          </a:p>
        </p:txBody>
      </p:sp>
      <p:sp>
        <p:nvSpPr>
          <p:cNvPr id="14339" name="Rectangle 3"/>
          <p:cNvSpPr>
            <a:spLocks noGrp="1" noChangeArrowheads="1"/>
          </p:cNvSpPr>
          <p:nvPr>
            <p:ph type="body" idx="1"/>
          </p:nvPr>
        </p:nvSpPr>
        <p:spPr/>
        <p:txBody>
          <a:bodyPr/>
          <a:lstStyle/>
          <a:p>
            <a:pPr eaLnBrk="1" hangingPunct="1">
              <a:lnSpc>
                <a:spcPct val="90000"/>
              </a:lnSpc>
            </a:pPr>
            <a:r>
              <a:rPr lang="en-US" altLang="en-US" dirty="0"/>
              <a:t>We keep track of organisms through a classification system for at risk species:</a:t>
            </a:r>
          </a:p>
          <a:p>
            <a:pPr lvl="1" eaLnBrk="1" hangingPunct="1">
              <a:lnSpc>
                <a:spcPct val="90000"/>
              </a:lnSpc>
            </a:pPr>
            <a:r>
              <a:rPr lang="en-US" altLang="en-US" u="sng" dirty="0"/>
              <a:t>Vulnerable</a:t>
            </a:r>
            <a:r>
              <a:rPr lang="en-US" altLang="en-US" dirty="0"/>
              <a:t>: species at risk because of low or declining numbers at the fringe of its area.</a:t>
            </a:r>
          </a:p>
          <a:p>
            <a:pPr lvl="1" eaLnBrk="1" hangingPunct="1">
              <a:lnSpc>
                <a:spcPct val="90000"/>
              </a:lnSpc>
            </a:pPr>
            <a:r>
              <a:rPr lang="en-US" altLang="en-US" u="sng" dirty="0"/>
              <a:t>Threatened</a:t>
            </a:r>
            <a:r>
              <a:rPr lang="en-US" altLang="en-US" dirty="0"/>
              <a:t>: species that is likely to become endangered if factors that make it vulnerable are not reversed.</a:t>
            </a:r>
          </a:p>
          <a:p>
            <a:pPr lvl="1" eaLnBrk="1" hangingPunct="1">
              <a:lnSpc>
                <a:spcPct val="90000"/>
              </a:lnSpc>
            </a:pPr>
            <a:r>
              <a:rPr lang="en-US" altLang="en-US" u="sng" dirty="0"/>
              <a:t>Extirpated</a:t>
            </a:r>
            <a:r>
              <a:rPr lang="en-US" altLang="en-US" dirty="0"/>
              <a:t>: species that no longer exists in one part of Canada but can still be found in others.</a:t>
            </a:r>
          </a:p>
          <a:p>
            <a:pPr lvl="1" eaLnBrk="1" hangingPunct="1">
              <a:lnSpc>
                <a:spcPct val="90000"/>
              </a:lnSpc>
            </a:pPr>
            <a:r>
              <a:rPr lang="en-US" altLang="en-US" u="sng" dirty="0"/>
              <a:t>Endangered</a:t>
            </a:r>
            <a:r>
              <a:rPr lang="en-US" altLang="en-US" dirty="0"/>
              <a:t>: species that is close to extinction in all parts of Canada or a significantly large location.</a:t>
            </a:r>
          </a:p>
          <a:p>
            <a:pPr lvl="1" eaLnBrk="1" hangingPunct="1">
              <a:lnSpc>
                <a:spcPct val="90000"/>
              </a:lnSpc>
            </a:pPr>
            <a:r>
              <a:rPr lang="en-US" altLang="en-US" u="sng" dirty="0"/>
              <a:t>Extinct</a:t>
            </a:r>
            <a:r>
              <a:rPr lang="en-US" altLang="en-US" dirty="0"/>
              <a:t>: species that is no longer found anywhere</a:t>
            </a:r>
          </a:p>
        </p:txBody>
      </p:sp>
    </p:spTree>
    <p:custDataLst>
      <p:tags r:id="rId1"/>
    </p:custDataLst>
    <p:extLst>
      <p:ext uri="{BB962C8B-B14F-4D97-AF65-F5344CB8AC3E}">
        <p14:creationId xmlns:p14="http://schemas.microsoft.com/office/powerpoint/2010/main" val="38599413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3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3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3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6F08E76-55A0-45B6-A316-69A4F570D3EF}" type="slidenum">
              <a:rPr lang="en-CA" altLang="en-US">
                <a:solidFill>
                  <a:srgbClr val="898989"/>
                </a:solidFill>
                <a:latin typeface="Calibri" panose="020F0502020204030204" pitchFamily="34" charset="0"/>
              </a:rPr>
              <a:pPr eaLnBrk="1" hangingPunct="1"/>
              <a:t>16</a:t>
            </a:fld>
            <a:endParaRPr lang="en-CA" altLang="en-US">
              <a:solidFill>
                <a:srgbClr val="898989"/>
              </a:solidFill>
              <a:latin typeface="Calibri" panose="020F0502020204030204" pitchFamily="34" charset="0"/>
            </a:endParaRPr>
          </a:p>
        </p:txBody>
      </p:sp>
      <p:sp>
        <p:nvSpPr>
          <p:cNvPr id="13316" name="Title 1"/>
          <p:cNvSpPr>
            <a:spLocks noGrp="1"/>
          </p:cNvSpPr>
          <p:nvPr>
            <p:ph type="title"/>
          </p:nvPr>
        </p:nvSpPr>
        <p:spPr>
          <a:xfrm>
            <a:off x="1992313" y="1"/>
            <a:ext cx="8229600" cy="836613"/>
          </a:xfrm>
        </p:spPr>
        <p:txBody>
          <a:bodyPr/>
          <a:lstStyle/>
          <a:p>
            <a:pPr eaLnBrk="1" hangingPunct="1"/>
            <a:r>
              <a:rPr lang="en-CA" altLang="en-US" smtClean="0"/>
              <a:t>Extinction In The Modern World</a:t>
            </a:r>
          </a:p>
        </p:txBody>
      </p:sp>
      <p:sp>
        <p:nvSpPr>
          <p:cNvPr id="13315" name="Content Placeholder 2"/>
          <p:cNvSpPr>
            <a:spLocks noGrp="1"/>
          </p:cNvSpPr>
          <p:nvPr>
            <p:ph idx="1"/>
          </p:nvPr>
        </p:nvSpPr>
        <p:spPr>
          <a:xfrm>
            <a:off x="1981200" y="1052513"/>
            <a:ext cx="8229600" cy="5073650"/>
          </a:xfrm>
        </p:spPr>
        <p:txBody>
          <a:bodyPr/>
          <a:lstStyle/>
          <a:p>
            <a:pPr eaLnBrk="1" hangingPunct="1"/>
            <a:r>
              <a:rPr lang="en-CA" altLang="en-US" smtClean="0"/>
              <a:t>Humans and the rate of extinction</a:t>
            </a:r>
          </a:p>
          <a:p>
            <a:pPr lvl="1" eaLnBrk="1" hangingPunct="1"/>
            <a:r>
              <a:rPr lang="en-CA" altLang="en-US" smtClean="0"/>
              <a:t>As the human population increases, extinction increased</a:t>
            </a:r>
          </a:p>
          <a:p>
            <a:pPr lvl="1" eaLnBrk="1" hangingPunct="1"/>
            <a:r>
              <a:rPr lang="en-CA" altLang="en-US" smtClean="0"/>
              <a:t>See Figure 2 on page 16 in your text</a:t>
            </a:r>
          </a:p>
          <a:p>
            <a:pPr lvl="1" eaLnBrk="1" hangingPunct="1"/>
            <a:r>
              <a:rPr lang="en-CA" altLang="en-US" smtClean="0"/>
              <a:t>This is because of:</a:t>
            </a:r>
          </a:p>
          <a:p>
            <a:pPr lvl="2" eaLnBrk="1" hangingPunct="1"/>
            <a:r>
              <a:rPr lang="en-CA" altLang="en-US" sz="2800"/>
              <a:t>Deforestation</a:t>
            </a:r>
          </a:p>
          <a:p>
            <a:pPr lvl="2" eaLnBrk="1" hangingPunct="1"/>
            <a:r>
              <a:rPr lang="en-CA" altLang="en-US" sz="2800"/>
              <a:t>Pollution</a:t>
            </a:r>
          </a:p>
          <a:p>
            <a:pPr lvl="2" eaLnBrk="1" hangingPunct="1"/>
            <a:r>
              <a:rPr lang="en-CA" altLang="en-US" sz="2800"/>
              <a:t>Foreign Species</a:t>
            </a:r>
          </a:p>
        </p:txBody>
      </p:sp>
    </p:spTree>
    <p:extLst>
      <p:ext uri="{BB962C8B-B14F-4D97-AF65-F5344CB8AC3E}">
        <p14:creationId xmlns:p14="http://schemas.microsoft.com/office/powerpoint/2010/main" val="10289374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331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331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33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C0D673B-3A12-4CE0-B317-A600B7D5C05F}" type="slidenum">
              <a:rPr lang="en-CA" altLang="en-US">
                <a:solidFill>
                  <a:srgbClr val="898989"/>
                </a:solidFill>
                <a:latin typeface="Calibri" panose="020F0502020204030204" pitchFamily="34" charset="0"/>
              </a:rPr>
              <a:pPr eaLnBrk="1" hangingPunct="1"/>
              <a:t>17</a:t>
            </a:fld>
            <a:endParaRPr lang="en-CA" altLang="en-US">
              <a:solidFill>
                <a:srgbClr val="898989"/>
              </a:solidFill>
              <a:latin typeface="Calibri" panose="020F0502020204030204" pitchFamily="34" charset="0"/>
            </a:endParaRPr>
          </a:p>
        </p:txBody>
      </p:sp>
      <p:sp>
        <p:nvSpPr>
          <p:cNvPr id="14340" name="Rectangle 2"/>
          <p:cNvSpPr>
            <a:spLocks noGrp="1"/>
          </p:cNvSpPr>
          <p:nvPr>
            <p:ph type="title"/>
          </p:nvPr>
        </p:nvSpPr>
        <p:spPr/>
        <p:txBody>
          <a:bodyPr/>
          <a:lstStyle/>
          <a:p>
            <a:r>
              <a:rPr lang="en-US" altLang="en-US" smtClean="0"/>
              <a:t>History of Extinction</a:t>
            </a:r>
          </a:p>
        </p:txBody>
      </p:sp>
      <p:sp>
        <p:nvSpPr>
          <p:cNvPr id="14339" name="Rectangle 3"/>
          <p:cNvSpPr>
            <a:spLocks noGrp="1"/>
          </p:cNvSpPr>
          <p:nvPr>
            <p:ph type="body" idx="1"/>
          </p:nvPr>
        </p:nvSpPr>
        <p:spPr/>
        <p:txBody>
          <a:bodyPr/>
          <a:lstStyle/>
          <a:p>
            <a:pPr>
              <a:lnSpc>
                <a:spcPct val="90000"/>
              </a:lnSpc>
            </a:pPr>
            <a:r>
              <a:rPr lang="en-US" altLang="en-US"/>
              <a:t>By examining rocks and fossils it has been revealed that several large-scale disasters on Earth have resulted in the extinction of many species</a:t>
            </a:r>
          </a:p>
          <a:p>
            <a:pPr>
              <a:lnSpc>
                <a:spcPct val="90000"/>
              </a:lnSpc>
            </a:pPr>
            <a:r>
              <a:rPr lang="en-US" altLang="en-US"/>
              <a:t>The largest extinction occurred nearly 245 million years ago in which approximately 80% of species went extinct. </a:t>
            </a:r>
          </a:p>
          <a:p>
            <a:pPr>
              <a:lnSpc>
                <a:spcPct val="90000"/>
              </a:lnSpc>
            </a:pPr>
            <a:r>
              <a:rPr lang="en-US" altLang="en-US"/>
              <a:t>Scientists believe mass extinctions like that one were caused by asteroids crashing into Earth creating dust that blocked the light from the Sun, set off volcanic eruptions and changed Earth’s environmental conditions.</a:t>
            </a:r>
          </a:p>
        </p:txBody>
      </p:sp>
    </p:spTree>
    <p:extLst>
      <p:ext uri="{BB962C8B-B14F-4D97-AF65-F5344CB8AC3E}">
        <p14:creationId xmlns:p14="http://schemas.microsoft.com/office/powerpoint/2010/main" val="7279428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3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6B04DF0-0CA7-47D4-9803-73CDAEE99594}" type="slidenum">
              <a:rPr lang="en-CA" altLang="en-US">
                <a:solidFill>
                  <a:srgbClr val="898989"/>
                </a:solidFill>
                <a:latin typeface="Calibri" panose="020F0502020204030204" pitchFamily="34" charset="0"/>
              </a:rPr>
              <a:pPr eaLnBrk="1" hangingPunct="1"/>
              <a:t>18</a:t>
            </a:fld>
            <a:endParaRPr lang="en-CA" altLang="en-US">
              <a:solidFill>
                <a:srgbClr val="898989"/>
              </a:solidFill>
              <a:latin typeface="Calibri" panose="020F0502020204030204" pitchFamily="34" charset="0"/>
            </a:endParaRPr>
          </a:p>
        </p:txBody>
      </p:sp>
      <p:sp>
        <p:nvSpPr>
          <p:cNvPr id="15364" name="Rectangle 2"/>
          <p:cNvSpPr>
            <a:spLocks noGrp="1"/>
          </p:cNvSpPr>
          <p:nvPr>
            <p:ph type="title"/>
          </p:nvPr>
        </p:nvSpPr>
        <p:spPr/>
        <p:txBody>
          <a:bodyPr/>
          <a:lstStyle/>
          <a:p>
            <a:r>
              <a:rPr lang="en-US" altLang="en-US" smtClean="0"/>
              <a:t>Other Causes of Extinction</a:t>
            </a:r>
          </a:p>
        </p:txBody>
      </p:sp>
      <p:sp>
        <p:nvSpPr>
          <p:cNvPr id="15363" name="Rectangle 3"/>
          <p:cNvSpPr>
            <a:spLocks noGrp="1"/>
          </p:cNvSpPr>
          <p:nvPr>
            <p:ph type="body" idx="1"/>
          </p:nvPr>
        </p:nvSpPr>
        <p:spPr/>
        <p:txBody>
          <a:bodyPr/>
          <a:lstStyle/>
          <a:p>
            <a:r>
              <a:rPr lang="en-US" altLang="en-US" smtClean="0"/>
              <a:t>Climate changes</a:t>
            </a:r>
          </a:p>
          <a:p>
            <a:r>
              <a:rPr lang="en-US" altLang="en-US" smtClean="0"/>
              <a:t>Pressure of competition</a:t>
            </a:r>
          </a:p>
          <a:p>
            <a:pPr lvl="1"/>
            <a:r>
              <a:rPr lang="en-US" altLang="en-US" smtClean="0"/>
              <a:t>If a new species enters into an area and eats the same food as another species, the two must compete for the same food source. The species that is better at this will survive.</a:t>
            </a:r>
          </a:p>
        </p:txBody>
      </p:sp>
    </p:spTree>
    <p:extLst>
      <p:ext uri="{BB962C8B-B14F-4D97-AF65-F5344CB8AC3E}">
        <p14:creationId xmlns:p14="http://schemas.microsoft.com/office/powerpoint/2010/main" val="25775916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04F4C5A-9385-4A0A-81E5-DDDDD5590AB0}" type="slidenum">
              <a:rPr lang="en-CA" altLang="en-US">
                <a:solidFill>
                  <a:srgbClr val="898989"/>
                </a:solidFill>
                <a:latin typeface="Calibri" panose="020F0502020204030204" pitchFamily="34" charset="0"/>
              </a:rPr>
              <a:pPr eaLnBrk="1" hangingPunct="1"/>
              <a:t>19</a:t>
            </a:fld>
            <a:endParaRPr lang="en-CA" altLang="en-US">
              <a:solidFill>
                <a:srgbClr val="898989"/>
              </a:solidFill>
              <a:latin typeface="Calibri" panose="020F0502020204030204" pitchFamily="34" charset="0"/>
            </a:endParaRPr>
          </a:p>
        </p:txBody>
      </p:sp>
      <p:sp>
        <p:nvSpPr>
          <p:cNvPr id="16388" name="Rectangle 2"/>
          <p:cNvSpPr>
            <a:spLocks noGrp="1"/>
          </p:cNvSpPr>
          <p:nvPr>
            <p:ph type="title"/>
          </p:nvPr>
        </p:nvSpPr>
        <p:spPr/>
        <p:txBody>
          <a:bodyPr/>
          <a:lstStyle/>
          <a:p>
            <a:r>
              <a:rPr lang="en-US" altLang="en-US" smtClean="0"/>
              <a:t>Effects of Extinction</a:t>
            </a:r>
          </a:p>
        </p:txBody>
      </p:sp>
      <p:sp>
        <p:nvSpPr>
          <p:cNvPr id="16387" name="Rectangle 3"/>
          <p:cNvSpPr>
            <a:spLocks noGrp="1"/>
          </p:cNvSpPr>
          <p:nvPr>
            <p:ph type="body" idx="1"/>
          </p:nvPr>
        </p:nvSpPr>
        <p:spPr/>
        <p:txBody>
          <a:bodyPr/>
          <a:lstStyle/>
          <a:p>
            <a:pPr>
              <a:lnSpc>
                <a:spcPct val="90000"/>
              </a:lnSpc>
              <a:buFont typeface="Arial" charset="0"/>
              <a:buChar char="•"/>
              <a:defRPr/>
            </a:pPr>
            <a:r>
              <a:rPr lang="en-US" dirty="0"/>
              <a:t>The number of species in an ecosystem is described as the biological diversity or </a:t>
            </a:r>
            <a:r>
              <a:rPr lang="en-US" b="1" dirty="0"/>
              <a:t>biodiversity</a:t>
            </a:r>
            <a:r>
              <a:rPr lang="en-US" dirty="0"/>
              <a:t> of an ecosystem</a:t>
            </a:r>
          </a:p>
          <a:p>
            <a:pPr marL="0" indent="0">
              <a:buNone/>
              <a:defRPr/>
            </a:pPr>
            <a:r>
              <a:rPr lang="en-US" sz="1400" dirty="0">
                <a:hlinkClick r:id="rId2"/>
              </a:rPr>
              <a:t>http://www.youtube.com/watch?v=hIRysCjXSmc&amp;feature=youtu.be</a:t>
            </a:r>
            <a:endParaRPr lang="en-US" sz="1400" dirty="0"/>
          </a:p>
          <a:p>
            <a:pPr>
              <a:lnSpc>
                <a:spcPct val="90000"/>
              </a:lnSpc>
              <a:buFont typeface="Arial" charset="0"/>
              <a:buChar char="•"/>
              <a:defRPr/>
            </a:pPr>
            <a:r>
              <a:rPr lang="en-US" dirty="0"/>
              <a:t>Because all organisms in an ecosystem are connected in some way if the biodiversity is reduced (i.e.. the extinction of a species), a “domino effect” can result.</a:t>
            </a:r>
          </a:p>
          <a:p>
            <a:pPr>
              <a:lnSpc>
                <a:spcPct val="90000"/>
              </a:lnSpc>
              <a:buFont typeface="Arial" charset="0"/>
              <a:buChar char="•"/>
              <a:defRPr/>
            </a:pPr>
            <a:r>
              <a:rPr lang="en-US" dirty="0"/>
              <a:t>For example: if a </a:t>
            </a:r>
            <a:r>
              <a:rPr lang="en-US" b="1" dirty="0"/>
              <a:t>predator</a:t>
            </a:r>
            <a:r>
              <a:rPr lang="en-US" dirty="0"/>
              <a:t> went extinct, the population of the </a:t>
            </a:r>
            <a:r>
              <a:rPr lang="en-US" b="1" dirty="0"/>
              <a:t>prey</a:t>
            </a:r>
            <a:r>
              <a:rPr lang="en-US" dirty="0"/>
              <a:t> would increase. </a:t>
            </a:r>
          </a:p>
        </p:txBody>
      </p:sp>
    </p:spTree>
    <p:extLst>
      <p:ext uri="{BB962C8B-B14F-4D97-AF65-F5344CB8AC3E}">
        <p14:creationId xmlns:p14="http://schemas.microsoft.com/office/powerpoint/2010/main" val="21853362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altLang="en-US" smtClean="0"/>
              <a:t>What is an Ecosystem?</a:t>
            </a:r>
          </a:p>
        </p:txBody>
      </p:sp>
      <p:sp>
        <p:nvSpPr>
          <p:cNvPr id="3075" name="Rectangle 3"/>
          <p:cNvSpPr>
            <a:spLocks noGrp="1" noChangeArrowheads="1"/>
          </p:cNvSpPr>
          <p:nvPr>
            <p:ph type="body" idx="1"/>
          </p:nvPr>
        </p:nvSpPr>
        <p:spPr/>
        <p:txBody>
          <a:bodyPr/>
          <a:lstStyle/>
          <a:p>
            <a:pPr eaLnBrk="1" hangingPunct="1"/>
            <a:r>
              <a:rPr lang="en-US" altLang="en-US" u="sng" smtClean="0"/>
              <a:t>Ecosystem-</a:t>
            </a:r>
            <a:r>
              <a:rPr lang="en-US" altLang="en-US" smtClean="0"/>
              <a:t> Relationship among many species </a:t>
            </a:r>
            <a:r>
              <a:rPr lang="en-US" altLang="en-US" u="sng" smtClean="0"/>
              <a:t>and</a:t>
            </a:r>
            <a:r>
              <a:rPr lang="en-US" altLang="en-US" smtClean="0"/>
              <a:t> the environment surrounding them.</a:t>
            </a:r>
          </a:p>
          <a:p>
            <a:pPr lvl="1" eaLnBrk="1" hangingPunct="1"/>
            <a:r>
              <a:rPr lang="en-US" altLang="en-US" smtClean="0"/>
              <a:t>Includes all living (</a:t>
            </a:r>
            <a:r>
              <a:rPr lang="en-US" altLang="en-US" u="sng" smtClean="0"/>
              <a:t>biotic</a:t>
            </a:r>
            <a:r>
              <a:rPr lang="en-US" altLang="en-US" smtClean="0"/>
              <a:t>) and non-living (</a:t>
            </a:r>
            <a:r>
              <a:rPr lang="en-US" altLang="en-US" u="sng" smtClean="0"/>
              <a:t>abiotic</a:t>
            </a:r>
            <a:r>
              <a:rPr lang="en-US" altLang="en-US" smtClean="0"/>
              <a:t>) things.</a:t>
            </a:r>
          </a:p>
          <a:p>
            <a:pPr lvl="2" eaLnBrk="1" hangingPunct="1"/>
            <a:r>
              <a:rPr lang="en-US" altLang="en-US" u="sng" smtClean="0"/>
              <a:t>Abiotic</a:t>
            </a:r>
            <a:r>
              <a:rPr lang="en-US" altLang="en-US" smtClean="0"/>
              <a:t> things include sunlight, temperature, wind, water, rocks, etc.</a:t>
            </a:r>
          </a:p>
          <a:p>
            <a:pPr eaLnBrk="1" hangingPunct="1"/>
            <a:r>
              <a:rPr lang="en-US" altLang="en-US" smtClean="0"/>
              <a:t>Everything in an ecosystem is related.</a:t>
            </a:r>
          </a:p>
          <a:p>
            <a:pPr lvl="1" eaLnBrk="1" hangingPunct="1"/>
            <a:r>
              <a:rPr lang="en-US" altLang="en-US" smtClean="0"/>
              <a:t>What affects one thing will affect another</a:t>
            </a:r>
          </a:p>
        </p:txBody>
      </p:sp>
    </p:spTree>
    <p:extLst>
      <p:ext uri="{BB962C8B-B14F-4D97-AF65-F5344CB8AC3E}">
        <p14:creationId xmlns:p14="http://schemas.microsoft.com/office/powerpoint/2010/main" val="29277050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8CDC5D71-5873-488B-9FFA-106FBE726257}" type="datetime4">
              <a:rPr lang="en-US"/>
              <a:pPr>
                <a:defRPr/>
              </a:pPr>
              <a:t>June 1, 2015</a:t>
            </a:fld>
            <a:endParaRPr lang="en-CA" dirty="0"/>
          </a:p>
        </p:txBody>
      </p:sp>
      <p:sp>
        <p:nvSpPr>
          <p:cNvPr id="5"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4602435-BA32-4193-9071-41C7371350C3}" type="slidenum">
              <a:rPr lang="en-CA" altLang="en-US">
                <a:solidFill>
                  <a:srgbClr val="898989"/>
                </a:solidFill>
                <a:latin typeface="Calibri" panose="020F0502020204030204" pitchFamily="34" charset="0"/>
              </a:rPr>
              <a:pPr eaLnBrk="1" hangingPunct="1"/>
              <a:t>20</a:t>
            </a:fld>
            <a:endParaRPr lang="en-CA" altLang="en-US">
              <a:solidFill>
                <a:srgbClr val="898989"/>
              </a:solidFill>
              <a:latin typeface="Calibri" panose="020F0502020204030204" pitchFamily="34" charset="0"/>
            </a:endParaRPr>
          </a:p>
        </p:txBody>
      </p:sp>
      <p:sp>
        <p:nvSpPr>
          <p:cNvPr id="17412" name="Rectangle 2"/>
          <p:cNvSpPr>
            <a:spLocks noGrp="1"/>
          </p:cNvSpPr>
          <p:nvPr>
            <p:ph type="title"/>
          </p:nvPr>
        </p:nvSpPr>
        <p:spPr/>
        <p:txBody>
          <a:bodyPr/>
          <a:lstStyle/>
          <a:p>
            <a:r>
              <a:rPr lang="en-US" altLang="en-US" smtClean="0"/>
              <a:t>Restoring Balance</a:t>
            </a:r>
          </a:p>
        </p:txBody>
      </p:sp>
      <p:sp>
        <p:nvSpPr>
          <p:cNvPr id="17411" name="Rectangle 3"/>
          <p:cNvSpPr>
            <a:spLocks noGrp="1"/>
          </p:cNvSpPr>
          <p:nvPr>
            <p:ph type="body" idx="1"/>
          </p:nvPr>
        </p:nvSpPr>
        <p:spPr/>
        <p:txBody>
          <a:bodyPr/>
          <a:lstStyle/>
          <a:p>
            <a:pPr>
              <a:lnSpc>
                <a:spcPct val="90000"/>
              </a:lnSpc>
            </a:pPr>
            <a:r>
              <a:rPr lang="en-US" altLang="en-US" dirty="0" smtClean="0"/>
              <a:t>How can we restore balance to affected ecosystems?</a:t>
            </a:r>
          </a:p>
          <a:p>
            <a:pPr lvl="1">
              <a:lnSpc>
                <a:spcPct val="90000"/>
              </a:lnSpc>
            </a:pPr>
            <a:r>
              <a:rPr lang="en-US" altLang="en-US" dirty="0" smtClean="0"/>
              <a:t>Reintroduction of species to an area</a:t>
            </a:r>
          </a:p>
          <a:p>
            <a:pPr lvl="1">
              <a:lnSpc>
                <a:spcPct val="90000"/>
              </a:lnSpc>
            </a:pPr>
            <a:r>
              <a:rPr lang="en-US" altLang="en-US" dirty="0" smtClean="0"/>
              <a:t>Place bans on hunting/trapping</a:t>
            </a:r>
          </a:p>
          <a:p>
            <a:pPr lvl="1">
              <a:lnSpc>
                <a:spcPct val="90000"/>
              </a:lnSpc>
            </a:pPr>
            <a:r>
              <a:rPr lang="en-US" altLang="en-US" dirty="0" smtClean="0"/>
              <a:t>Place bans on pesticides</a:t>
            </a:r>
          </a:p>
          <a:p>
            <a:pPr>
              <a:lnSpc>
                <a:spcPct val="90000"/>
              </a:lnSpc>
            </a:pPr>
            <a:endParaRPr lang="en-CA" altLang="en-US" dirty="0" smtClean="0"/>
          </a:p>
          <a:p>
            <a:pPr marL="0" indent="0">
              <a:buNone/>
            </a:pPr>
            <a:r>
              <a:rPr lang="en-CA" altLang="en-US" b="1" dirty="0" smtClean="0"/>
              <a:t>Assignment: </a:t>
            </a:r>
          </a:p>
          <a:p>
            <a:pPr marL="0" indent="0">
              <a:buNone/>
            </a:pPr>
            <a:r>
              <a:rPr lang="en-CA" altLang="en-US" b="1" dirty="0" smtClean="0"/>
              <a:t>Read pages 8-13 in your textbook, P. 13 # 1 - 5</a:t>
            </a:r>
            <a:endParaRPr lang="en-CA" altLang="en-US" dirty="0" smtClean="0"/>
          </a:p>
          <a:p>
            <a:pPr marL="0" indent="0">
              <a:lnSpc>
                <a:spcPct val="90000"/>
              </a:lnSpc>
              <a:buNone/>
            </a:pPr>
            <a:r>
              <a:rPr lang="en-US" altLang="en-US" b="1" dirty="0" smtClean="0"/>
              <a:t>Read pages 14-15, Compete Question #1 - 2 on page 15 </a:t>
            </a:r>
          </a:p>
          <a:p>
            <a:pPr marL="0" indent="0">
              <a:lnSpc>
                <a:spcPct val="90000"/>
              </a:lnSpc>
              <a:buNone/>
            </a:pPr>
            <a:r>
              <a:rPr lang="en-US" altLang="en-US" b="1" dirty="0" smtClean="0"/>
              <a:t>Read pages 16-19, complete Questions 1-3 on page 19</a:t>
            </a:r>
          </a:p>
          <a:p>
            <a:pPr>
              <a:lnSpc>
                <a:spcPct val="90000"/>
              </a:lnSpc>
            </a:pPr>
            <a:endParaRPr lang="en-US" altLang="en-US" b="1" dirty="0" smtClean="0"/>
          </a:p>
        </p:txBody>
      </p:sp>
    </p:spTree>
    <p:extLst>
      <p:ext uri="{BB962C8B-B14F-4D97-AF65-F5344CB8AC3E}">
        <p14:creationId xmlns:p14="http://schemas.microsoft.com/office/powerpoint/2010/main" val="10147041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41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mtClean="0"/>
              <a:t>Energy in the Ecosystem</a:t>
            </a:r>
          </a:p>
        </p:txBody>
      </p:sp>
      <p:sp>
        <p:nvSpPr>
          <p:cNvPr id="16387" name="Rectangle 3"/>
          <p:cNvSpPr>
            <a:spLocks noGrp="1" noChangeArrowheads="1"/>
          </p:cNvSpPr>
          <p:nvPr>
            <p:ph type="body" idx="1"/>
          </p:nvPr>
        </p:nvSpPr>
        <p:spPr/>
        <p:txBody>
          <a:bodyPr/>
          <a:lstStyle/>
          <a:p>
            <a:pPr eaLnBrk="1" hangingPunct="1"/>
            <a:r>
              <a:rPr lang="en-US" altLang="en-US" smtClean="0"/>
              <a:t>All energy on Earth comes from the Sun.</a:t>
            </a:r>
          </a:p>
          <a:p>
            <a:pPr lvl="1" eaLnBrk="1" hangingPunct="1"/>
            <a:r>
              <a:rPr lang="en-US" altLang="en-US" smtClean="0"/>
              <a:t>The Sun’s energy is not useable by most organisms.</a:t>
            </a:r>
          </a:p>
          <a:p>
            <a:pPr eaLnBrk="1" hangingPunct="1"/>
            <a:r>
              <a:rPr lang="en-US" altLang="en-US" smtClean="0"/>
              <a:t>Plants are able to convert the Sun’s energy into </a:t>
            </a:r>
            <a:r>
              <a:rPr lang="en-US" altLang="en-US" u="sng" smtClean="0"/>
              <a:t>chemical energy </a:t>
            </a:r>
            <a:r>
              <a:rPr lang="en-US" altLang="en-US" smtClean="0"/>
              <a:t>(sugar) that can be used and passed on by other organisms. </a:t>
            </a:r>
          </a:p>
        </p:txBody>
      </p:sp>
    </p:spTree>
    <p:extLst>
      <p:ext uri="{BB962C8B-B14F-4D97-AF65-F5344CB8AC3E}">
        <p14:creationId xmlns:p14="http://schemas.microsoft.com/office/powerpoint/2010/main" val="42158234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endParaRPr lang="en-US" altLang="en-US" smtClean="0"/>
          </a:p>
        </p:txBody>
      </p:sp>
      <p:sp>
        <p:nvSpPr>
          <p:cNvPr id="32771" name="Rectangle 3"/>
          <p:cNvSpPr>
            <a:spLocks noGrp="1" noChangeArrowheads="1"/>
          </p:cNvSpPr>
          <p:nvPr>
            <p:ph type="body" idx="1"/>
          </p:nvPr>
        </p:nvSpPr>
        <p:spPr/>
        <p:txBody>
          <a:bodyPr/>
          <a:lstStyle/>
          <a:p>
            <a:pPr eaLnBrk="1" hangingPunct="1"/>
            <a:r>
              <a:rPr lang="en-US" altLang="en-US" smtClean="0"/>
              <a:t>Not all the Sun’s energy can be transferred to plants</a:t>
            </a:r>
          </a:p>
        </p:txBody>
      </p:sp>
    </p:spTree>
    <p:extLst>
      <p:ext uri="{BB962C8B-B14F-4D97-AF65-F5344CB8AC3E}">
        <p14:creationId xmlns:p14="http://schemas.microsoft.com/office/powerpoint/2010/main" val="21169905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Oval 4"/>
          <p:cNvSpPr>
            <a:spLocks noChangeArrowheads="1"/>
          </p:cNvSpPr>
          <p:nvPr/>
        </p:nvSpPr>
        <p:spPr bwMode="auto">
          <a:xfrm>
            <a:off x="3581400" y="457200"/>
            <a:ext cx="5867400" cy="5867400"/>
          </a:xfrm>
          <a:prstGeom prst="ellipse">
            <a:avLst/>
          </a:prstGeom>
          <a:solidFill>
            <a:srgbClr val="F2FD19"/>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3797" name="Text Box 5"/>
          <p:cNvSpPr txBox="1">
            <a:spLocks noChangeArrowheads="1"/>
          </p:cNvSpPr>
          <p:nvPr/>
        </p:nvSpPr>
        <p:spPr bwMode="auto">
          <a:xfrm>
            <a:off x="5486400" y="2971800"/>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The Sun gives light off in all directions</a:t>
            </a:r>
          </a:p>
        </p:txBody>
      </p:sp>
      <p:sp>
        <p:nvSpPr>
          <p:cNvPr id="33798" name="Line 6"/>
          <p:cNvSpPr>
            <a:spLocks noChangeShapeType="1"/>
          </p:cNvSpPr>
          <p:nvPr/>
        </p:nvSpPr>
        <p:spPr bwMode="auto">
          <a:xfrm flipH="1" flipV="1">
            <a:off x="2438400" y="1524000"/>
            <a:ext cx="1371600" cy="6096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799" name="Line 7"/>
          <p:cNvSpPr>
            <a:spLocks noChangeShapeType="1"/>
          </p:cNvSpPr>
          <p:nvPr/>
        </p:nvSpPr>
        <p:spPr bwMode="auto">
          <a:xfrm flipH="1">
            <a:off x="2057400" y="3886200"/>
            <a:ext cx="1524000" cy="1524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800" name="Line 8"/>
          <p:cNvSpPr>
            <a:spLocks noChangeShapeType="1"/>
          </p:cNvSpPr>
          <p:nvPr/>
        </p:nvSpPr>
        <p:spPr bwMode="auto">
          <a:xfrm flipH="1">
            <a:off x="2819400" y="5334000"/>
            <a:ext cx="1447800" cy="9144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801" name="Line 9"/>
          <p:cNvSpPr>
            <a:spLocks noChangeShapeType="1"/>
          </p:cNvSpPr>
          <p:nvPr/>
        </p:nvSpPr>
        <p:spPr bwMode="auto">
          <a:xfrm>
            <a:off x="8458200" y="5638800"/>
            <a:ext cx="990600" cy="9906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802" name="Line 10"/>
          <p:cNvSpPr>
            <a:spLocks noChangeShapeType="1"/>
          </p:cNvSpPr>
          <p:nvPr/>
        </p:nvSpPr>
        <p:spPr bwMode="auto">
          <a:xfrm>
            <a:off x="9296400" y="4267200"/>
            <a:ext cx="1219200" cy="5334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803" name="Line 11"/>
          <p:cNvSpPr>
            <a:spLocks noChangeShapeType="1"/>
          </p:cNvSpPr>
          <p:nvPr/>
        </p:nvSpPr>
        <p:spPr bwMode="auto">
          <a:xfrm flipV="1">
            <a:off x="9296400" y="2057400"/>
            <a:ext cx="1143000" cy="4572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804" name="Line 12"/>
          <p:cNvSpPr>
            <a:spLocks noChangeShapeType="1"/>
          </p:cNvSpPr>
          <p:nvPr/>
        </p:nvSpPr>
        <p:spPr bwMode="auto">
          <a:xfrm flipV="1">
            <a:off x="8382000" y="304800"/>
            <a:ext cx="838200" cy="7620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805" name="Line 13"/>
          <p:cNvSpPr>
            <a:spLocks noChangeShapeType="1"/>
          </p:cNvSpPr>
          <p:nvPr/>
        </p:nvSpPr>
        <p:spPr bwMode="auto">
          <a:xfrm flipH="1" flipV="1">
            <a:off x="4114800" y="228600"/>
            <a:ext cx="609600" cy="8382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807" name="Line 15"/>
          <p:cNvSpPr>
            <a:spLocks noChangeShapeType="1"/>
          </p:cNvSpPr>
          <p:nvPr/>
        </p:nvSpPr>
        <p:spPr bwMode="auto">
          <a:xfrm flipH="1">
            <a:off x="3429000" y="2895600"/>
            <a:ext cx="4648200" cy="0"/>
          </a:xfrm>
          <a:prstGeom prst="line">
            <a:avLst/>
          </a:prstGeom>
          <a:noFill/>
          <a:ln w="76200">
            <a:solidFill>
              <a:srgbClr val="F2FD19"/>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3808" name="Text Box 16"/>
          <p:cNvSpPr txBox="1">
            <a:spLocks noChangeArrowheads="1"/>
          </p:cNvSpPr>
          <p:nvPr/>
        </p:nvSpPr>
        <p:spPr bwMode="auto">
          <a:xfrm>
            <a:off x="4724400" y="1981200"/>
            <a:ext cx="2514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 billionth of the Sun’s energy hits Earth</a:t>
            </a:r>
          </a:p>
        </p:txBody>
      </p:sp>
      <p:pic>
        <p:nvPicPr>
          <p:cNvPr id="33810" name="Picture 18"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3400" y="25908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2" name="Picture 20" descr="full-20earth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447800"/>
            <a:ext cx="295275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6562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379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380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3798"/>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3799"/>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33800"/>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33801"/>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33802"/>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33803"/>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33804"/>
                                        </p:tgtEl>
                                        <p:attrNameLst>
                                          <p:attrName>style.visibility</p:attrName>
                                        </p:attrNameLst>
                                      </p:cBhvr>
                                      <p:to>
                                        <p:strVal val="hidden"/>
                                      </p:to>
                                    </p:set>
                                  </p:childTnLst>
                                </p:cTn>
                              </p:par>
                              <p:par>
                                <p:cTn id="23" presetID="6" presetClass="emph" presetSubtype="0" fill="hold" grpId="0" nodeType="withEffect">
                                  <p:stCondLst>
                                    <p:cond delay="0"/>
                                  </p:stCondLst>
                                  <p:childTnLst>
                                    <p:animScale>
                                      <p:cBhvr>
                                        <p:cTn id="24" dur="2000" fill="hold"/>
                                        <p:tgtEl>
                                          <p:spTgt spid="33796"/>
                                        </p:tgtEl>
                                      </p:cBhvr>
                                      <p:by x="25000" y="25000"/>
                                    </p:animScale>
                                  </p:childTnLst>
                                </p:cTn>
                              </p:par>
                              <p:par>
                                <p:cTn id="25" presetID="35" presetClass="path" presetSubtype="0" accel="50000" decel="50000" fill="hold" grpId="1" nodeType="withEffect">
                                  <p:stCondLst>
                                    <p:cond delay="0"/>
                                  </p:stCondLst>
                                  <p:childTnLst>
                                    <p:animMotion origin="layout" path="M -3.33333E-6 -4.44444E-6 L -0.39583 -0.06111 " pathEditMode="relative" rAng="0" ptsTypes="AA">
                                      <p:cBhvr>
                                        <p:cTn id="26" dur="2000" fill="hold"/>
                                        <p:tgtEl>
                                          <p:spTgt spid="33796"/>
                                        </p:tgtEl>
                                        <p:attrNameLst>
                                          <p:attrName>ppt_x</p:attrName>
                                          <p:attrName>ppt_y</p:attrName>
                                        </p:attrNameLst>
                                      </p:cBhvr>
                                      <p:rCtr x="-19792" y="-3056"/>
                                    </p:animMotion>
                                  </p:childTnLst>
                                </p:cTn>
                              </p:par>
                            </p:childTnLst>
                          </p:cTn>
                        </p:par>
                        <p:par>
                          <p:cTn id="27" fill="hold" nodeType="afterGroup">
                            <p:stCondLst>
                              <p:cond delay="2000"/>
                            </p:stCondLst>
                            <p:childTnLst>
                              <p:par>
                                <p:cTn id="28" presetID="1" presetClass="entr" presetSubtype="0" fill="hold" nodeType="afterEffect">
                                  <p:stCondLst>
                                    <p:cond delay="0"/>
                                  </p:stCondLst>
                                  <p:childTnLst>
                                    <p:set>
                                      <p:cBhvr>
                                        <p:cTn id="29" dur="1" fill="hold">
                                          <p:stCondLst>
                                            <p:cond delay="0"/>
                                          </p:stCondLst>
                                        </p:cTn>
                                        <p:tgtEl>
                                          <p:spTgt spid="33810"/>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380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3808"/>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33808"/>
                                        </p:tgtEl>
                                        <p:attrNameLst>
                                          <p:attrName>style.visibility</p:attrName>
                                        </p:attrNameLst>
                                      </p:cBhvr>
                                      <p:to>
                                        <p:strVal val="hidden"/>
                                      </p:to>
                                    </p:set>
                                  </p:childTnLst>
                                </p:cTn>
                              </p:par>
                              <p:par>
                                <p:cTn id="38" presetID="1" presetClass="exit" presetSubtype="0" fill="hold" grpId="2" nodeType="withEffect">
                                  <p:stCondLst>
                                    <p:cond delay="0"/>
                                  </p:stCondLst>
                                  <p:childTnLst>
                                    <p:set>
                                      <p:cBhvr>
                                        <p:cTn id="39" dur="1" fill="hold">
                                          <p:stCondLst>
                                            <p:cond delay="0"/>
                                          </p:stCondLst>
                                        </p:cTn>
                                        <p:tgtEl>
                                          <p:spTgt spid="33796"/>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33807"/>
                                        </p:tgtEl>
                                        <p:attrNameLst>
                                          <p:attrName>style.visibility</p:attrName>
                                        </p:attrNameLst>
                                      </p:cBhvr>
                                      <p:to>
                                        <p:strVal val="hidden"/>
                                      </p:to>
                                    </p:set>
                                  </p:childTnLst>
                                </p:cTn>
                              </p:par>
                            </p:childTnLst>
                          </p:cTn>
                        </p:par>
                        <p:par>
                          <p:cTn id="42" fill="hold" nodeType="afterGroup">
                            <p:stCondLst>
                              <p:cond delay="0"/>
                            </p:stCondLst>
                            <p:childTnLst>
                              <p:par>
                                <p:cTn id="43" presetID="35" presetClass="path" presetSubtype="0" accel="50000" decel="50000" fill="hold" nodeType="afterEffect">
                                  <p:stCondLst>
                                    <p:cond delay="0"/>
                                  </p:stCondLst>
                                  <p:childTnLst>
                                    <p:animMotion origin="layout" path="M 3.33333E-6 3.33333E-6 L -0.22917 -0.00556 " pathEditMode="relative" rAng="0" ptsTypes="AA">
                                      <p:cBhvr>
                                        <p:cTn id="44" dur="2000" fill="hold"/>
                                        <p:tgtEl>
                                          <p:spTgt spid="33810"/>
                                        </p:tgtEl>
                                        <p:attrNameLst>
                                          <p:attrName>ppt_x</p:attrName>
                                          <p:attrName>ppt_y</p:attrName>
                                        </p:attrNameLst>
                                      </p:cBhvr>
                                      <p:rCtr x="-11458" y="-278"/>
                                    </p:animMotion>
                                  </p:childTnLst>
                                </p:cTn>
                              </p:par>
                            </p:childTnLst>
                          </p:cTn>
                        </p:par>
                        <p:par>
                          <p:cTn id="45" fill="hold" nodeType="afterGroup">
                            <p:stCondLst>
                              <p:cond delay="2000"/>
                            </p:stCondLst>
                            <p:childTnLst>
                              <p:par>
                                <p:cTn id="46" presetID="6" presetClass="emph" presetSubtype="0" fill="hold" nodeType="afterEffect">
                                  <p:stCondLst>
                                    <p:cond delay="0"/>
                                  </p:stCondLst>
                                  <p:childTnLst>
                                    <p:animScale>
                                      <p:cBhvr>
                                        <p:cTn id="47" dur="2000" fill="hold"/>
                                        <p:tgtEl>
                                          <p:spTgt spid="33810"/>
                                        </p:tgtEl>
                                      </p:cBhvr>
                                      <p:by x="150000" y="150000"/>
                                    </p:animScale>
                                  </p:childTnLst>
                                </p:cTn>
                              </p:par>
                            </p:childTnLst>
                          </p:cTn>
                        </p:par>
                        <p:par>
                          <p:cTn id="48" fill="hold" nodeType="afterGroup">
                            <p:stCondLst>
                              <p:cond delay="4000"/>
                            </p:stCondLst>
                            <p:childTnLst>
                              <p:par>
                                <p:cTn id="49" presetID="9" presetClass="exit" presetSubtype="0" fill="hold" nodeType="afterEffect">
                                  <p:stCondLst>
                                    <p:cond delay="0"/>
                                  </p:stCondLst>
                                  <p:childTnLst>
                                    <p:animEffect transition="out" filter="dissolve">
                                      <p:cBhvr>
                                        <p:cTn id="50" dur="500"/>
                                        <p:tgtEl>
                                          <p:spTgt spid="33810"/>
                                        </p:tgtEl>
                                      </p:cBhvr>
                                    </p:animEffect>
                                    <p:set>
                                      <p:cBhvr>
                                        <p:cTn id="51" dur="1" fill="hold">
                                          <p:stCondLst>
                                            <p:cond delay="499"/>
                                          </p:stCondLst>
                                        </p:cTn>
                                        <p:tgtEl>
                                          <p:spTgt spid="33810"/>
                                        </p:tgtEl>
                                        <p:attrNameLst>
                                          <p:attrName>style.visibility</p:attrName>
                                        </p:attrNameLst>
                                      </p:cBhvr>
                                      <p:to>
                                        <p:strVal val="hidden"/>
                                      </p:to>
                                    </p:set>
                                  </p:childTnLst>
                                </p:cTn>
                              </p:par>
                            </p:childTnLst>
                          </p:cTn>
                        </p:par>
                        <p:par>
                          <p:cTn id="52" fill="hold" nodeType="afterGroup">
                            <p:stCondLst>
                              <p:cond delay="4500"/>
                            </p:stCondLst>
                            <p:childTnLst>
                              <p:par>
                                <p:cTn id="53" presetID="9" presetClass="entr" presetSubtype="0" fill="hold" nodeType="afterEffect">
                                  <p:stCondLst>
                                    <p:cond delay="0"/>
                                  </p:stCondLst>
                                  <p:childTnLst>
                                    <p:set>
                                      <p:cBhvr>
                                        <p:cTn id="54" dur="1" fill="hold">
                                          <p:stCondLst>
                                            <p:cond delay="0"/>
                                          </p:stCondLst>
                                        </p:cTn>
                                        <p:tgtEl>
                                          <p:spTgt spid="33812"/>
                                        </p:tgtEl>
                                        <p:attrNameLst>
                                          <p:attrName>style.visibility</p:attrName>
                                        </p:attrNameLst>
                                      </p:cBhvr>
                                      <p:to>
                                        <p:strVal val="visible"/>
                                      </p:to>
                                    </p:set>
                                    <p:animEffect transition="in" filter="dissolve">
                                      <p:cBhvr>
                                        <p:cTn id="55" dur="500"/>
                                        <p:tgtEl>
                                          <p:spTgt spid="33812"/>
                                        </p:tgtEl>
                                      </p:cBhvr>
                                    </p:animEffect>
                                  </p:childTnLst>
                                </p:cTn>
                              </p:par>
                            </p:childTnLst>
                          </p:cTn>
                        </p:par>
                        <p:par>
                          <p:cTn id="56" fill="hold" nodeType="afterGroup">
                            <p:stCondLst>
                              <p:cond delay="5000"/>
                            </p:stCondLst>
                            <p:childTnLst>
                              <p:par>
                                <p:cTn id="57" presetID="6" presetClass="emph" presetSubtype="0" fill="hold" nodeType="afterEffect">
                                  <p:stCondLst>
                                    <p:cond delay="0"/>
                                  </p:stCondLst>
                                  <p:childTnLst>
                                    <p:animScale>
                                      <p:cBhvr>
                                        <p:cTn id="58" dur="2000" fill="hold"/>
                                        <p:tgtEl>
                                          <p:spTgt spid="33812"/>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P spid="33796" grpId="1" animBg="1"/>
      <p:bldP spid="33796" grpId="2" animBg="1"/>
      <p:bldP spid="33797" grpId="0"/>
      <p:bldP spid="33798" grpId="0" animBg="1"/>
      <p:bldP spid="33799" grpId="0" animBg="1"/>
      <p:bldP spid="33800" grpId="0" animBg="1"/>
      <p:bldP spid="33801" grpId="0" animBg="1"/>
      <p:bldP spid="33802" grpId="0" animBg="1"/>
      <p:bldP spid="33803" grpId="0" animBg="1"/>
      <p:bldP spid="33804" grpId="0" animBg="1"/>
      <p:bldP spid="33805" grpId="0" animBg="1"/>
      <p:bldP spid="33807" grpId="0" animBg="1"/>
      <p:bldP spid="33807" grpId="1" animBg="1"/>
      <p:bldP spid="33808" grpId="0"/>
      <p:bldP spid="3380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Cloud"/>
          <p:cNvSpPr>
            <a:spLocks noChangeAspect="1" noEditPoints="1" noChangeArrowheads="1"/>
          </p:cNvSpPr>
          <p:nvPr/>
        </p:nvSpPr>
        <p:spPr bwMode="auto">
          <a:xfrm>
            <a:off x="2971800" y="2057401"/>
            <a:ext cx="1447800" cy="96996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sp>
        <p:nvSpPr>
          <p:cNvPr id="34821" name="Cloud"/>
          <p:cNvSpPr>
            <a:spLocks noChangeAspect="1" noEditPoints="1" noChangeArrowheads="1"/>
          </p:cNvSpPr>
          <p:nvPr/>
        </p:nvSpPr>
        <p:spPr bwMode="auto">
          <a:xfrm>
            <a:off x="4648200" y="1600201"/>
            <a:ext cx="1447800" cy="96996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sp>
        <p:nvSpPr>
          <p:cNvPr id="34822" name="Cloud"/>
          <p:cNvSpPr>
            <a:spLocks noChangeAspect="1" noEditPoints="1" noChangeArrowheads="1"/>
          </p:cNvSpPr>
          <p:nvPr/>
        </p:nvSpPr>
        <p:spPr bwMode="auto">
          <a:xfrm>
            <a:off x="4191000" y="2743201"/>
            <a:ext cx="1447800" cy="96996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sp>
        <p:nvSpPr>
          <p:cNvPr id="34824" name="Tree"/>
          <p:cNvSpPr>
            <a:spLocks noEditPoints="1" noChangeArrowheads="1"/>
          </p:cNvSpPr>
          <p:nvPr/>
        </p:nvSpPr>
        <p:spPr bwMode="auto">
          <a:xfrm>
            <a:off x="5562601" y="6019801"/>
            <a:ext cx="904875" cy="671513"/>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sp>
        <p:nvSpPr>
          <p:cNvPr id="34825" name="Tree"/>
          <p:cNvSpPr>
            <a:spLocks noEditPoints="1" noChangeArrowheads="1"/>
          </p:cNvSpPr>
          <p:nvPr/>
        </p:nvSpPr>
        <p:spPr bwMode="auto">
          <a:xfrm>
            <a:off x="4953001" y="6019801"/>
            <a:ext cx="904875" cy="671513"/>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sp>
        <p:nvSpPr>
          <p:cNvPr id="34826" name="Tree"/>
          <p:cNvSpPr>
            <a:spLocks noEditPoints="1" noChangeArrowheads="1"/>
          </p:cNvSpPr>
          <p:nvPr/>
        </p:nvSpPr>
        <p:spPr bwMode="auto">
          <a:xfrm>
            <a:off x="6096001" y="6019801"/>
            <a:ext cx="904875" cy="671513"/>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sp>
        <p:nvSpPr>
          <p:cNvPr id="34827" name="Tree"/>
          <p:cNvSpPr>
            <a:spLocks noEditPoints="1" noChangeArrowheads="1"/>
          </p:cNvSpPr>
          <p:nvPr/>
        </p:nvSpPr>
        <p:spPr bwMode="auto">
          <a:xfrm>
            <a:off x="6553201" y="6019801"/>
            <a:ext cx="904875" cy="671513"/>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sp>
        <p:nvSpPr>
          <p:cNvPr id="34828" name="Line 12"/>
          <p:cNvSpPr>
            <a:spLocks noChangeShapeType="1"/>
          </p:cNvSpPr>
          <p:nvPr/>
        </p:nvSpPr>
        <p:spPr bwMode="auto">
          <a:xfrm>
            <a:off x="2438400" y="533400"/>
            <a:ext cx="1143000" cy="17526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29" name="Line 13"/>
          <p:cNvSpPr>
            <a:spLocks noChangeShapeType="1"/>
          </p:cNvSpPr>
          <p:nvPr/>
        </p:nvSpPr>
        <p:spPr bwMode="auto">
          <a:xfrm flipV="1">
            <a:off x="3962400" y="609600"/>
            <a:ext cx="1143000" cy="16002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30" name="Line 14"/>
          <p:cNvSpPr>
            <a:spLocks noChangeShapeType="1"/>
          </p:cNvSpPr>
          <p:nvPr/>
        </p:nvSpPr>
        <p:spPr bwMode="auto">
          <a:xfrm>
            <a:off x="1905000" y="838200"/>
            <a:ext cx="1524000" cy="57912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31" name="Line 15"/>
          <p:cNvSpPr>
            <a:spLocks noChangeShapeType="1"/>
          </p:cNvSpPr>
          <p:nvPr/>
        </p:nvSpPr>
        <p:spPr bwMode="auto">
          <a:xfrm flipV="1">
            <a:off x="3505200" y="685800"/>
            <a:ext cx="3657600" cy="5867400"/>
          </a:xfrm>
          <a:prstGeom prst="line">
            <a:avLst/>
          </a:prstGeom>
          <a:noFill/>
          <a:ln w="76200">
            <a:solidFill>
              <a:srgbClr val="F2FD1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32" name="Text Box 16"/>
          <p:cNvSpPr txBox="1">
            <a:spLocks noChangeArrowheads="1"/>
          </p:cNvSpPr>
          <p:nvPr/>
        </p:nvSpPr>
        <p:spPr bwMode="auto">
          <a:xfrm>
            <a:off x="6858000" y="1828800"/>
            <a:ext cx="3048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30% Reflects off the surface or the clouds</a:t>
            </a:r>
          </a:p>
        </p:txBody>
      </p:sp>
      <p:sp>
        <p:nvSpPr>
          <p:cNvPr id="34833" name="Line 17"/>
          <p:cNvSpPr>
            <a:spLocks noChangeShapeType="1"/>
          </p:cNvSpPr>
          <p:nvPr/>
        </p:nvSpPr>
        <p:spPr bwMode="auto">
          <a:xfrm>
            <a:off x="2133600" y="762000"/>
            <a:ext cx="1905000" cy="5791200"/>
          </a:xfrm>
          <a:prstGeom prst="line">
            <a:avLst/>
          </a:prstGeom>
          <a:noFill/>
          <a:ln w="76200">
            <a:solidFill>
              <a:srgbClr val="FC1D0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34" name="Text Box 18"/>
          <p:cNvSpPr txBox="1">
            <a:spLocks noChangeArrowheads="1"/>
          </p:cNvSpPr>
          <p:nvPr/>
        </p:nvSpPr>
        <p:spPr bwMode="auto">
          <a:xfrm>
            <a:off x="3733800" y="5486401"/>
            <a:ext cx="1447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FC1D06"/>
                </a:solidFill>
              </a:rPr>
              <a:t>HEAT</a:t>
            </a:r>
          </a:p>
        </p:txBody>
      </p:sp>
      <p:sp>
        <p:nvSpPr>
          <p:cNvPr id="19472" name="Rectangle 19"/>
          <p:cNvSpPr>
            <a:spLocks noChangeArrowheads="1"/>
          </p:cNvSpPr>
          <p:nvPr/>
        </p:nvSpPr>
        <p:spPr bwMode="auto">
          <a:xfrm>
            <a:off x="1524000" y="6705600"/>
            <a:ext cx="9144000" cy="152400"/>
          </a:xfrm>
          <a:prstGeom prst="rect">
            <a:avLst/>
          </a:prstGeom>
          <a:solidFill>
            <a:srgbClr val="75676D"/>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36" name="Text Box 20"/>
          <p:cNvSpPr txBox="1">
            <a:spLocks noChangeArrowheads="1"/>
          </p:cNvSpPr>
          <p:nvPr/>
        </p:nvSpPr>
        <p:spPr bwMode="auto">
          <a:xfrm>
            <a:off x="5181600" y="4419601"/>
            <a:ext cx="297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~70% warms the Earth</a:t>
            </a:r>
          </a:p>
        </p:txBody>
      </p:sp>
      <p:sp>
        <p:nvSpPr>
          <p:cNvPr id="34838" name="Line 22"/>
          <p:cNvSpPr>
            <a:spLocks noChangeShapeType="1"/>
          </p:cNvSpPr>
          <p:nvPr/>
        </p:nvSpPr>
        <p:spPr bwMode="auto">
          <a:xfrm>
            <a:off x="2438400" y="685800"/>
            <a:ext cx="3352800" cy="5410200"/>
          </a:xfrm>
          <a:prstGeom prst="line">
            <a:avLst/>
          </a:prstGeom>
          <a:noFill/>
          <a:ln w="76200">
            <a:solidFill>
              <a:srgbClr val="00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39" name="Text Box 23"/>
          <p:cNvSpPr txBox="1">
            <a:spLocks noChangeArrowheads="1"/>
          </p:cNvSpPr>
          <p:nvPr/>
        </p:nvSpPr>
        <p:spPr bwMode="auto">
          <a:xfrm>
            <a:off x="5867400" y="4953000"/>
            <a:ext cx="2590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0.023% converted to chemical energy</a:t>
            </a:r>
          </a:p>
        </p:txBody>
      </p:sp>
    </p:spTree>
    <p:extLst>
      <p:ext uri="{BB962C8B-B14F-4D97-AF65-F5344CB8AC3E}">
        <p14:creationId xmlns:p14="http://schemas.microsoft.com/office/powerpoint/2010/main" val="17913896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4830"/>
                                        </p:tgtEl>
                                        <p:attrNameLst>
                                          <p:attrName>style.visibility</p:attrName>
                                        </p:attrNameLst>
                                      </p:cBhvr>
                                      <p:to>
                                        <p:strVal val="visible"/>
                                      </p:to>
                                    </p:set>
                                    <p:anim calcmode="lin" valueType="num">
                                      <p:cBhvr>
                                        <p:cTn id="7" dur="2000" fill="hold"/>
                                        <p:tgtEl>
                                          <p:spTgt spid="34830"/>
                                        </p:tgtEl>
                                        <p:attrNameLst>
                                          <p:attrName>ppt_w</p:attrName>
                                        </p:attrNameLst>
                                      </p:cBhvr>
                                      <p:tavLst>
                                        <p:tav tm="0">
                                          <p:val>
                                            <p:fltVal val="0"/>
                                          </p:val>
                                        </p:tav>
                                        <p:tav tm="100000">
                                          <p:val>
                                            <p:strVal val="#ppt_w"/>
                                          </p:val>
                                        </p:tav>
                                      </p:tavLst>
                                    </p:anim>
                                    <p:anim calcmode="lin" valueType="num">
                                      <p:cBhvr>
                                        <p:cTn id="8" dur="2000" fill="hold"/>
                                        <p:tgtEl>
                                          <p:spTgt spid="34830"/>
                                        </p:tgtEl>
                                        <p:attrNameLst>
                                          <p:attrName>ppt_h</p:attrName>
                                        </p:attrNameLst>
                                      </p:cBhvr>
                                      <p:tavLst>
                                        <p:tav tm="0">
                                          <p:val>
                                            <p:fltVal val="0"/>
                                          </p:val>
                                        </p:tav>
                                        <p:tav tm="100000">
                                          <p:val>
                                            <p:strVal val="#ppt_h"/>
                                          </p:val>
                                        </p:tav>
                                      </p:tavLst>
                                    </p:anim>
                                    <p:animEffect transition="in" filter="fade">
                                      <p:cBhvr>
                                        <p:cTn id="9" dur="2000"/>
                                        <p:tgtEl>
                                          <p:spTgt spid="34830"/>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4828"/>
                                        </p:tgtEl>
                                        <p:attrNameLst>
                                          <p:attrName>style.visibility</p:attrName>
                                        </p:attrNameLst>
                                      </p:cBhvr>
                                      <p:to>
                                        <p:strVal val="visible"/>
                                      </p:to>
                                    </p:set>
                                    <p:anim calcmode="lin" valueType="num">
                                      <p:cBhvr>
                                        <p:cTn id="12" dur="2000" fill="hold"/>
                                        <p:tgtEl>
                                          <p:spTgt spid="34828"/>
                                        </p:tgtEl>
                                        <p:attrNameLst>
                                          <p:attrName>ppt_w</p:attrName>
                                        </p:attrNameLst>
                                      </p:cBhvr>
                                      <p:tavLst>
                                        <p:tav tm="0">
                                          <p:val>
                                            <p:fltVal val="0"/>
                                          </p:val>
                                        </p:tav>
                                        <p:tav tm="100000">
                                          <p:val>
                                            <p:strVal val="#ppt_w"/>
                                          </p:val>
                                        </p:tav>
                                      </p:tavLst>
                                    </p:anim>
                                    <p:anim calcmode="lin" valueType="num">
                                      <p:cBhvr>
                                        <p:cTn id="13" dur="2000" fill="hold"/>
                                        <p:tgtEl>
                                          <p:spTgt spid="34828"/>
                                        </p:tgtEl>
                                        <p:attrNameLst>
                                          <p:attrName>ppt_h</p:attrName>
                                        </p:attrNameLst>
                                      </p:cBhvr>
                                      <p:tavLst>
                                        <p:tav tm="0">
                                          <p:val>
                                            <p:fltVal val="0"/>
                                          </p:val>
                                        </p:tav>
                                        <p:tav tm="100000">
                                          <p:val>
                                            <p:strVal val="#ppt_h"/>
                                          </p:val>
                                        </p:tav>
                                      </p:tavLst>
                                    </p:anim>
                                    <p:animEffect transition="in" filter="fade">
                                      <p:cBhvr>
                                        <p:cTn id="14" dur="2000"/>
                                        <p:tgtEl>
                                          <p:spTgt spid="34828"/>
                                        </p:tgtEl>
                                      </p:cBhvr>
                                    </p:animEffect>
                                  </p:childTnLst>
                                </p:cTn>
                              </p:par>
                            </p:childTnLst>
                          </p:cTn>
                        </p:par>
                        <p:par>
                          <p:cTn id="15" fill="hold" nodeType="afterGroup">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34832"/>
                                        </p:tgtEl>
                                        <p:attrNameLst>
                                          <p:attrName>style.visibility</p:attrName>
                                        </p:attrNameLst>
                                      </p:cBhvr>
                                      <p:to>
                                        <p:strVal val="visible"/>
                                      </p:to>
                                    </p:set>
                                  </p:childTnLst>
                                </p:cTn>
                              </p:par>
                            </p:childTnLst>
                          </p:cTn>
                        </p:par>
                        <p:par>
                          <p:cTn id="18" fill="hold" nodeType="afterGroup">
                            <p:stCondLst>
                              <p:cond delay="2000"/>
                            </p:stCondLst>
                            <p:childTnLst>
                              <p:par>
                                <p:cTn id="19" presetID="53" presetClass="entr" presetSubtype="0" fill="hold" grpId="0" nodeType="afterEffect">
                                  <p:stCondLst>
                                    <p:cond delay="0"/>
                                  </p:stCondLst>
                                  <p:childTnLst>
                                    <p:set>
                                      <p:cBhvr>
                                        <p:cTn id="20" dur="1" fill="hold">
                                          <p:stCondLst>
                                            <p:cond delay="0"/>
                                          </p:stCondLst>
                                        </p:cTn>
                                        <p:tgtEl>
                                          <p:spTgt spid="34829"/>
                                        </p:tgtEl>
                                        <p:attrNameLst>
                                          <p:attrName>style.visibility</p:attrName>
                                        </p:attrNameLst>
                                      </p:cBhvr>
                                      <p:to>
                                        <p:strVal val="visible"/>
                                      </p:to>
                                    </p:set>
                                    <p:anim calcmode="lin" valueType="num">
                                      <p:cBhvr>
                                        <p:cTn id="21" dur="2000" fill="hold"/>
                                        <p:tgtEl>
                                          <p:spTgt spid="34829"/>
                                        </p:tgtEl>
                                        <p:attrNameLst>
                                          <p:attrName>ppt_w</p:attrName>
                                        </p:attrNameLst>
                                      </p:cBhvr>
                                      <p:tavLst>
                                        <p:tav tm="0">
                                          <p:val>
                                            <p:fltVal val="0"/>
                                          </p:val>
                                        </p:tav>
                                        <p:tav tm="100000">
                                          <p:val>
                                            <p:strVal val="#ppt_w"/>
                                          </p:val>
                                        </p:tav>
                                      </p:tavLst>
                                    </p:anim>
                                    <p:anim calcmode="lin" valueType="num">
                                      <p:cBhvr>
                                        <p:cTn id="22" dur="2000" fill="hold"/>
                                        <p:tgtEl>
                                          <p:spTgt spid="34829"/>
                                        </p:tgtEl>
                                        <p:attrNameLst>
                                          <p:attrName>ppt_h</p:attrName>
                                        </p:attrNameLst>
                                      </p:cBhvr>
                                      <p:tavLst>
                                        <p:tav tm="0">
                                          <p:val>
                                            <p:fltVal val="0"/>
                                          </p:val>
                                        </p:tav>
                                        <p:tav tm="100000">
                                          <p:val>
                                            <p:strVal val="#ppt_h"/>
                                          </p:val>
                                        </p:tav>
                                      </p:tavLst>
                                    </p:anim>
                                    <p:animEffect transition="in" filter="fade">
                                      <p:cBhvr>
                                        <p:cTn id="23" dur="2000"/>
                                        <p:tgtEl>
                                          <p:spTgt spid="34829"/>
                                        </p:tgtEl>
                                      </p:cBhvr>
                                    </p:animEffect>
                                  </p:childTnLst>
                                </p:cTn>
                              </p:par>
                              <p:par>
                                <p:cTn id="24" presetID="53" presetClass="entr" presetSubtype="0" fill="hold" grpId="0" nodeType="withEffect">
                                  <p:stCondLst>
                                    <p:cond delay="0"/>
                                  </p:stCondLst>
                                  <p:childTnLst>
                                    <p:set>
                                      <p:cBhvr>
                                        <p:cTn id="25" dur="1" fill="hold">
                                          <p:stCondLst>
                                            <p:cond delay="0"/>
                                          </p:stCondLst>
                                        </p:cTn>
                                        <p:tgtEl>
                                          <p:spTgt spid="34831"/>
                                        </p:tgtEl>
                                        <p:attrNameLst>
                                          <p:attrName>style.visibility</p:attrName>
                                        </p:attrNameLst>
                                      </p:cBhvr>
                                      <p:to>
                                        <p:strVal val="visible"/>
                                      </p:to>
                                    </p:set>
                                    <p:anim calcmode="lin" valueType="num">
                                      <p:cBhvr>
                                        <p:cTn id="26" dur="2000" fill="hold"/>
                                        <p:tgtEl>
                                          <p:spTgt spid="34831"/>
                                        </p:tgtEl>
                                        <p:attrNameLst>
                                          <p:attrName>ppt_w</p:attrName>
                                        </p:attrNameLst>
                                      </p:cBhvr>
                                      <p:tavLst>
                                        <p:tav tm="0">
                                          <p:val>
                                            <p:fltVal val="0"/>
                                          </p:val>
                                        </p:tav>
                                        <p:tav tm="100000">
                                          <p:val>
                                            <p:strVal val="#ppt_w"/>
                                          </p:val>
                                        </p:tav>
                                      </p:tavLst>
                                    </p:anim>
                                    <p:anim calcmode="lin" valueType="num">
                                      <p:cBhvr>
                                        <p:cTn id="27" dur="2000" fill="hold"/>
                                        <p:tgtEl>
                                          <p:spTgt spid="34831"/>
                                        </p:tgtEl>
                                        <p:attrNameLst>
                                          <p:attrName>ppt_h</p:attrName>
                                        </p:attrNameLst>
                                      </p:cBhvr>
                                      <p:tavLst>
                                        <p:tav tm="0">
                                          <p:val>
                                            <p:fltVal val="0"/>
                                          </p:val>
                                        </p:tav>
                                        <p:tav tm="100000">
                                          <p:val>
                                            <p:strVal val="#ppt_h"/>
                                          </p:val>
                                        </p:tav>
                                      </p:tavLst>
                                    </p:anim>
                                    <p:animEffect transition="in" filter="fade">
                                      <p:cBhvr>
                                        <p:cTn id="28" dur="2000"/>
                                        <p:tgtEl>
                                          <p:spTgt spid="3483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xit" presetSubtype="0" fill="hold" grpId="1" nodeType="clickEffect">
                                  <p:stCondLst>
                                    <p:cond delay="0"/>
                                  </p:stCondLst>
                                  <p:childTnLst>
                                    <p:animEffect transition="out" filter="dissolve">
                                      <p:cBhvr>
                                        <p:cTn id="32" dur="500"/>
                                        <p:tgtEl>
                                          <p:spTgt spid="34830"/>
                                        </p:tgtEl>
                                      </p:cBhvr>
                                    </p:animEffect>
                                    <p:set>
                                      <p:cBhvr>
                                        <p:cTn id="33" dur="1" fill="hold">
                                          <p:stCondLst>
                                            <p:cond delay="499"/>
                                          </p:stCondLst>
                                        </p:cTn>
                                        <p:tgtEl>
                                          <p:spTgt spid="34830"/>
                                        </p:tgtEl>
                                        <p:attrNameLst>
                                          <p:attrName>style.visibility</p:attrName>
                                        </p:attrNameLst>
                                      </p:cBhvr>
                                      <p:to>
                                        <p:strVal val="hidden"/>
                                      </p:to>
                                    </p:set>
                                  </p:childTnLst>
                                </p:cTn>
                              </p:par>
                              <p:par>
                                <p:cTn id="34" presetID="9" presetClass="exit" presetSubtype="0" fill="hold" grpId="1" nodeType="withEffect">
                                  <p:stCondLst>
                                    <p:cond delay="0"/>
                                  </p:stCondLst>
                                  <p:childTnLst>
                                    <p:animEffect transition="out" filter="dissolve">
                                      <p:cBhvr>
                                        <p:cTn id="35" dur="500"/>
                                        <p:tgtEl>
                                          <p:spTgt spid="34828"/>
                                        </p:tgtEl>
                                      </p:cBhvr>
                                    </p:animEffect>
                                    <p:set>
                                      <p:cBhvr>
                                        <p:cTn id="36" dur="1" fill="hold">
                                          <p:stCondLst>
                                            <p:cond delay="499"/>
                                          </p:stCondLst>
                                        </p:cTn>
                                        <p:tgtEl>
                                          <p:spTgt spid="34828"/>
                                        </p:tgtEl>
                                        <p:attrNameLst>
                                          <p:attrName>style.visibility</p:attrName>
                                        </p:attrNameLst>
                                      </p:cBhvr>
                                      <p:to>
                                        <p:strVal val="hidden"/>
                                      </p:to>
                                    </p:set>
                                  </p:childTnLst>
                                </p:cTn>
                              </p:par>
                              <p:par>
                                <p:cTn id="37" presetID="9" presetClass="exit" presetSubtype="0" fill="hold" grpId="1" nodeType="withEffect">
                                  <p:stCondLst>
                                    <p:cond delay="0"/>
                                  </p:stCondLst>
                                  <p:childTnLst>
                                    <p:animEffect transition="out" filter="dissolve">
                                      <p:cBhvr>
                                        <p:cTn id="38" dur="500"/>
                                        <p:tgtEl>
                                          <p:spTgt spid="34829"/>
                                        </p:tgtEl>
                                      </p:cBhvr>
                                    </p:animEffect>
                                    <p:set>
                                      <p:cBhvr>
                                        <p:cTn id="39" dur="1" fill="hold">
                                          <p:stCondLst>
                                            <p:cond delay="499"/>
                                          </p:stCondLst>
                                        </p:cTn>
                                        <p:tgtEl>
                                          <p:spTgt spid="34829"/>
                                        </p:tgtEl>
                                        <p:attrNameLst>
                                          <p:attrName>style.visibility</p:attrName>
                                        </p:attrNameLst>
                                      </p:cBhvr>
                                      <p:to>
                                        <p:strVal val="hidden"/>
                                      </p:to>
                                    </p:set>
                                  </p:childTnLst>
                                </p:cTn>
                              </p:par>
                              <p:par>
                                <p:cTn id="40" presetID="9" presetClass="exit" presetSubtype="0" fill="hold" grpId="1" nodeType="withEffect">
                                  <p:stCondLst>
                                    <p:cond delay="0"/>
                                  </p:stCondLst>
                                  <p:childTnLst>
                                    <p:animEffect transition="out" filter="dissolve">
                                      <p:cBhvr>
                                        <p:cTn id="41" dur="500"/>
                                        <p:tgtEl>
                                          <p:spTgt spid="34831"/>
                                        </p:tgtEl>
                                      </p:cBhvr>
                                    </p:animEffect>
                                    <p:set>
                                      <p:cBhvr>
                                        <p:cTn id="42" dur="1" fill="hold">
                                          <p:stCondLst>
                                            <p:cond delay="499"/>
                                          </p:stCondLst>
                                        </p:cTn>
                                        <p:tgtEl>
                                          <p:spTgt spid="34831"/>
                                        </p:tgtEl>
                                        <p:attrNameLst>
                                          <p:attrName>style.visibility</p:attrName>
                                        </p:attrNameLst>
                                      </p:cBhvr>
                                      <p:to>
                                        <p:strVal val="hidden"/>
                                      </p:to>
                                    </p:set>
                                  </p:childTnLst>
                                </p:cTn>
                              </p:par>
                              <p:par>
                                <p:cTn id="43" presetID="9" presetClass="exit" presetSubtype="0" fill="hold" grpId="1" nodeType="withEffect">
                                  <p:stCondLst>
                                    <p:cond delay="0"/>
                                  </p:stCondLst>
                                  <p:childTnLst>
                                    <p:animEffect transition="out" filter="dissolve">
                                      <p:cBhvr>
                                        <p:cTn id="44" dur="500"/>
                                        <p:tgtEl>
                                          <p:spTgt spid="34832"/>
                                        </p:tgtEl>
                                      </p:cBhvr>
                                    </p:animEffect>
                                    <p:set>
                                      <p:cBhvr>
                                        <p:cTn id="45" dur="1" fill="hold">
                                          <p:stCondLst>
                                            <p:cond delay="499"/>
                                          </p:stCondLst>
                                        </p:cTn>
                                        <p:tgtEl>
                                          <p:spTgt spid="34832"/>
                                        </p:tgtEl>
                                        <p:attrNameLst>
                                          <p:attrName>style.visibility</p:attrName>
                                        </p:attrNameLst>
                                      </p:cBhvr>
                                      <p:to>
                                        <p:strVal val="hidden"/>
                                      </p:to>
                                    </p:set>
                                  </p:childTnLst>
                                </p:cTn>
                              </p:par>
                            </p:childTnLst>
                          </p:cTn>
                        </p:par>
                        <p:par>
                          <p:cTn id="46" fill="hold" nodeType="afterGroup">
                            <p:stCondLst>
                              <p:cond delay="500"/>
                            </p:stCondLst>
                            <p:childTnLst>
                              <p:par>
                                <p:cTn id="47" presetID="53" presetClass="entr" presetSubtype="0" fill="hold" grpId="0" nodeType="afterEffect">
                                  <p:stCondLst>
                                    <p:cond delay="0"/>
                                  </p:stCondLst>
                                  <p:childTnLst>
                                    <p:set>
                                      <p:cBhvr>
                                        <p:cTn id="48" dur="1" fill="hold">
                                          <p:stCondLst>
                                            <p:cond delay="0"/>
                                          </p:stCondLst>
                                        </p:cTn>
                                        <p:tgtEl>
                                          <p:spTgt spid="34833"/>
                                        </p:tgtEl>
                                        <p:attrNameLst>
                                          <p:attrName>style.visibility</p:attrName>
                                        </p:attrNameLst>
                                      </p:cBhvr>
                                      <p:to>
                                        <p:strVal val="visible"/>
                                      </p:to>
                                    </p:set>
                                    <p:anim calcmode="lin" valueType="num">
                                      <p:cBhvr>
                                        <p:cTn id="49" dur="2000" fill="hold"/>
                                        <p:tgtEl>
                                          <p:spTgt spid="34833"/>
                                        </p:tgtEl>
                                        <p:attrNameLst>
                                          <p:attrName>ppt_w</p:attrName>
                                        </p:attrNameLst>
                                      </p:cBhvr>
                                      <p:tavLst>
                                        <p:tav tm="0">
                                          <p:val>
                                            <p:fltVal val="0"/>
                                          </p:val>
                                        </p:tav>
                                        <p:tav tm="100000">
                                          <p:val>
                                            <p:strVal val="#ppt_w"/>
                                          </p:val>
                                        </p:tav>
                                      </p:tavLst>
                                    </p:anim>
                                    <p:anim calcmode="lin" valueType="num">
                                      <p:cBhvr>
                                        <p:cTn id="50" dur="2000" fill="hold"/>
                                        <p:tgtEl>
                                          <p:spTgt spid="34833"/>
                                        </p:tgtEl>
                                        <p:attrNameLst>
                                          <p:attrName>ppt_h</p:attrName>
                                        </p:attrNameLst>
                                      </p:cBhvr>
                                      <p:tavLst>
                                        <p:tav tm="0">
                                          <p:val>
                                            <p:fltVal val="0"/>
                                          </p:val>
                                        </p:tav>
                                        <p:tav tm="100000">
                                          <p:val>
                                            <p:strVal val="#ppt_h"/>
                                          </p:val>
                                        </p:tav>
                                      </p:tavLst>
                                    </p:anim>
                                    <p:animEffect transition="in" filter="fade">
                                      <p:cBhvr>
                                        <p:cTn id="51" dur="2000"/>
                                        <p:tgtEl>
                                          <p:spTgt spid="34833"/>
                                        </p:tgtEl>
                                      </p:cBhvr>
                                    </p:animEffect>
                                  </p:childTnLst>
                                </p:cTn>
                              </p:par>
                            </p:childTnLst>
                          </p:cTn>
                        </p:par>
                        <p:par>
                          <p:cTn id="52" fill="hold" nodeType="afterGroup">
                            <p:stCondLst>
                              <p:cond delay="2500"/>
                            </p:stCondLst>
                            <p:childTnLst>
                              <p:par>
                                <p:cTn id="53" presetID="1" presetClass="entr" presetSubtype="0" fill="hold" grpId="0" nodeType="afterEffect">
                                  <p:stCondLst>
                                    <p:cond delay="0"/>
                                  </p:stCondLst>
                                  <p:childTnLst>
                                    <p:set>
                                      <p:cBhvr>
                                        <p:cTn id="54" dur="1" fill="hold">
                                          <p:stCondLst>
                                            <p:cond delay="0"/>
                                          </p:stCondLst>
                                        </p:cTn>
                                        <p:tgtEl>
                                          <p:spTgt spid="34836"/>
                                        </p:tgtEl>
                                        <p:attrNameLst>
                                          <p:attrName>style.visibility</p:attrName>
                                        </p:attrNameLst>
                                      </p:cBhvr>
                                      <p:to>
                                        <p:strVal val="visible"/>
                                      </p:to>
                                    </p:set>
                                  </p:childTnLst>
                                </p:cTn>
                              </p:par>
                            </p:childTnLst>
                          </p:cTn>
                        </p:par>
                        <p:par>
                          <p:cTn id="55" fill="hold" nodeType="afterGroup">
                            <p:stCondLst>
                              <p:cond delay="2500"/>
                            </p:stCondLst>
                            <p:childTnLst>
                              <p:par>
                                <p:cTn id="56" presetID="1" presetClass="entr" presetSubtype="0" fill="hold" grpId="0" nodeType="afterEffect">
                                  <p:stCondLst>
                                    <p:cond delay="0"/>
                                  </p:stCondLst>
                                  <p:childTnLst>
                                    <p:set>
                                      <p:cBhvr>
                                        <p:cTn id="57" dur="1" fill="hold">
                                          <p:stCondLst>
                                            <p:cond delay="0"/>
                                          </p:stCondLst>
                                        </p:cTn>
                                        <p:tgtEl>
                                          <p:spTgt spid="34834"/>
                                        </p:tgtEl>
                                        <p:attrNameLst>
                                          <p:attrName>style.visibility</p:attrName>
                                        </p:attrNameLst>
                                      </p:cBhvr>
                                      <p:to>
                                        <p:strVal val="visible"/>
                                      </p:to>
                                    </p:set>
                                  </p:childTnLst>
                                </p:cTn>
                              </p:par>
                            </p:childTnLst>
                          </p:cTn>
                        </p:par>
                        <p:par>
                          <p:cTn id="58" fill="hold" nodeType="afterGroup">
                            <p:stCondLst>
                              <p:cond delay="2500"/>
                            </p:stCondLst>
                            <p:childTnLst>
                              <p:par>
                                <p:cTn id="59" presetID="40" presetClass="path" presetSubtype="0" accel="50000" decel="50000" fill="hold" grpId="1" nodeType="afterEffect">
                                  <p:stCondLst>
                                    <p:cond delay="0"/>
                                  </p:stCondLst>
                                  <p:childTnLst>
                                    <p:animMotion origin="layout" path="M 4.16667E-6 -2.22222E-6 C -0.0191 -0.00162 -0.03716 -0.0044 -0.0375 -0.01227 C -0.03785 -0.02106 -0.0198 -0.02523 -0.00105 -0.02916 C 0.01979 -0.03426 0.04045 -0.03866 0.04027 -0.04791 C 0.03975 -0.05694 0.01892 -0.05879 -0.00209 -0.06157 C -0.02118 -0.06227 -0.03924 -0.06504 -0.03959 -0.07384 C -0.03976 -0.08171 -0.02188 -0.08657 -0.00313 -0.09097 C 0.0177 -0.09491 0.03819 -0.1 0.03819 -0.10879 C 0.03784 -0.11759 -0.00417 -0.12199 -0.004 -0.12199 C -0.02309 -0.12315 -0.04132 -0.12569 -0.04167 -0.13449 C -0.04184 -0.14328 -0.02396 -0.14722 -0.00521 -0.15116 C 0.01545 -0.15648 0.03645 -0.16065 0.03611 -0.17037 C 0.03576 -0.17916 0.01493 -0.18078 -0.00625 -0.18241 C -0.02518 -0.18518 -0.04341 -0.1868 -0.04358 -0.19606 C -0.04393 -0.20347 -0.02605 -0.20856 -0.0073 -0.21296 C 0.01371 -0.2169 0.03437 -0.22222 0.03402 -0.23078 C 0.03368 -0.23958 0.01284 -0.24143 -0.00834 -0.24421 " pathEditMode="relative" rAng="16049319" ptsTypes="fffffffffffffffff">
                                      <p:cBhvr>
                                        <p:cTn id="60" dur="5000" fill="hold"/>
                                        <p:tgtEl>
                                          <p:spTgt spid="34834"/>
                                        </p:tgtEl>
                                        <p:attrNameLst>
                                          <p:attrName>ppt_x</p:attrName>
                                          <p:attrName>ppt_y</p:attrName>
                                        </p:attrNameLst>
                                      </p:cBhvr>
                                      <p:rCtr x="-174" y="-12222"/>
                                    </p:animMotion>
                                  </p:childTnLst>
                                </p:cTn>
                              </p:par>
                            </p:childTnLst>
                          </p:cTn>
                        </p:par>
                      </p:childTnLst>
                    </p:cTn>
                  </p:par>
                  <p:par>
                    <p:cTn id="61" fill="hold" nodeType="clickPar">
                      <p:stCondLst>
                        <p:cond delay="indefinite"/>
                      </p:stCondLst>
                      <p:childTnLst>
                        <p:par>
                          <p:cTn id="62" fill="hold" nodeType="withGroup">
                            <p:stCondLst>
                              <p:cond delay="0"/>
                            </p:stCondLst>
                            <p:childTnLst>
                              <p:par>
                                <p:cTn id="63" presetID="9" presetClass="exit" presetSubtype="0" fill="hold" grpId="1" nodeType="clickEffect">
                                  <p:stCondLst>
                                    <p:cond delay="0"/>
                                  </p:stCondLst>
                                  <p:childTnLst>
                                    <p:animEffect transition="out" filter="dissolve">
                                      <p:cBhvr>
                                        <p:cTn id="64" dur="500"/>
                                        <p:tgtEl>
                                          <p:spTgt spid="34836"/>
                                        </p:tgtEl>
                                      </p:cBhvr>
                                    </p:animEffect>
                                    <p:set>
                                      <p:cBhvr>
                                        <p:cTn id="65" dur="1" fill="hold">
                                          <p:stCondLst>
                                            <p:cond delay="499"/>
                                          </p:stCondLst>
                                        </p:cTn>
                                        <p:tgtEl>
                                          <p:spTgt spid="34836"/>
                                        </p:tgtEl>
                                        <p:attrNameLst>
                                          <p:attrName>style.visibility</p:attrName>
                                        </p:attrNameLst>
                                      </p:cBhvr>
                                      <p:to>
                                        <p:strVal val="hidden"/>
                                      </p:to>
                                    </p:set>
                                  </p:childTnLst>
                                </p:cTn>
                              </p:par>
                              <p:par>
                                <p:cTn id="66" presetID="9" presetClass="exit" presetSubtype="0" fill="hold" grpId="1" nodeType="withEffect">
                                  <p:stCondLst>
                                    <p:cond delay="0"/>
                                  </p:stCondLst>
                                  <p:childTnLst>
                                    <p:animEffect transition="out" filter="dissolve">
                                      <p:cBhvr>
                                        <p:cTn id="67" dur="500"/>
                                        <p:tgtEl>
                                          <p:spTgt spid="34833"/>
                                        </p:tgtEl>
                                      </p:cBhvr>
                                    </p:animEffect>
                                    <p:set>
                                      <p:cBhvr>
                                        <p:cTn id="68" dur="1" fill="hold">
                                          <p:stCondLst>
                                            <p:cond delay="499"/>
                                          </p:stCondLst>
                                        </p:cTn>
                                        <p:tgtEl>
                                          <p:spTgt spid="34833"/>
                                        </p:tgtEl>
                                        <p:attrNameLst>
                                          <p:attrName>style.visibility</p:attrName>
                                        </p:attrNameLst>
                                      </p:cBhvr>
                                      <p:to>
                                        <p:strVal val="hidden"/>
                                      </p:to>
                                    </p:set>
                                  </p:childTnLst>
                                </p:cTn>
                              </p:par>
                              <p:par>
                                <p:cTn id="69" presetID="9" presetClass="exit" presetSubtype="0" fill="hold" grpId="2" nodeType="withEffect">
                                  <p:stCondLst>
                                    <p:cond delay="0"/>
                                  </p:stCondLst>
                                  <p:childTnLst>
                                    <p:animEffect transition="out" filter="dissolve">
                                      <p:cBhvr>
                                        <p:cTn id="70" dur="500"/>
                                        <p:tgtEl>
                                          <p:spTgt spid="34834"/>
                                        </p:tgtEl>
                                      </p:cBhvr>
                                    </p:animEffect>
                                    <p:set>
                                      <p:cBhvr>
                                        <p:cTn id="71" dur="1" fill="hold">
                                          <p:stCondLst>
                                            <p:cond delay="499"/>
                                          </p:stCondLst>
                                        </p:cTn>
                                        <p:tgtEl>
                                          <p:spTgt spid="34834"/>
                                        </p:tgtEl>
                                        <p:attrNameLst>
                                          <p:attrName>style.visibility</p:attrName>
                                        </p:attrNameLst>
                                      </p:cBhvr>
                                      <p:to>
                                        <p:strVal val="hidden"/>
                                      </p:to>
                                    </p:set>
                                  </p:childTnLst>
                                </p:cTn>
                              </p:par>
                            </p:childTnLst>
                          </p:cTn>
                        </p:par>
                        <p:par>
                          <p:cTn id="72" fill="hold" nodeType="afterGroup">
                            <p:stCondLst>
                              <p:cond delay="500"/>
                            </p:stCondLst>
                            <p:childTnLst>
                              <p:par>
                                <p:cTn id="73" presetID="53" presetClass="entr" presetSubtype="0" fill="hold" grpId="0" nodeType="afterEffect">
                                  <p:stCondLst>
                                    <p:cond delay="0"/>
                                  </p:stCondLst>
                                  <p:childTnLst>
                                    <p:set>
                                      <p:cBhvr>
                                        <p:cTn id="74" dur="1" fill="hold">
                                          <p:stCondLst>
                                            <p:cond delay="0"/>
                                          </p:stCondLst>
                                        </p:cTn>
                                        <p:tgtEl>
                                          <p:spTgt spid="34838"/>
                                        </p:tgtEl>
                                        <p:attrNameLst>
                                          <p:attrName>style.visibility</p:attrName>
                                        </p:attrNameLst>
                                      </p:cBhvr>
                                      <p:to>
                                        <p:strVal val="visible"/>
                                      </p:to>
                                    </p:set>
                                    <p:anim calcmode="lin" valueType="num">
                                      <p:cBhvr>
                                        <p:cTn id="75" dur="2000" fill="hold"/>
                                        <p:tgtEl>
                                          <p:spTgt spid="34838"/>
                                        </p:tgtEl>
                                        <p:attrNameLst>
                                          <p:attrName>ppt_w</p:attrName>
                                        </p:attrNameLst>
                                      </p:cBhvr>
                                      <p:tavLst>
                                        <p:tav tm="0">
                                          <p:val>
                                            <p:fltVal val="0"/>
                                          </p:val>
                                        </p:tav>
                                        <p:tav tm="100000">
                                          <p:val>
                                            <p:strVal val="#ppt_w"/>
                                          </p:val>
                                        </p:tav>
                                      </p:tavLst>
                                    </p:anim>
                                    <p:anim calcmode="lin" valueType="num">
                                      <p:cBhvr>
                                        <p:cTn id="76" dur="2000" fill="hold"/>
                                        <p:tgtEl>
                                          <p:spTgt spid="34838"/>
                                        </p:tgtEl>
                                        <p:attrNameLst>
                                          <p:attrName>ppt_h</p:attrName>
                                        </p:attrNameLst>
                                      </p:cBhvr>
                                      <p:tavLst>
                                        <p:tav tm="0">
                                          <p:val>
                                            <p:fltVal val="0"/>
                                          </p:val>
                                        </p:tav>
                                        <p:tav tm="100000">
                                          <p:val>
                                            <p:strVal val="#ppt_h"/>
                                          </p:val>
                                        </p:tav>
                                      </p:tavLst>
                                    </p:anim>
                                    <p:animEffect transition="in" filter="fade">
                                      <p:cBhvr>
                                        <p:cTn id="77" dur="2000"/>
                                        <p:tgtEl>
                                          <p:spTgt spid="34838"/>
                                        </p:tgtEl>
                                      </p:cBhvr>
                                    </p:animEffect>
                                  </p:childTnLst>
                                </p:cTn>
                              </p:par>
                            </p:childTnLst>
                          </p:cTn>
                        </p:par>
                        <p:par>
                          <p:cTn id="78" fill="hold" nodeType="afterGroup">
                            <p:stCondLst>
                              <p:cond delay="2500"/>
                            </p:stCondLst>
                            <p:childTnLst>
                              <p:par>
                                <p:cTn id="79" presetID="1" presetClass="entr" presetSubtype="0" fill="hold" grpId="0" nodeType="afterEffect">
                                  <p:stCondLst>
                                    <p:cond delay="0"/>
                                  </p:stCondLst>
                                  <p:childTnLst>
                                    <p:set>
                                      <p:cBhvr>
                                        <p:cTn id="80" dur="1" fill="hold">
                                          <p:stCondLst>
                                            <p:cond delay="0"/>
                                          </p:stCondLst>
                                        </p:cTn>
                                        <p:tgtEl>
                                          <p:spTgt spid="348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8" grpId="0" animBg="1"/>
      <p:bldP spid="34828" grpId="1" animBg="1"/>
      <p:bldP spid="34829" grpId="0" animBg="1"/>
      <p:bldP spid="34829" grpId="1" animBg="1"/>
      <p:bldP spid="34830" grpId="0" animBg="1"/>
      <p:bldP spid="34830" grpId="1" animBg="1"/>
      <p:bldP spid="34831" grpId="0" animBg="1"/>
      <p:bldP spid="34831" grpId="1" animBg="1"/>
      <p:bldP spid="34832" grpId="0"/>
      <p:bldP spid="34832" grpId="1"/>
      <p:bldP spid="34833" grpId="0" animBg="1"/>
      <p:bldP spid="34833" grpId="1" animBg="1"/>
      <p:bldP spid="34834" grpId="0"/>
      <p:bldP spid="34834" grpId="1"/>
      <p:bldP spid="34834" grpId="2"/>
      <p:bldP spid="34836" grpId="0"/>
      <p:bldP spid="34836" grpId="1"/>
      <p:bldP spid="34838" grpId="0" animBg="1"/>
      <p:bldP spid="348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n-US" altLang="en-US" smtClean="0"/>
          </a:p>
        </p:txBody>
      </p:sp>
      <p:sp>
        <p:nvSpPr>
          <p:cNvPr id="20483" name="Rectangle 3"/>
          <p:cNvSpPr>
            <a:spLocks noGrp="1" noChangeArrowheads="1"/>
          </p:cNvSpPr>
          <p:nvPr>
            <p:ph type="body" idx="1"/>
          </p:nvPr>
        </p:nvSpPr>
        <p:spPr/>
        <p:txBody>
          <a:bodyPr/>
          <a:lstStyle/>
          <a:p>
            <a:pPr eaLnBrk="1" hangingPunct="1"/>
            <a:r>
              <a:rPr lang="en-US" altLang="en-US" smtClean="0"/>
              <a:t>The Sun’s energy (light) is converted into chemical energy (sugar) during a process called </a:t>
            </a:r>
            <a:r>
              <a:rPr lang="en-US" altLang="en-US" u="sng" smtClean="0"/>
              <a:t>photosynthesis</a:t>
            </a:r>
            <a:r>
              <a:rPr lang="en-US" altLang="en-US" smtClean="0"/>
              <a:t>.</a:t>
            </a:r>
          </a:p>
          <a:p>
            <a:pPr eaLnBrk="1" hangingPunct="1">
              <a:buFontTx/>
              <a:buNone/>
            </a:pPr>
            <a:endParaRPr lang="en-US" altLang="en-US" smtClean="0"/>
          </a:p>
          <a:p>
            <a:pPr eaLnBrk="1" hangingPunct="1">
              <a:buFontTx/>
              <a:buNone/>
            </a:pPr>
            <a:r>
              <a:rPr lang="en-US" altLang="en-US" smtClean="0"/>
              <a:t>6 CO</a:t>
            </a:r>
            <a:r>
              <a:rPr lang="en-US" altLang="en-US" baseline="-25000" smtClean="0"/>
              <a:t>2 </a:t>
            </a:r>
            <a:r>
              <a:rPr lang="en-US" altLang="en-US" smtClean="0"/>
              <a:t>+ 6 H</a:t>
            </a:r>
            <a:r>
              <a:rPr lang="en-US" altLang="en-US" baseline="-25000" smtClean="0"/>
              <a:t>2</a:t>
            </a:r>
            <a:r>
              <a:rPr lang="en-US" altLang="en-US" smtClean="0"/>
              <a:t>O 		C</a:t>
            </a:r>
            <a:r>
              <a:rPr lang="en-US" altLang="en-US" baseline="-25000" smtClean="0"/>
              <a:t>6</a:t>
            </a:r>
            <a:r>
              <a:rPr lang="en-US" altLang="en-US" smtClean="0"/>
              <a:t>H</a:t>
            </a:r>
            <a:r>
              <a:rPr lang="en-US" altLang="en-US" baseline="-25000" smtClean="0"/>
              <a:t>12</a:t>
            </a:r>
            <a:r>
              <a:rPr lang="en-US" altLang="en-US" smtClean="0"/>
              <a:t>O</a:t>
            </a:r>
            <a:r>
              <a:rPr lang="en-US" altLang="en-US" baseline="-25000" smtClean="0"/>
              <a:t>6</a:t>
            </a:r>
            <a:r>
              <a:rPr lang="en-US" altLang="en-US" smtClean="0"/>
              <a:t> + 6 O</a:t>
            </a:r>
            <a:r>
              <a:rPr lang="en-US" altLang="en-US" baseline="-25000" smtClean="0"/>
              <a:t>2</a:t>
            </a:r>
            <a:endParaRPr lang="en-US" altLang="en-US" smtClean="0"/>
          </a:p>
        </p:txBody>
      </p:sp>
      <p:sp>
        <p:nvSpPr>
          <p:cNvPr id="20484" name="Line 4"/>
          <p:cNvSpPr>
            <a:spLocks noChangeShapeType="1"/>
          </p:cNvSpPr>
          <p:nvPr/>
        </p:nvSpPr>
        <p:spPr bwMode="auto">
          <a:xfrm>
            <a:off x="4800600" y="4038600"/>
            <a:ext cx="838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8471003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Albedo Effect</a:t>
            </a:r>
          </a:p>
        </p:txBody>
      </p:sp>
      <p:sp>
        <p:nvSpPr>
          <p:cNvPr id="21507" name="Rectangle 3"/>
          <p:cNvSpPr>
            <a:spLocks noGrp="1" noChangeArrowheads="1"/>
          </p:cNvSpPr>
          <p:nvPr>
            <p:ph type="body" idx="1"/>
          </p:nvPr>
        </p:nvSpPr>
        <p:spPr/>
        <p:txBody>
          <a:bodyPr/>
          <a:lstStyle/>
          <a:p>
            <a:pPr eaLnBrk="1" hangingPunct="1"/>
            <a:r>
              <a:rPr lang="en-US" altLang="en-US" smtClean="0"/>
              <a:t>When energy hits a surface it can either be </a:t>
            </a:r>
            <a:r>
              <a:rPr lang="en-US" altLang="en-US" u="sng" smtClean="0"/>
              <a:t>absorbed</a:t>
            </a:r>
            <a:r>
              <a:rPr lang="en-US" altLang="en-US" smtClean="0"/>
              <a:t> or </a:t>
            </a:r>
            <a:r>
              <a:rPr lang="en-US" altLang="en-US" u="sng" smtClean="0"/>
              <a:t>reflected</a:t>
            </a:r>
          </a:p>
          <a:p>
            <a:pPr eaLnBrk="1" hangingPunct="1"/>
            <a:r>
              <a:rPr lang="en-US" altLang="en-US" u="sng" smtClean="0"/>
              <a:t>Albedo </a:t>
            </a:r>
            <a:r>
              <a:rPr lang="en-US" altLang="en-US" smtClean="0"/>
              <a:t>is the percentage of light that an object reflects</a:t>
            </a:r>
          </a:p>
          <a:p>
            <a:pPr lvl="1" eaLnBrk="1" hangingPunct="1"/>
            <a:r>
              <a:rPr lang="en-US" altLang="en-US" smtClean="0"/>
              <a:t>The </a:t>
            </a:r>
            <a:r>
              <a:rPr lang="en-US" altLang="en-US" u="sng" smtClean="0"/>
              <a:t>greater</a:t>
            </a:r>
            <a:r>
              <a:rPr lang="en-US" altLang="en-US" smtClean="0"/>
              <a:t> the percentage, the </a:t>
            </a:r>
            <a:r>
              <a:rPr lang="en-US" altLang="en-US" u="sng" smtClean="0"/>
              <a:t>greater</a:t>
            </a:r>
            <a:r>
              <a:rPr lang="en-US" altLang="en-US" smtClean="0"/>
              <a:t> the amount of reflection</a:t>
            </a:r>
          </a:p>
        </p:txBody>
      </p:sp>
    </p:spTree>
    <p:extLst>
      <p:ext uri="{BB962C8B-B14F-4D97-AF65-F5344CB8AC3E}">
        <p14:creationId xmlns:p14="http://schemas.microsoft.com/office/powerpoint/2010/main" val="1073759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4"/>
          <p:cNvSpPr txBox="1">
            <a:spLocks noChangeArrowheads="1"/>
          </p:cNvSpPr>
          <p:nvPr/>
        </p:nvSpPr>
        <p:spPr bwMode="auto">
          <a:xfrm>
            <a:off x="2590800" y="838201"/>
            <a:ext cx="2514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90% Albedo</a:t>
            </a:r>
          </a:p>
        </p:txBody>
      </p:sp>
      <p:sp>
        <p:nvSpPr>
          <p:cNvPr id="22531" name="Text Box 5"/>
          <p:cNvSpPr txBox="1">
            <a:spLocks noChangeArrowheads="1"/>
          </p:cNvSpPr>
          <p:nvPr/>
        </p:nvSpPr>
        <p:spPr bwMode="auto">
          <a:xfrm>
            <a:off x="7391400" y="762001"/>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20% Albedo</a:t>
            </a:r>
          </a:p>
        </p:txBody>
      </p:sp>
      <p:sp>
        <p:nvSpPr>
          <p:cNvPr id="22532" name="AutoShape 6"/>
          <p:cNvSpPr>
            <a:spLocks noChangeArrowheads="1"/>
          </p:cNvSpPr>
          <p:nvPr/>
        </p:nvSpPr>
        <p:spPr bwMode="auto">
          <a:xfrm rot="10800000">
            <a:off x="2362200" y="3505200"/>
            <a:ext cx="2286000" cy="1219200"/>
          </a:xfrm>
          <a:custGeom>
            <a:avLst/>
            <a:gdLst>
              <a:gd name="T0" fmla="*/ 211693101 w 21600"/>
              <a:gd name="T1" fmla="*/ 34408535 h 21600"/>
              <a:gd name="T2" fmla="*/ 120967509 w 21600"/>
              <a:gd name="T3" fmla="*/ 68817070 h 21600"/>
              <a:gd name="T4" fmla="*/ 30241877 w 21600"/>
              <a:gd name="T5" fmla="*/ 34408535 h 21600"/>
              <a:gd name="T6" fmla="*/ 120967509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7895" name="Line 7"/>
          <p:cNvSpPr>
            <a:spLocks noChangeShapeType="1"/>
          </p:cNvSpPr>
          <p:nvPr/>
        </p:nvSpPr>
        <p:spPr bwMode="auto">
          <a:xfrm>
            <a:off x="2133600" y="1905000"/>
            <a:ext cx="1143000" cy="220980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896" name="Line 8"/>
          <p:cNvSpPr>
            <a:spLocks noChangeShapeType="1"/>
          </p:cNvSpPr>
          <p:nvPr/>
        </p:nvSpPr>
        <p:spPr bwMode="auto">
          <a:xfrm flipV="1">
            <a:off x="3505200" y="1828800"/>
            <a:ext cx="762000" cy="2286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35" name="AutoShape 9"/>
          <p:cNvSpPr>
            <a:spLocks noChangeArrowheads="1"/>
          </p:cNvSpPr>
          <p:nvPr/>
        </p:nvSpPr>
        <p:spPr bwMode="auto">
          <a:xfrm rot="10800000">
            <a:off x="6858000" y="3429000"/>
            <a:ext cx="2286000" cy="1219200"/>
          </a:xfrm>
          <a:custGeom>
            <a:avLst/>
            <a:gdLst>
              <a:gd name="T0" fmla="*/ 211693101 w 21600"/>
              <a:gd name="T1" fmla="*/ 34408535 h 21600"/>
              <a:gd name="T2" fmla="*/ 120967509 w 21600"/>
              <a:gd name="T3" fmla="*/ 68817070 h 21600"/>
              <a:gd name="T4" fmla="*/ 30241877 w 21600"/>
              <a:gd name="T5" fmla="*/ 34408535 h 21600"/>
              <a:gd name="T6" fmla="*/ 120967509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7898" name="Line 10"/>
          <p:cNvSpPr>
            <a:spLocks noChangeShapeType="1"/>
          </p:cNvSpPr>
          <p:nvPr/>
        </p:nvSpPr>
        <p:spPr bwMode="auto">
          <a:xfrm>
            <a:off x="6629400" y="1676400"/>
            <a:ext cx="990600" cy="175260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899" name="Line 11"/>
          <p:cNvSpPr>
            <a:spLocks noChangeShapeType="1"/>
          </p:cNvSpPr>
          <p:nvPr/>
        </p:nvSpPr>
        <p:spPr bwMode="auto">
          <a:xfrm flipV="1">
            <a:off x="8077200" y="1600200"/>
            <a:ext cx="685800" cy="1752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900" name="Text Box 12"/>
          <p:cNvSpPr txBox="1">
            <a:spLocks noChangeArrowheads="1"/>
          </p:cNvSpPr>
          <p:nvPr/>
        </p:nvSpPr>
        <p:spPr bwMode="auto">
          <a:xfrm>
            <a:off x="2286000" y="4876800"/>
            <a:ext cx="2971800"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Most of the energy is reflected</a:t>
            </a:r>
          </a:p>
          <a:p>
            <a:pPr eaLnBrk="1" hangingPunct="1">
              <a:spcBef>
                <a:spcPct val="50000"/>
              </a:spcBef>
            </a:pPr>
            <a:r>
              <a:rPr lang="en-US" altLang="en-US"/>
              <a:t>   - most of the energy is lost </a:t>
            </a:r>
          </a:p>
        </p:txBody>
      </p:sp>
      <p:sp>
        <p:nvSpPr>
          <p:cNvPr id="37901" name="Text Box 13"/>
          <p:cNvSpPr txBox="1">
            <a:spLocks noChangeArrowheads="1"/>
          </p:cNvSpPr>
          <p:nvPr/>
        </p:nvSpPr>
        <p:spPr bwMode="auto">
          <a:xfrm>
            <a:off x="6477000" y="4800600"/>
            <a:ext cx="3200400"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Most of the energy is absorbed</a:t>
            </a:r>
          </a:p>
          <a:p>
            <a:pPr eaLnBrk="1" hangingPunct="1">
              <a:spcBef>
                <a:spcPct val="50000"/>
              </a:spcBef>
            </a:pPr>
            <a:r>
              <a:rPr lang="en-US" altLang="en-US"/>
              <a:t>  - would cause object to heat up</a:t>
            </a:r>
          </a:p>
        </p:txBody>
      </p:sp>
    </p:spTree>
    <p:extLst>
      <p:ext uri="{BB962C8B-B14F-4D97-AF65-F5344CB8AC3E}">
        <p14:creationId xmlns:p14="http://schemas.microsoft.com/office/powerpoint/2010/main" val="40875660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7895"/>
                                        </p:tgtEl>
                                        <p:attrNameLst>
                                          <p:attrName>style.visibility</p:attrName>
                                        </p:attrNameLst>
                                      </p:cBhvr>
                                      <p:to>
                                        <p:strVal val="visible"/>
                                      </p:to>
                                    </p:set>
                                    <p:anim calcmode="lin" valueType="num">
                                      <p:cBhvr>
                                        <p:cTn id="7" dur="500" fill="hold"/>
                                        <p:tgtEl>
                                          <p:spTgt spid="37895"/>
                                        </p:tgtEl>
                                        <p:attrNameLst>
                                          <p:attrName>ppt_w</p:attrName>
                                        </p:attrNameLst>
                                      </p:cBhvr>
                                      <p:tavLst>
                                        <p:tav tm="0">
                                          <p:val>
                                            <p:fltVal val="0"/>
                                          </p:val>
                                        </p:tav>
                                        <p:tav tm="100000">
                                          <p:val>
                                            <p:strVal val="#ppt_w"/>
                                          </p:val>
                                        </p:tav>
                                      </p:tavLst>
                                    </p:anim>
                                    <p:anim calcmode="lin" valueType="num">
                                      <p:cBhvr>
                                        <p:cTn id="8" dur="500" fill="hold"/>
                                        <p:tgtEl>
                                          <p:spTgt spid="37895"/>
                                        </p:tgtEl>
                                        <p:attrNameLst>
                                          <p:attrName>ppt_h</p:attrName>
                                        </p:attrNameLst>
                                      </p:cBhvr>
                                      <p:tavLst>
                                        <p:tav tm="0">
                                          <p:val>
                                            <p:fltVal val="0"/>
                                          </p:val>
                                        </p:tav>
                                        <p:tav tm="100000">
                                          <p:val>
                                            <p:strVal val="#ppt_h"/>
                                          </p:val>
                                        </p:tav>
                                      </p:tavLst>
                                    </p:anim>
                                    <p:animEffect transition="in" filter="fade">
                                      <p:cBhvr>
                                        <p:cTn id="9" dur="500"/>
                                        <p:tgtEl>
                                          <p:spTgt spid="3789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7898"/>
                                        </p:tgtEl>
                                        <p:attrNameLst>
                                          <p:attrName>style.visibility</p:attrName>
                                        </p:attrNameLst>
                                      </p:cBhvr>
                                      <p:to>
                                        <p:strVal val="visible"/>
                                      </p:to>
                                    </p:set>
                                    <p:anim calcmode="lin" valueType="num">
                                      <p:cBhvr>
                                        <p:cTn id="12" dur="500" fill="hold"/>
                                        <p:tgtEl>
                                          <p:spTgt spid="37898"/>
                                        </p:tgtEl>
                                        <p:attrNameLst>
                                          <p:attrName>ppt_w</p:attrName>
                                        </p:attrNameLst>
                                      </p:cBhvr>
                                      <p:tavLst>
                                        <p:tav tm="0">
                                          <p:val>
                                            <p:fltVal val="0"/>
                                          </p:val>
                                        </p:tav>
                                        <p:tav tm="100000">
                                          <p:val>
                                            <p:strVal val="#ppt_w"/>
                                          </p:val>
                                        </p:tav>
                                      </p:tavLst>
                                    </p:anim>
                                    <p:anim calcmode="lin" valueType="num">
                                      <p:cBhvr>
                                        <p:cTn id="13" dur="500" fill="hold"/>
                                        <p:tgtEl>
                                          <p:spTgt spid="37898"/>
                                        </p:tgtEl>
                                        <p:attrNameLst>
                                          <p:attrName>ppt_h</p:attrName>
                                        </p:attrNameLst>
                                      </p:cBhvr>
                                      <p:tavLst>
                                        <p:tav tm="0">
                                          <p:val>
                                            <p:fltVal val="0"/>
                                          </p:val>
                                        </p:tav>
                                        <p:tav tm="100000">
                                          <p:val>
                                            <p:strVal val="#ppt_h"/>
                                          </p:val>
                                        </p:tav>
                                      </p:tavLst>
                                    </p:anim>
                                    <p:animEffect transition="in" filter="fade">
                                      <p:cBhvr>
                                        <p:cTn id="14" dur="500"/>
                                        <p:tgtEl>
                                          <p:spTgt spid="37898"/>
                                        </p:tgtEl>
                                      </p:cBhvr>
                                    </p:animEffect>
                                  </p:childTnLst>
                                </p:cTn>
                              </p:par>
                            </p:childTnLst>
                          </p:cTn>
                        </p:par>
                        <p:par>
                          <p:cTn id="15" fill="hold" nodeType="afterGroup">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37899"/>
                                        </p:tgtEl>
                                        <p:attrNameLst>
                                          <p:attrName>style.visibility</p:attrName>
                                        </p:attrNameLst>
                                      </p:cBhvr>
                                      <p:to>
                                        <p:strVal val="visible"/>
                                      </p:to>
                                    </p:set>
                                    <p:anim calcmode="lin" valueType="num">
                                      <p:cBhvr>
                                        <p:cTn id="18" dur="500" fill="hold"/>
                                        <p:tgtEl>
                                          <p:spTgt spid="37899"/>
                                        </p:tgtEl>
                                        <p:attrNameLst>
                                          <p:attrName>ppt_w</p:attrName>
                                        </p:attrNameLst>
                                      </p:cBhvr>
                                      <p:tavLst>
                                        <p:tav tm="0">
                                          <p:val>
                                            <p:fltVal val="0"/>
                                          </p:val>
                                        </p:tav>
                                        <p:tav tm="100000">
                                          <p:val>
                                            <p:strVal val="#ppt_w"/>
                                          </p:val>
                                        </p:tav>
                                      </p:tavLst>
                                    </p:anim>
                                    <p:anim calcmode="lin" valueType="num">
                                      <p:cBhvr>
                                        <p:cTn id="19" dur="500" fill="hold"/>
                                        <p:tgtEl>
                                          <p:spTgt spid="37899"/>
                                        </p:tgtEl>
                                        <p:attrNameLst>
                                          <p:attrName>ppt_h</p:attrName>
                                        </p:attrNameLst>
                                      </p:cBhvr>
                                      <p:tavLst>
                                        <p:tav tm="0">
                                          <p:val>
                                            <p:fltVal val="0"/>
                                          </p:val>
                                        </p:tav>
                                        <p:tav tm="100000">
                                          <p:val>
                                            <p:strVal val="#ppt_h"/>
                                          </p:val>
                                        </p:tav>
                                      </p:tavLst>
                                    </p:anim>
                                    <p:animEffect transition="in" filter="fade">
                                      <p:cBhvr>
                                        <p:cTn id="20" dur="500"/>
                                        <p:tgtEl>
                                          <p:spTgt spid="37899"/>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37896"/>
                                        </p:tgtEl>
                                        <p:attrNameLst>
                                          <p:attrName>style.visibility</p:attrName>
                                        </p:attrNameLst>
                                      </p:cBhvr>
                                      <p:to>
                                        <p:strVal val="visible"/>
                                      </p:to>
                                    </p:set>
                                    <p:anim calcmode="lin" valueType="num">
                                      <p:cBhvr>
                                        <p:cTn id="23" dur="500" fill="hold"/>
                                        <p:tgtEl>
                                          <p:spTgt spid="37896"/>
                                        </p:tgtEl>
                                        <p:attrNameLst>
                                          <p:attrName>ppt_w</p:attrName>
                                        </p:attrNameLst>
                                      </p:cBhvr>
                                      <p:tavLst>
                                        <p:tav tm="0">
                                          <p:val>
                                            <p:fltVal val="0"/>
                                          </p:val>
                                        </p:tav>
                                        <p:tav tm="100000">
                                          <p:val>
                                            <p:strVal val="#ppt_w"/>
                                          </p:val>
                                        </p:tav>
                                      </p:tavLst>
                                    </p:anim>
                                    <p:anim calcmode="lin" valueType="num">
                                      <p:cBhvr>
                                        <p:cTn id="24" dur="500" fill="hold"/>
                                        <p:tgtEl>
                                          <p:spTgt spid="37896"/>
                                        </p:tgtEl>
                                        <p:attrNameLst>
                                          <p:attrName>ppt_h</p:attrName>
                                        </p:attrNameLst>
                                      </p:cBhvr>
                                      <p:tavLst>
                                        <p:tav tm="0">
                                          <p:val>
                                            <p:fltVal val="0"/>
                                          </p:val>
                                        </p:tav>
                                        <p:tav tm="100000">
                                          <p:val>
                                            <p:strVal val="#ppt_h"/>
                                          </p:val>
                                        </p:tav>
                                      </p:tavLst>
                                    </p:anim>
                                    <p:animEffect transition="in" filter="fade">
                                      <p:cBhvr>
                                        <p:cTn id="25" dur="500"/>
                                        <p:tgtEl>
                                          <p:spTgt spid="37896"/>
                                        </p:tgtEl>
                                      </p:cBhvr>
                                    </p:animEffect>
                                  </p:childTnLst>
                                </p:cTn>
                              </p:par>
                            </p:childTnLst>
                          </p:cTn>
                        </p:par>
                        <p:par>
                          <p:cTn id="26" fill="hold" nodeType="afterGroup">
                            <p:stCondLst>
                              <p:cond delay="1000"/>
                            </p:stCondLst>
                            <p:childTnLst>
                              <p:par>
                                <p:cTn id="27" presetID="1" presetClass="entr" presetSubtype="0" fill="hold" grpId="0" nodeType="afterEffect">
                                  <p:stCondLst>
                                    <p:cond delay="0"/>
                                  </p:stCondLst>
                                  <p:childTnLst>
                                    <p:set>
                                      <p:cBhvr>
                                        <p:cTn id="28" dur="1" fill="hold">
                                          <p:stCondLst>
                                            <p:cond delay="0"/>
                                          </p:stCondLst>
                                        </p:cTn>
                                        <p:tgtEl>
                                          <p:spTgt spid="3790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79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5" grpId="0" animBg="1"/>
      <p:bldP spid="37896" grpId="0" animBg="1"/>
      <p:bldP spid="37898" grpId="0" animBg="1"/>
      <p:bldP spid="37899" grpId="0" animBg="1"/>
      <p:bldP spid="37900" grpId="0"/>
      <p:bldP spid="3790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pPr eaLnBrk="1" hangingPunct="1"/>
            <a:endParaRPr lang="en-US" altLang="en-US" smtClean="0"/>
          </a:p>
        </p:txBody>
      </p:sp>
      <p:sp>
        <p:nvSpPr>
          <p:cNvPr id="38917" name="Rectangle 5"/>
          <p:cNvSpPr>
            <a:spLocks noGrp="1" noChangeArrowheads="1"/>
          </p:cNvSpPr>
          <p:nvPr>
            <p:ph type="body" sz="half" idx="1"/>
          </p:nvPr>
        </p:nvSpPr>
        <p:spPr/>
        <p:txBody>
          <a:bodyPr/>
          <a:lstStyle/>
          <a:p>
            <a:pPr eaLnBrk="1" hangingPunct="1">
              <a:buFontTx/>
              <a:buNone/>
            </a:pPr>
            <a:r>
              <a:rPr lang="en-US" altLang="en-US" u="sng" smtClean="0"/>
              <a:t>Things with high Albedo</a:t>
            </a:r>
          </a:p>
          <a:p>
            <a:pPr eaLnBrk="1" hangingPunct="1"/>
            <a:r>
              <a:rPr lang="en-US" altLang="en-US" smtClean="0"/>
              <a:t>Snow</a:t>
            </a:r>
          </a:p>
          <a:p>
            <a:pPr eaLnBrk="1" hangingPunct="1"/>
            <a:r>
              <a:rPr lang="en-US" altLang="en-US" smtClean="0"/>
              <a:t>Light colours</a:t>
            </a:r>
          </a:p>
          <a:p>
            <a:pPr eaLnBrk="1" hangingPunct="1"/>
            <a:r>
              <a:rPr lang="en-US" altLang="en-US" smtClean="0"/>
              <a:t>Clouds</a:t>
            </a:r>
          </a:p>
          <a:p>
            <a:pPr eaLnBrk="1" hangingPunct="1"/>
            <a:r>
              <a:rPr lang="en-US" altLang="en-US" smtClean="0"/>
              <a:t>Humidity</a:t>
            </a:r>
          </a:p>
        </p:txBody>
      </p:sp>
      <p:sp>
        <p:nvSpPr>
          <p:cNvPr id="38918" name="Rectangle 6"/>
          <p:cNvSpPr>
            <a:spLocks noGrp="1" noChangeArrowheads="1"/>
          </p:cNvSpPr>
          <p:nvPr>
            <p:ph type="body" sz="half" idx="2"/>
          </p:nvPr>
        </p:nvSpPr>
        <p:spPr/>
        <p:txBody>
          <a:bodyPr/>
          <a:lstStyle/>
          <a:p>
            <a:pPr eaLnBrk="1" hangingPunct="1">
              <a:buFontTx/>
              <a:buNone/>
            </a:pPr>
            <a:r>
              <a:rPr lang="en-US" altLang="en-US" u="sng" smtClean="0"/>
              <a:t>Things with low Albedo</a:t>
            </a:r>
          </a:p>
          <a:p>
            <a:pPr eaLnBrk="1" hangingPunct="1"/>
            <a:r>
              <a:rPr lang="en-US" altLang="en-US" smtClean="0"/>
              <a:t>Dirt</a:t>
            </a:r>
          </a:p>
          <a:p>
            <a:pPr eaLnBrk="1" hangingPunct="1"/>
            <a:r>
              <a:rPr lang="en-US" altLang="en-US" smtClean="0"/>
              <a:t>Dark Colours</a:t>
            </a:r>
          </a:p>
        </p:txBody>
      </p:sp>
    </p:spTree>
    <p:extLst>
      <p:ext uri="{BB962C8B-B14F-4D97-AF65-F5344CB8AC3E}">
        <p14:creationId xmlns:p14="http://schemas.microsoft.com/office/powerpoint/2010/main" val="12851385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891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918">
                                            <p:txEl>
                                              <p:pRg st="0" end="0"/>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8917">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8917">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8917">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8917">
                                            <p:txEl>
                                              <p:pRg st="4" end="4"/>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8918">
                                            <p:txEl>
                                              <p:pRg st="1" end="1"/>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89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build="p"/>
      <p:bldP spid="3891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tLang="en-US" sz="4000"/>
              <a:t>Energy Moving Through the Ecosystem</a:t>
            </a:r>
          </a:p>
        </p:txBody>
      </p:sp>
      <p:sp>
        <p:nvSpPr>
          <p:cNvPr id="24579" name="Rectangle 3"/>
          <p:cNvSpPr>
            <a:spLocks noGrp="1" noChangeArrowheads="1"/>
          </p:cNvSpPr>
          <p:nvPr>
            <p:ph type="body" idx="1"/>
          </p:nvPr>
        </p:nvSpPr>
        <p:spPr/>
        <p:txBody>
          <a:bodyPr/>
          <a:lstStyle/>
          <a:p>
            <a:pPr eaLnBrk="1" hangingPunct="1"/>
            <a:r>
              <a:rPr lang="en-US" altLang="en-US" smtClean="0"/>
              <a:t>Energy is transferred through the ecosystem through </a:t>
            </a:r>
            <a:r>
              <a:rPr lang="en-US" altLang="en-US" u="sng" smtClean="0"/>
              <a:t>trophic levels</a:t>
            </a:r>
            <a:r>
              <a:rPr lang="en-US" altLang="en-US" smtClean="0"/>
              <a:t> (feeding levels)</a:t>
            </a:r>
          </a:p>
        </p:txBody>
      </p:sp>
    </p:spTree>
    <p:extLst>
      <p:ext uri="{BB962C8B-B14F-4D97-AF65-F5344CB8AC3E}">
        <p14:creationId xmlns:p14="http://schemas.microsoft.com/office/powerpoint/2010/main" val="41312073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1"/>
          <p:cNvSpPr>
            <a:spLocks noGrp="1" noChangeArrowheads="1"/>
          </p:cNvSpPr>
          <p:nvPr>
            <p:ph type="title"/>
          </p:nvPr>
        </p:nvSpPr>
        <p:spPr/>
        <p:txBody>
          <a:bodyPr/>
          <a:lstStyle/>
          <a:p>
            <a:pPr eaLnBrk="1" hangingPunct="1"/>
            <a:endParaRPr lang="en-US" altLang="en-US" smtClean="0"/>
          </a:p>
        </p:txBody>
      </p:sp>
      <p:sp>
        <p:nvSpPr>
          <p:cNvPr id="4099" name="Rectangle 6"/>
          <p:cNvSpPr>
            <a:spLocks noGrp="1" noChangeArrowheads="1"/>
          </p:cNvSpPr>
          <p:nvPr>
            <p:ph type="body" sz="half" idx="1"/>
          </p:nvPr>
        </p:nvSpPr>
        <p:spPr/>
        <p:txBody>
          <a:bodyPr/>
          <a:lstStyle/>
          <a:p>
            <a:pPr eaLnBrk="1" hangingPunct="1"/>
            <a:r>
              <a:rPr lang="en-US" altLang="en-US" sz="2400"/>
              <a:t>The more species there are in an ecosystem, the more </a:t>
            </a:r>
            <a:r>
              <a:rPr lang="en-US" altLang="en-US" sz="2400" u="sng"/>
              <a:t>stable</a:t>
            </a:r>
            <a:r>
              <a:rPr lang="en-US" altLang="en-US" sz="2400"/>
              <a:t> the ecosystem is.</a:t>
            </a:r>
          </a:p>
          <a:p>
            <a:pPr lvl="1" eaLnBrk="1" hangingPunct="1"/>
            <a:r>
              <a:rPr lang="en-US" altLang="en-US" sz="2000"/>
              <a:t>Each organism is less dependant on the next organism.</a:t>
            </a:r>
          </a:p>
          <a:p>
            <a:pPr eaLnBrk="1" hangingPunct="1"/>
            <a:r>
              <a:rPr lang="en-US" altLang="en-US" sz="2400"/>
              <a:t>The number of different species in an ecosystem is called </a:t>
            </a:r>
            <a:r>
              <a:rPr lang="en-US" altLang="en-US" sz="2400" u="sng"/>
              <a:t>biodiversity</a:t>
            </a:r>
            <a:r>
              <a:rPr lang="en-US" altLang="en-US" sz="2400"/>
              <a:t>.</a:t>
            </a:r>
          </a:p>
          <a:p>
            <a:pPr lvl="1" eaLnBrk="1" hangingPunct="1">
              <a:buFontTx/>
              <a:buNone/>
            </a:pPr>
            <a:endParaRPr lang="en-US" altLang="en-US" sz="2000"/>
          </a:p>
        </p:txBody>
      </p:sp>
      <p:pic>
        <p:nvPicPr>
          <p:cNvPr id="6160" name="Picture 16" descr="796-SP-222-AC83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4191000"/>
            <a:ext cx="13716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7" name="Line 23"/>
          <p:cNvSpPr>
            <a:spLocks noChangeShapeType="1"/>
          </p:cNvSpPr>
          <p:nvPr/>
        </p:nvSpPr>
        <p:spPr bwMode="auto">
          <a:xfrm>
            <a:off x="7924800" y="3352800"/>
            <a:ext cx="0" cy="685800"/>
          </a:xfrm>
          <a:prstGeom prst="line">
            <a:avLst/>
          </a:prstGeom>
          <a:noFill/>
          <a:ln w="762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6170" name="Picture 26" descr="double"/>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7467600" y="1447800"/>
            <a:ext cx="1157288" cy="1752600"/>
          </a:xfrm>
          <a:noFill/>
        </p:spPr>
      </p:pic>
    </p:spTree>
    <p:extLst>
      <p:ext uri="{BB962C8B-B14F-4D97-AF65-F5344CB8AC3E}">
        <p14:creationId xmlns:p14="http://schemas.microsoft.com/office/powerpoint/2010/main" val="4377384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6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
          <p:cNvSpPr>
            <a:spLocks noGrp="1" noChangeArrowheads="1"/>
          </p:cNvSpPr>
          <p:nvPr>
            <p:ph type="title"/>
          </p:nvPr>
        </p:nvSpPr>
        <p:spPr/>
        <p:txBody>
          <a:bodyPr/>
          <a:lstStyle/>
          <a:p>
            <a:pPr eaLnBrk="1" hangingPunct="1"/>
            <a:endParaRPr lang="en-US" altLang="en-US" smtClean="0"/>
          </a:p>
        </p:txBody>
      </p:sp>
      <p:sp>
        <p:nvSpPr>
          <p:cNvPr id="25603" name="Rectangle 3"/>
          <p:cNvSpPr>
            <a:spLocks noGrp="1" noChangeArrowheads="1"/>
          </p:cNvSpPr>
          <p:nvPr>
            <p:ph type="body" sz="half" idx="1"/>
          </p:nvPr>
        </p:nvSpPr>
        <p:spPr/>
        <p:txBody>
          <a:bodyPr/>
          <a:lstStyle/>
          <a:p>
            <a:pPr eaLnBrk="1" hangingPunct="1"/>
            <a:r>
              <a:rPr lang="en-US" altLang="en-US" u="sng"/>
              <a:t>1</a:t>
            </a:r>
            <a:r>
              <a:rPr lang="en-US" altLang="en-US" u="sng" baseline="30000"/>
              <a:t>st</a:t>
            </a:r>
            <a:r>
              <a:rPr lang="en-US" altLang="en-US" u="sng"/>
              <a:t> trophic level</a:t>
            </a:r>
          </a:p>
          <a:p>
            <a:pPr lvl="1" eaLnBrk="1" hangingPunct="1"/>
            <a:r>
              <a:rPr lang="en-US" altLang="en-US"/>
              <a:t>Make their own food from the Sun’s energy</a:t>
            </a:r>
          </a:p>
          <a:p>
            <a:pPr lvl="1" eaLnBrk="1" hangingPunct="1"/>
            <a:r>
              <a:rPr lang="en-US" altLang="en-US"/>
              <a:t>Also called </a:t>
            </a:r>
            <a:r>
              <a:rPr lang="en-US" altLang="en-US" u="sng"/>
              <a:t>Autotrophs</a:t>
            </a:r>
            <a:r>
              <a:rPr lang="en-US" altLang="en-US"/>
              <a:t> (‘self-feeder’) or producers</a:t>
            </a:r>
          </a:p>
          <a:p>
            <a:pPr lvl="1" eaLnBrk="1" hangingPunct="1"/>
            <a:r>
              <a:rPr lang="en-US" altLang="en-US"/>
              <a:t>Ex. plants, algae</a:t>
            </a:r>
          </a:p>
        </p:txBody>
      </p:sp>
      <p:pic>
        <p:nvPicPr>
          <p:cNvPr id="25604" name="Picture 5" descr="palm-plants-prod-list-3"/>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7354889" y="1600200"/>
            <a:ext cx="1671637" cy="2185988"/>
          </a:xfrm>
          <a:noFill/>
        </p:spPr>
      </p:pic>
      <p:pic>
        <p:nvPicPr>
          <p:cNvPr id="25605" name="Picture 9" descr="algae1"/>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729414" y="3938589"/>
            <a:ext cx="2922587" cy="2187575"/>
          </a:xfrm>
          <a:noFill/>
        </p:spPr>
      </p:pic>
    </p:spTree>
    <p:extLst>
      <p:ext uri="{BB962C8B-B14F-4D97-AF65-F5344CB8AC3E}">
        <p14:creationId xmlns:p14="http://schemas.microsoft.com/office/powerpoint/2010/main" val="25142754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en-US" altLang="en-US" smtClean="0"/>
          </a:p>
        </p:txBody>
      </p:sp>
      <p:sp>
        <p:nvSpPr>
          <p:cNvPr id="26627" name="Rectangle 3"/>
          <p:cNvSpPr>
            <a:spLocks noGrp="1" noChangeArrowheads="1"/>
          </p:cNvSpPr>
          <p:nvPr>
            <p:ph type="body" idx="1"/>
          </p:nvPr>
        </p:nvSpPr>
        <p:spPr/>
        <p:txBody>
          <a:bodyPr/>
          <a:lstStyle/>
          <a:p>
            <a:pPr eaLnBrk="1" hangingPunct="1"/>
            <a:r>
              <a:rPr lang="en-US" altLang="en-US" u="sng" smtClean="0"/>
              <a:t>2</a:t>
            </a:r>
            <a:r>
              <a:rPr lang="en-US" altLang="en-US" u="sng" baseline="30000" smtClean="0"/>
              <a:t>nd</a:t>
            </a:r>
            <a:r>
              <a:rPr lang="en-US" altLang="en-US" u="sng" smtClean="0"/>
              <a:t> trophic level</a:t>
            </a:r>
          </a:p>
          <a:p>
            <a:pPr lvl="1" eaLnBrk="1" hangingPunct="1"/>
            <a:r>
              <a:rPr lang="en-US" altLang="en-US" smtClean="0"/>
              <a:t>Consumes 1</a:t>
            </a:r>
            <a:r>
              <a:rPr lang="en-US" altLang="en-US" baseline="30000" smtClean="0"/>
              <a:t>st</a:t>
            </a:r>
            <a:r>
              <a:rPr lang="en-US" altLang="en-US" smtClean="0"/>
              <a:t> trophic level</a:t>
            </a:r>
          </a:p>
          <a:p>
            <a:pPr lvl="1" eaLnBrk="1" hangingPunct="1"/>
            <a:r>
              <a:rPr lang="en-US" altLang="en-US" smtClean="0"/>
              <a:t>Called </a:t>
            </a:r>
            <a:r>
              <a:rPr lang="en-US" altLang="en-US" u="sng" smtClean="0"/>
              <a:t>heterotrophs</a:t>
            </a:r>
            <a:r>
              <a:rPr lang="en-US" altLang="en-US" smtClean="0"/>
              <a:t> (‘other- feeder)</a:t>
            </a:r>
          </a:p>
          <a:p>
            <a:pPr lvl="1" eaLnBrk="1" hangingPunct="1"/>
            <a:r>
              <a:rPr lang="en-US" altLang="en-US" smtClean="0"/>
              <a:t>Also known as 1</a:t>
            </a:r>
            <a:r>
              <a:rPr lang="en-US" altLang="en-US" baseline="30000" smtClean="0"/>
              <a:t>st</a:t>
            </a:r>
            <a:r>
              <a:rPr lang="en-US" altLang="en-US" smtClean="0"/>
              <a:t> </a:t>
            </a:r>
            <a:r>
              <a:rPr lang="en-US" altLang="en-US" u="sng" smtClean="0"/>
              <a:t>consumer level</a:t>
            </a:r>
          </a:p>
          <a:p>
            <a:pPr lvl="2" eaLnBrk="1" hangingPunct="1"/>
            <a:r>
              <a:rPr lang="en-US" altLang="en-US" smtClean="0"/>
              <a:t>Herbivores and ominvores</a:t>
            </a:r>
          </a:p>
        </p:txBody>
      </p:sp>
      <p:pic>
        <p:nvPicPr>
          <p:cNvPr id="26628" name="Picture 4" descr="j026256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1" y="4343400"/>
            <a:ext cx="2824163" cy="188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6" descr="baby-hams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4343400"/>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94358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altLang="en-US" smtClean="0"/>
          </a:p>
        </p:txBody>
      </p:sp>
      <p:sp>
        <p:nvSpPr>
          <p:cNvPr id="27651" name="Rectangle 3"/>
          <p:cNvSpPr>
            <a:spLocks noGrp="1" noChangeArrowheads="1"/>
          </p:cNvSpPr>
          <p:nvPr>
            <p:ph type="body" idx="1"/>
          </p:nvPr>
        </p:nvSpPr>
        <p:spPr/>
        <p:txBody>
          <a:bodyPr/>
          <a:lstStyle/>
          <a:p>
            <a:pPr eaLnBrk="1" hangingPunct="1"/>
            <a:r>
              <a:rPr lang="en-US" altLang="en-US" u="sng" smtClean="0"/>
              <a:t>3</a:t>
            </a:r>
            <a:r>
              <a:rPr lang="en-US" altLang="en-US" u="sng" baseline="30000" smtClean="0"/>
              <a:t>rd</a:t>
            </a:r>
            <a:r>
              <a:rPr lang="en-US" altLang="en-US" u="sng" smtClean="0"/>
              <a:t> trophic level</a:t>
            </a:r>
          </a:p>
          <a:p>
            <a:pPr lvl="1" eaLnBrk="1" hangingPunct="1"/>
            <a:r>
              <a:rPr lang="en-US" altLang="en-US" smtClean="0"/>
              <a:t>Consumes 2</a:t>
            </a:r>
            <a:r>
              <a:rPr lang="en-US" altLang="en-US" baseline="30000" smtClean="0"/>
              <a:t>nd</a:t>
            </a:r>
            <a:r>
              <a:rPr lang="en-US" altLang="en-US" smtClean="0"/>
              <a:t> trophic level</a:t>
            </a:r>
          </a:p>
          <a:p>
            <a:pPr lvl="1" eaLnBrk="1" hangingPunct="1"/>
            <a:r>
              <a:rPr lang="en-US" altLang="en-US" smtClean="0"/>
              <a:t>Also called 2</a:t>
            </a:r>
            <a:r>
              <a:rPr lang="en-US" altLang="en-US" baseline="30000" smtClean="0"/>
              <a:t>nd</a:t>
            </a:r>
            <a:r>
              <a:rPr lang="en-US" altLang="en-US" smtClean="0"/>
              <a:t> consumer level</a:t>
            </a:r>
          </a:p>
          <a:p>
            <a:pPr lvl="1" eaLnBrk="1" hangingPunct="1"/>
            <a:r>
              <a:rPr lang="en-US" altLang="en-US" smtClean="0"/>
              <a:t>Or 1</a:t>
            </a:r>
            <a:r>
              <a:rPr lang="en-US" altLang="en-US" baseline="30000" smtClean="0"/>
              <a:t>st</a:t>
            </a:r>
            <a:r>
              <a:rPr lang="en-US" altLang="en-US" smtClean="0"/>
              <a:t> </a:t>
            </a:r>
            <a:r>
              <a:rPr lang="en-US" altLang="en-US" u="sng" smtClean="0"/>
              <a:t>carnivore level</a:t>
            </a:r>
          </a:p>
        </p:txBody>
      </p:sp>
      <p:pic>
        <p:nvPicPr>
          <p:cNvPr id="27652" name="Picture 4" descr="j018029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5601" y="3733801"/>
            <a:ext cx="1495425"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5" descr="j02625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0" y="3881438"/>
            <a:ext cx="36576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98316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en-US" altLang="en-US" smtClean="0"/>
          </a:p>
        </p:txBody>
      </p:sp>
      <p:sp>
        <p:nvSpPr>
          <p:cNvPr id="28675" name="Rectangle 3"/>
          <p:cNvSpPr>
            <a:spLocks noGrp="1" noChangeArrowheads="1"/>
          </p:cNvSpPr>
          <p:nvPr>
            <p:ph type="body" idx="1"/>
          </p:nvPr>
        </p:nvSpPr>
        <p:spPr/>
        <p:txBody>
          <a:bodyPr/>
          <a:lstStyle/>
          <a:p>
            <a:pPr eaLnBrk="1" hangingPunct="1"/>
            <a:r>
              <a:rPr lang="en-US" altLang="en-US" u="sng" smtClean="0"/>
              <a:t>Trophic levels</a:t>
            </a:r>
            <a:r>
              <a:rPr lang="en-US" altLang="en-US" smtClean="0"/>
              <a:t>, </a:t>
            </a:r>
            <a:r>
              <a:rPr lang="en-US" altLang="en-US" u="sng" smtClean="0"/>
              <a:t>consumer levels</a:t>
            </a:r>
            <a:r>
              <a:rPr lang="en-US" altLang="en-US" smtClean="0"/>
              <a:t>, and </a:t>
            </a:r>
            <a:r>
              <a:rPr lang="en-US" altLang="en-US" u="sng" smtClean="0"/>
              <a:t>carnivore levels </a:t>
            </a:r>
            <a:r>
              <a:rPr lang="en-US" altLang="en-US" smtClean="0"/>
              <a:t>continue on sequentially.</a:t>
            </a:r>
          </a:p>
          <a:p>
            <a:pPr eaLnBrk="1" hangingPunct="1"/>
            <a:endParaRPr lang="en-US" altLang="en-US" smtClean="0"/>
          </a:p>
          <a:p>
            <a:pPr eaLnBrk="1" hangingPunct="1"/>
            <a:r>
              <a:rPr lang="en-US" altLang="en-US" smtClean="0"/>
              <a:t>An organism can be at more than one level </a:t>
            </a:r>
          </a:p>
          <a:p>
            <a:pPr lvl="1" eaLnBrk="1" hangingPunct="1"/>
            <a:r>
              <a:rPr lang="en-US" altLang="en-US" smtClean="0"/>
              <a:t>Ex. A human is at the 2</a:t>
            </a:r>
            <a:r>
              <a:rPr lang="en-US" altLang="en-US" baseline="30000" smtClean="0"/>
              <a:t>nd</a:t>
            </a:r>
            <a:r>
              <a:rPr lang="en-US" altLang="en-US" smtClean="0"/>
              <a:t> trophic level when eating salad and the 3</a:t>
            </a:r>
            <a:r>
              <a:rPr lang="en-US" altLang="en-US" baseline="30000" smtClean="0"/>
              <a:t>rd</a:t>
            </a:r>
            <a:r>
              <a:rPr lang="en-US" altLang="en-US" smtClean="0"/>
              <a:t> trophic level when eating chicken. </a:t>
            </a:r>
          </a:p>
        </p:txBody>
      </p:sp>
    </p:spTree>
    <p:extLst>
      <p:ext uri="{BB962C8B-B14F-4D97-AF65-F5344CB8AC3E}">
        <p14:creationId xmlns:p14="http://schemas.microsoft.com/office/powerpoint/2010/main" val="4159500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mtClean="0"/>
              <a:t>Food Chain</a:t>
            </a:r>
          </a:p>
        </p:txBody>
      </p:sp>
      <p:sp>
        <p:nvSpPr>
          <p:cNvPr id="29699" name="Rectangle 3"/>
          <p:cNvSpPr>
            <a:spLocks noGrp="1" noChangeArrowheads="1"/>
          </p:cNvSpPr>
          <p:nvPr>
            <p:ph type="body" idx="1"/>
          </p:nvPr>
        </p:nvSpPr>
        <p:spPr/>
        <p:txBody>
          <a:bodyPr/>
          <a:lstStyle/>
          <a:p>
            <a:pPr eaLnBrk="1" hangingPunct="1"/>
            <a:r>
              <a:rPr lang="en-US" altLang="en-US" u="sng" smtClean="0"/>
              <a:t>Food Chain- </a:t>
            </a:r>
            <a:r>
              <a:rPr lang="en-US" altLang="en-US" smtClean="0"/>
              <a:t>Step by step sequence linking organisms that feed on each other starting with producers.</a:t>
            </a:r>
          </a:p>
          <a:p>
            <a:pPr lvl="1" eaLnBrk="1" hangingPunct="1"/>
            <a:r>
              <a:rPr lang="en-US" altLang="en-US" smtClean="0"/>
              <a:t>Shows the movement of energy</a:t>
            </a:r>
          </a:p>
          <a:p>
            <a:pPr lvl="1" eaLnBrk="1" hangingPunct="1"/>
            <a:r>
              <a:rPr lang="en-US" altLang="en-US" smtClean="0"/>
              <a:t>Decomposers are not included.</a:t>
            </a:r>
          </a:p>
        </p:txBody>
      </p:sp>
      <p:pic>
        <p:nvPicPr>
          <p:cNvPr id="48133" name="Picture 5" descr="Saskatchwan prairie grass on the skyline at sunset">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1" y="5105400"/>
            <a:ext cx="2054225" cy="139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Line 6"/>
          <p:cNvSpPr>
            <a:spLocks noChangeShapeType="1"/>
          </p:cNvSpPr>
          <p:nvPr/>
        </p:nvSpPr>
        <p:spPr bwMode="auto">
          <a:xfrm>
            <a:off x="4343400" y="5867400"/>
            <a:ext cx="762000"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48139" name="Picture 11" descr="grazing-cow-1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5181601"/>
            <a:ext cx="198120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1" name="Picture 13" descr="chuck-norris-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4401" y="5029200"/>
            <a:ext cx="12858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2" name="Line 14"/>
          <p:cNvSpPr>
            <a:spLocks noChangeShapeType="1"/>
          </p:cNvSpPr>
          <p:nvPr/>
        </p:nvSpPr>
        <p:spPr bwMode="auto">
          <a:xfrm>
            <a:off x="7315200" y="5791200"/>
            <a:ext cx="990600"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43" name="Text Box 15"/>
          <p:cNvSpPr txBox="1">
            <a:spLocks noChangeArrowheads="1"/>
          </p:cNvSpPr>
          <p:nvPr/>
        </p:nvSpPr>
        <p:spPr bwMode="auto">
          <a:xfrm>
            <a:off x="2667000" y="4724401"/>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Grass</a:t>
            </a:r>
          </a:p>
        </p:txBody>
      </p:sp>
      <p:sp>
        <p:nvSpPr>
          <p:cNvPr id="48144" name="Text Box 16"/>
          <p:cNvSpPr txBox="1">
            <a:spLocks noChangeArrowheads="1"/>
          </p:cNvSpPr>
          <p:nvPr/>
        </p:nvSpPr>
        <p:spPr bwMode="auto">
          <a:xfrm>
            <a:off x="5943600" y="47244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Cow</a:t>
            </a:r>
          </a:p>
        </p:txBody>
      </p:sp>
      <p:sp>
        <p:nvSpPr>
          <p:cNvPr id="48145" name="Line 17"/>
          <p:cNvSpPr>
            <a:spLocks noChangeShapeType="1"/>
          </p:cNvSpPr>
          <p:nvPr/>
        </p:nvSpPr>
        <p:spPr bwMode="auto">
          <a:xfrm>
            <a:off x="3810000" y="4876800"/>
            <a:ext cx="17526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46" name="Text Box 18"/>
          <p:cNvSpPr txBox="1">
            <a:spLocks noChangeArrowheads="1"/>
          </p:cNvSpPr>
          <p:nvPr/>
        </p:nvSpPr>
        <p:spPr bwMode="auto">
          <a:xfrm>
            <a:off x="8153400" y="4724401"/>
            <a:ext cx="205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Human (or is he?)</a:t>
            </a:r>
          </a:p>
        </p:txBody>
      </p:sp>
      <p:sp>
        <p:nvSpPr>
          <p:cNvPr id="48147" name="Line 19"/>
          <p:cNvSpPr>
            <a:spLocks noChangeShapeType="1"/>
          </p:cNvSpPr>
          <p:nvPr/>
        </p:nvSpPr>
        <p:spPr bwMode="auto">
          <a:xfrm>
            <a:off x="6629400" y="4876800"/>
            <a:ext cx="13716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2865957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13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81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13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1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813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814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814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14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8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animBg="1"/>
      <p:bldP spid="48142" grpId="0" animBg="1"/>
      <p:bldP spid="48143" grpId="0"/>
      <p:bldP spid="48144" grpId="0"/>
      <p:bldP spid="48145" grpId="0" animBg="1"/>
      <p:bldP spid="48146" grpId="0"/>
      <p:bldP spid="4814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en-US" smtClean="0"/>
              <a:t>Food Web</a:t>
            </a:r>
          </a:p>
        </p:txBody>
      </p:sp>
      <p:sp>
        <p:nvSpPr>
          <p:cNvPr id="30723" name="Rectangle 3"/>
          <p:cNvSpPr>
            <a:spLocks noGrp="1" noChangeArrowheads="1"/>
          </p:cNvSpPr>
          <p:nvPr>
            <p:ph type="body" idx="1"/>
          </p:nvPr>
        </p:nvSpPr>
        <p:spPr/>
        <p:txBody>
          <a:bodyPr/>
          <a:lstStyle/>
          <a:p>
            <a:pPr eaLnBrk="1" hangingPunct="1"/>
            <a:r>
              <a:rPr lang="en-US" altLang="en-US" u="sng" smtClean="0"/>
              <a:t>Food Web-</a:t>
            </a:r>
            <a:r>
              <a:rPr lang="en-US" altLang="en-US" smtClean="0"/>
              <a:t> Food chains of an ecosystem combined together in a feeding relationship.</a:t>
            </a:r>
          </a:p>
          <a:p>
            <a:pPr lvl="1" eaLnBrk="1" hangingPunct="1"/>
            <a:r>
              <a:rPr lang="en-US" altLang="en-US" smtClean="0"/>
              <a:t>Symbolizes the movement of energy in a ecosystem</a:t>
            </a:r>
          </a:p>
          <a:p>
            <a:pPr lvl="1" eaLnBrk="1" hangingPunct="1"/>
            <a:r>
              <a:rPr lang="en-US" altLang="en-US" smtClean="0"/>
              <a:t>The more intricate the food web is, the more stable the ecosystem is. (Biodiversity)</a:t>
            </a:r>
          </a:p>
        </p:txBody>
      </p:sp>
    </p:spTree>
    <p:extLst>
      <p:ext uri="{BB962C8B-B14F-4D97-AF65-F5344CB8AC3E}">
        <p14:creationId xmlns:p14="http://schemas.microsoft.com/office/powerpoint/2010/main" val="41057017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5"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6670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6"/>
          <p:cNvSpPr txBox="1">
            <a:spLocks noChangeArrowheads="1"/>
          </p:cNvSpPr>
          <p:nvPr/>
        </p:nvSpPr>
        <p:spPr bwMode="auto">
          <a:xfrm>
            <a:off x="5334000" y="2362201"/>
            <a:ext cx="83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Grass</a:t>
            </a:r>
          </a:p>
        </p:txBody>
      </p:sp>
      <p:pic>
        <p:nvPicPr>
          <p:cNvPr id="52232" name="Picture 8" descr="See full size imag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1676400"/>
            <a:ext cx="11620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4" name="Picture 10" descr="12316853131086947038mekonee_29_ladybu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0" y="3352800"/>
            <a:ext cx="104775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6" name="Picture 12" descr="bambi">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81801" y="3733801"/>
            <a:ext cx="107632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8" name="Picture 14" descr="MadCowMomentCommentary">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29401" y="1219200"/>
            <a:ext cx="11715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9" name="Line 15"/>
          <p:cNvSpPr>
            <a:spLocks noChangeShapeType="1"/>
          </p:cNvSpPr>
          <p:nvPr/>
        </p:nvSpPr>
        <p:spPr bwMode="auto">
          <a:xfrm flipH="1" flipV="1">
            <a:off x="4495800" y="2362200"/>
            <a:ext cx="533400" cy="304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0" name="Line 16"/>
          <p:cNvSpPr>
            <a:spLocks noChangeShapeType="1"/>
          </p:cNvSpPr>
          <p:nvPr/>
        </p:nvSpPr>
        <p:spPr bwMode="auto">
          <a:xfrm flipH="1">
            <a:off x="4876800" y="3505200"/>
            <a:ext cx="381000" cy="304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1" name="Line 17"/>
          <p:cNvSpPr>
            <a:spLocks noChangeShapeType="1"/>
          </p:cNvSpPr>
          <p:nvPr/>
        </p:nvSpPr>
        <p:spPr bwMode="auto">
          <a:xfrm>
            <a:off x="6248400" y="3505200"/>
            <a:ext cx="457200" cy="228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42" name="Line 18"/>
          <p:cNvSpPr>
            <a:spLocks noChangeShapeType="1"/>
          </p:cNvSpPr>
          <p:nvPr/>
        </p:nvSpPr>
        <p:spPr bwMode="auto">
          <a:xfrm flipV="1">
            <a:off x="6096000" y="2133600"/>
            <a:ext cx="457200" cy="457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2244" name="Picture 20" descr="tweety_bird">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81201" y="2667000"/>
            <a:ext cx="9620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6" name="Picture 22" descr="cobra-snake-plastic-f451">
            <a:hlinkClick r:id="rId13"/>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09800" y="381000"/>
            <a:ext cx="11811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8" name="Picture 24" descr="Coyote,%2520Wile%2520E">
            <a:hlinkClick r:id="rId15"/>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81601" y="5334000"/>
            <a:ext cx="7143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50" name="Picture 26" descr="cougar5">
            <a:hlinkClick r:id="rId17"/>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534400" y="1143000"/>
            <a:ext cx="13335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52" name="Picture 28" descr="homer-simpson-with-doughnut">
            <a:hlinkClick r:id="rId19"/>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153400" y="39624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54" name="Picture 30" descr="Kaln-Face-On-pres">
            <a:hlinkClick r:id="rId21"/>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86001" y="4876801"/>
            <a:ext cx="141922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55" name="Line 31"/>
          <p:cNvSpPr>
            <a:spLocks noChangeShapeType="1"/>
          </p:cNvSpPr>
          <p:nvPr/>
        </p:nvSpPr>
        <p:spPr bwMode="auto">
          <a:xfrm flipH="1" flipV="1">
            <a:off x="3200400" y="1371600"/>
            <a:ext cx="533400" cy="304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56" name="Line 32"/>
          <p:cNvSpPr>
            <a:spLocks noChangeShapeType="1"/>
          </p:cNvSpPr>
          <p:nvPr/>
        </p:nvSpPr>
        <p:spPr bwMode="auto">
          <a:xfrm flipH="1">
            <a:off x="3048000" y="2438400"/>
            <a:ext cx="53340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57" name="Line 33"/>
          <p:cNvSpPr>
            <a:spLocks noChangeShapeType="1"/>
          </p:cNvSpPr>
          <p:nvPr/>
        </p:nvSpPr>
        <p:spPr bwMode="auto">
          <a:xfrm flipH="1" flipV="1">
            <a:off x="2971800" y="3429000"/>
            <a:ext cx="762000" cy="304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58" name="Line 34"/>
          <p:cNvSpPr>
            <a:spLocks noChangeShapeType="1"/>
          </p:cNvSpPr>
          <p:nvPr/>
        </p:nvSpPr>
        <p:spPr bwMode="auto">
          <a:xfrm flipH="1">
            <a:off x="6019800" y="4800600"/>
            <a:ext cx="685800" cy="1066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59" name="Line 35"/>
          <p:cNvSpPr>
            <a:spLocks noChangeShapeType="1"/>
          </p:cNvSpPr>
          <p:nvPr/>
        </p:nvSpPr>
        <p:spPr bwMode="auto">
          <a:xfrm>
            <a:off x="7924800" y="4114800"/>
            <a:ext cx="990600" cy="685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60" name="Line 36"/>
          <p:cNvSpPr>
            <a:spLocks noChangeShapeType="1"/>
          </p:cNvSpPr>
          <p:nvPr/>
        </p:nvSpPr>
        <p:spPr bwMode="auto">
          <a:xfrm flipV="1">
            <a:off x="7772400" y="2286000"/>
            <a:ext cx="1143000" cy="1371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61" name="Line 37"/>
          <p:cNvSpPr>
            <a:spLocks noChangeShapeType="1"/>
          </p:cNvSpPr>
          <p:nvPr/>
        </p:nvSpPr>
        <p:spPr bwMode="auto">
          <a:xfrm>
            <a:off x="7696200" y="2438400"/>
            <a:ext cx="1219200" cy="1905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62" name="Line 38"/>
          <p:cNvSpPr>
            <a:spLocks noChangeShapeType="1"/>
          </p:cNvSpPr>
          <p:nvPr/>
        </p:nvSpPr>
        <p:spPr bwMode="auto">
          <a:xfrm flipV="1">
            <a:off x="7848600" y="1676400"/>
            <a:ext cx="533400" cy="76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2264" name="Picture 40" descr="mickey-mouse-10">
            <a:hlinkClick r:id="rId23"/>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181601" y="3886200"/>
            <a:ext cx="86677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65" name="Line 41"/>
          <p:cNvSpPr>
            <a:spLocks noChangeShapeType="1"/>
          </p:cNvSpPr>
          <p:nvPr/>
        </p:nvSpPr>
        <p:spPr bwMode="auto">
          <a:xfrm flipH="1">
            <a:off x="5715000" y="3657600"/>
            <a:ext cx="0" cy="228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66" name="Line 42"/>
          <p:cNvSpPr>
            <a:spLocks noChangeShapeType="1"/>
          </p:cNvSpPr>
          <p:nvPr/>
        </p:nvSpPr>
        <p:spPr bwMode="auto">
          <a:xfrm flipH="1">
            <a:off x="3810000" y="4724400"/>
            <a:ext cx="12954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67" name="Line 43"/>
          <p:cNvSpPr>
            <a:spLocks noChangeShapeType="1"/>
          </p:cNvSpPr>
          <p:nvPr/>
        </p:nvSpPr>
        <p:spPr bwMode="auto">
          <a:xfrm flipH="1">
            <a:off x="5486400" y="5105400"/>
            <a:ext cx="0" cy="304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68" name="Line 44"/>
          <p:cNvSpPr>
            <a:spLocks noChangeShapeType="1"/>
          </p:cNvSpPr>
          <p:nvPr/>
        </p:nvSpPr>
        <p:spPr bwMode="auto">
          <a:xfrm>
            <a:off x="2514600" y="3886200"/>
            <a:ext cx="152400" cy="838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69" name="Line 45"/>
          <p:cNvSpPr>
            <a:spLocks noChangeShapeType="1"/>
          </p:cNvSpPr>
          <p:nvPr/>
        </p:nvSpPr>
        <p:spPr bwMode="auto">
          <a:xfrm flipV="1">
            <a:off x="2438400" y="1447800"/>
            <a:ext cx="76200" cy="1219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70" name="Line 46"/>
          <p:cNvSpPr>
            <a:spLocks noChangeShapeType="1"/>
          </p:cNvSpPr>
          <p:nvPr/>
        </p:nvSpPr>
        <p:spPr bwMode="auto">
          <a:xfrm>
            <a:off x="2743200" y="3733800"/>
            <a:ext cx="2286000" cy="1981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71" name="Freeform 47"/>
          <p:cNvSpPr>
            <a:spLocks/>
          </p:cNvSpPr>
          <p:nvPr/>
        </p:nvSpPr>
        <p:spPr bwMode="auto">
          <a:xfrm>
            <a:off x="1600200" y="1143000"/>
            <a:ext cx="609600" cy="3581400"/>
          </a:xfrm>
          <a:custGeom>
            <a:avLst/>
            <a:gdLst>
              <a:gd name="T0" fmla="*/ 609600 w 384"/>
              <a:gd name="T1" fmla="*/ 0 h 2256"/>
              <a:gd name="T2" fmla="*/ 0 w 384"/>
              <a:gd name="T3" fmla="*/ 1828800 h 2256"/>
              <a:gd name="T4" fmla="*/ 609600 w 384"/>
              <a:gd name="T5" fmla="*/ 3581400 h 2256"/>
              <a:gd name="T6" fmla="*/ 0 60000 65536"/>
              <a:gd name="T7" fmla="*/ 0 60000 65536"/>
              <a:gd name="T8" fmla="*/ 0 60000 65536"/>
              <a:gd name="T9" fmla="*/ 0 w 384"/>
              <a:gd name="T10" fmla="*/ 0 h 2256"/>
              <a:gd name="T11" fmla="*/ 384 w 384"/>
              <a:gd name="T12" fmla="*/ 2256 h 2256"/>
            </a:gdLst>
            <a:ahLst/>
            <a:cxnLst>
              <a:cxn ang="T6">
                <a:pos x="T0" y="T1"/>
              </a:cxn>
              <a:cxn ang="T7">
                <a:pos x="T2" y="T3"/>
              </a:cxn>
              <a:cxn ang="T8">
                <a:pos x="T4" y="T5"/>
              </a:cxn>
            </a:cxnLst>
            <a:rect l="T9" t="T10" r="T11" b="T12"/>
            <a:pathLst>
              <a:path w="384" h="2256">
                <a:moveTo>
                  <a:pt x="384" y="0"/>
                </a:moveTo>
                <a:cubicBezTo>
                  <a:pt x="192" y="388"/>
                  <a:pt x="0" y="776"/>
                  <a:pt x="0" y="1152"/>
                </a:cubicBezTo>
                <a:cubicBezTo>
                  <a:pt x="0" y="1528"/>
                  <a:pt x="192" y="1892"/>
                  <a:pt x="384" y="2256"/>
                </a:cubicBezTo>
              </a:path>
            </a:pathLst>
          </a:custGeom>
          <a:noFill/>
          <a:ln w="38100">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2272" name="Freeform 48"/>
          <p:cNvSpPr>
            <a:spLocks/>
          </p:cNvSpPr>
          <p:nvPr/>
        </p:nvSpPr>
        <p:spPr bwMode="auto">
          <a:xfrm>
            <a:off x="2667000" y="1371600"/>
            <a:ext cx="2514600" cy="2743200"/>
          </a:xfrm>
          <a:custGeom>
            <a:avLst/>
            <a:gdLst>
              <a:gd name="T0" fmla="*/ 2514600 w 1584"/>
              <a:gd name="T1" fmla="*/ 2743200 h 1728"/>
              <a:gd name="T2" fmla="*/ 1828800 w 1584"/>
              <a:gd name="T3" fmla="*/ 1524000 h 1728"/>
              <a:gd name="T4" fmla="*/ 381000 w 1584"/>
              <a:gd name="T5" fmla="*/ 1219200 h 1728"/>
              <a:gd name="T6" fmla="*/ 0 w 1584"/>
              <a:gd name="T7" fmla="*/ 0 h 1728"/>
              <a:gd name="T8" fmla="*/ 0 60000 65536"/>
              <a:gd name="T9" fmla="*/ 0 60000 65536"/>
              <a:gd name="T10" fmla="*/ 0 60000 65536"/>
              <a:gd name="T11" fmla="*/ 0 60000 65536"/>
              <a:gd name="T12" fmla="*/ 0 w 1584"/>
              <a:gd name="T13" fmla="*/ 0 h 1728"/>
              <a:gd name="T14" fmla="*/ 1584 w 1584"/>
              <a:gd name="T15" fmla="*/ 1728 h 1728"/>
            </a:gdLst>
            <a:ahLst/>
            <a:cxnLst>
              <a:cxn ang="T8">
                <a:pos x="T0" y="T1"/>
              </a:cxn>
              <a:cxn ang="T9">
                <a:pos x="T2" y="T3"/>
              </a:cxn>
              <a:cxn ang="T10">
                <a:pos x="T4" y="T5"/>
              </a:cxn>
              <a:cxn ang="T11">
                <a:pos x="T6" y="T7"/>
              </a:cxn>
            </a:cxnLst>
            <a:rect l="T12" t="T13" r="T14" b="T15"/>
            <a:pathLst>
              <a:path w="1584" h="1728">
                <a:moveTo>
                  <a:pt x="1584" y="1728"/>
                </a:moveTo>
                <a:cubicBezTo>
                  <a:pt x="1480" y="1424"/>
                  <a:pt x="1376" y="1120"/>
                  <a:pt x="1152" y="960"/>
                </a:cubicBezTo>
                <a:cubicBezTo>
                  <a:pt x="928" y="800"/>
                  <a:pt x="432" y="928"/>
                  <a:pt x="240" y="768"/>
                </a:cubicBezTo>
                <a:cubicBezTo>
                  <a:pt x="48" y="608"/>
                  <a:pt x="24" y="304"/>
                  <a:pt x="0" y="0"/>
                </a:cubicBezTo>
              </a:path>
            </a:pathLst>
          </a:custGeom>
          <a:noFill/>
          <a:ln w="38100">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Tree>
    <p:extLst>
      <p:ext uri="{BB962C8B-B14F-4D97-AF65-F5344CB8AC3E}">
        <p14:creationId xmlns:p14="http://schemas.microsoft.com/office/powerpoint/2010/main" val="27255037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2242"/>
                                        </p:tgtEl>
                                        <p:attrNameLst>
                                          <p:attrName>style.visibility</p:attrName>
                                        </p:attrNameLst>
                                      </p:cBhvr>
                                      <p:to>
                                        <p:strVal val="visible"/>
                                      </p:to>
                                    </p:set>
                                    <p:animEffect transition="in" filter="dissolve">
                                      <p:cBhvr>
                                        <p:cTn id="7" dur="500"/>
                                        <p:tgtEl>
                                          <p:spTgt spid="5224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2239"/>
                                        </p:tgtEl>
                                        <p:attrNameLst>
                                          <p:attrName>style.visibility</p:attrName>
                                        </p:attrNameLst>
                                      </p:cBhvr>
                                      <p:to>
                                        <p:strVal val="visible"/>
                                      </p:to>
                                    </p:set>
                                    <p:animEffect transition="in" filter="dissolve">
                                      <p:cBhvr>
                                        <p:cTn id="10" dur="500"/>
                                        <p:tgtEl>
                                          <p:spTgt spid="5223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2240"/>
                                        </p:tgtEl>
                                        <p:attrNameLst>
                                          <p:attrName>style.visibility</p:attrName>
                                        </p:attrNameLst>
                                      </p:cBhvr>
                                      <p:to>
                                        <p:strVal val="visible"/>
                                      </p:to>
                                    </p:set>
                                    <p:animEffect transition="in" filter="dissolve">
                                      <p:cBhvr>
                                        <p:cTn id="13" dur="500"/>
                                        <p:tgtEl>
                                          <p:spTgt spid="52240"/>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2241"/>
                                        </p:tgtEl>
                                        <p:attrNameLst>
                                          <p:attrName>style.visibility</p:attrName>
                                        </p:attrNameLst>
                                      </p:cBhvr>
                                      <p:to>
                                        <p:strVal val="visible"/>
                                      </p:to>
                                    </p:set>
                                    <p:animEffect transition="in" filter="dissolve">
                                      <p:cBhvr>
                                        <p:cTn id="16" dur="500"/>
                                        <p:tgtEl>
                                          <p:spTgt spid="52241"/>
                                        </p:tgtEl>
                                      </p:cBhvr>
                                    </p:animEffect>
                                  </p:childTnLst>
                                </p:cTn>
                              </p:par>
                              <p:par>
                                <p:cTn id="17" presetID="9" presetClass="entr" presetSubtype="0" fill="hold" nodeType="withEffect">
                                  <p:stCondLst>
                                    <p:cond delay="0"/>
                                  </p:stCondLst>
                                  <p:childTnLst>
                                    <p:set>
                                      <p:cBhvr>
                                        <p:cTn id="18" dur="1" fill="hold">
                                          <p:stCondLst>
                                            <p:cond delay="0"/>
                                          </p:stCondLst>
                                        </p:cTn>
                                        <p:tgtEl>
                                          <p:spTgt spid="52232"/>
                                        </p:tgtEl>
                                        <p:attrNameLst>
                                          <p:attrName>style.visibility</p:attrName>
                                        </p:attrNameLst>
                                      </p:cBhvr>
                                      <p:to>
                                        <p:strVal val="visible"/>
                                      </p:to>
                                    </p:set>
                                    <p:animEffect transition="in" filter="dissolve">
                                      <p:cBhvr>
                                        <p:cTn id="19" dur="500"/>
                                        <p:tgtEl>
                                          <p:spTgt spid="52232"/>
                                        </p:tgtEl>
                                      </p:cBhvr>
                                    </p:animEffect>
                                  </p:childTnLst>
                                </p:cTn>
                              </p:par>
                              <p:par>
                                <p:cTn id="20" presetID="9" presetClass="entr" presetSubtype="0" fill="hold" nodeType="withEffect">
                                  <p:stCondLst>
                                    <p:cond delay="0"/>
                                  </p:stCondLst>
                                  <p:childTnLst>
                                    <p:set>
                                      <p:cBhvr>
                                        <p:cTn id="21" dur="1" fill="hold">
                                          <p:stCondLst>
                                            <p:cond delay="0"/>
                                          </p:stCondLst>
                                        </p:cTn>
                                        <p:tgtEl>
                                          <p:spTgt spid="52234"/>
                                        </p:tgtEl>
                                        <p:attrNameLst>
                                          <p:attrName>style.visibility</p:attrName>
                                        </p:attrNameLst>
                                      </p:cBhvr>
                                      <p:to>
                                        <p:strVal val="visible"/>
                                      </p:to>
                                    </p:set>
                                    <p:animEffect transition="in" filter="dissolve">
                                      <p:cBhvr>
                                        <p:cTn id="22" dur="500"/>
                                        <p:tgtEl>
                                          <p:spTgt spid="52234"/>
                                        </p:tgtEl>
                                      </p:cBhvr>
                                    </p:animEffect>
                                  </p:childTnLst>
                                </p:cTn>
                              </p:par>
                              <p:par>
                                <p:cTn id="23" presetID="9" presetClass="entr" presetSubtype="0" fill="hold" nodeType="withEffect">
                                  <p:stCondLst>
                                    <p:cond delay="0"/>
                                  </p:stCondLst>
                                  <p:childTnLst>
                                    <p:set>
                                      <p:cBhvr>
                                        <p:cTn id="24" dur="1" fill="hold">
                                          <p:stCondLst>
                                            <p:cond delay="0"/>
                                          </p:stCondLst>
                                        </p:cTn>
                                        <p:tgtEl>
                                          <p:spTgt spid="52236"/>
                                        </p:tgtEl>
                                        <p:attrNameLst>
                                          <p:attrName>style.visibility</p:attrName>
                                        </p:attrNameLst>
                                      </p:cBhvr>
                                      <p:to>
                                        <p:strVal val="visible"/>
                                      </p:to>
                                    </p:set>
                                    <p:animEffect transition="in" filter="dissolve">
                                      <p:cBhvr>
                                        <p:cTn id="25" dur="500"/>
                                        <p:tgtEl>
                                          <p:spTgt spid="52236"/>
                                        </p:tgtEl>
                                      </p:cBhvr>
                                    </p:animEffect>
                                  </p:childTnLst>
                                </p:cTn>
                              </p:par>
                              <p:par>
                                <p:cTn id="26" presetID="9" presetClass="entr" presetSubtype="0" fill="hold" nodeType="withEffect">
                                  <p:stCondLst>
                                    <p:cond delay="0"/>
                                  </p:stCondLst>
                                  <p:childTnLst>
                                    <p:set>
                                      <p:cBhvr>
                                        <p:cTn id="27" dur="1" fill="hold">
                                          <p:stCondLst>
                                            <p:cond delay="0"/>
                                          </p:stCondLst>
                                        </p:cTn>
                                        <p:tgtEl>
                                          <p:spTgt spid="52238"/>
                                        </p:tgtEl>
                                        <p:attrNameLst>
                                          <p:attrName>style.visibility</p:attrName>
                                        </p:attrNameLst>
                                      </p:cBhvr>
                                      <p:to>
                                        <p:strVal val="visible"/>
                                      </p:to>
                                    </p:set>
                                    <p:animEffect transition="in" filter="dissolve">
                                      <p:cBhvr>
                                        <p:cTn id="28" dur="500"/>
                                        <p:tgtEl>
                                          <p:spTgt spid="52238"/>
                                        </p:tgtEl>
                                      </p:cBhvr>
                                    </p:animEffect>
                                  </p:childTnLst>
                                </p:cTn>
                              </p:par>
                              <p:par>
                                <p:cTn id="29" presetID="9" presetClass="entr" presetSubtype="0" fill="hold" nodeType="withEffect">
                                  <p:stCondLst>
                                    <p:cond delay="0"/>
                                  </p:stCondLst>
                                  <p:childTnLst>
                                    <p:set>
                                      <p:cBhvr>
                                        <p:cTn id="30" dur="1" fill="hold">
                                          <p:stCondLst>
                                            <p:cond delay="0"/>
                                          </p:stCondLst>
                                        </p:cTn>
                                        <p:tgtEl>
                                          <p:spTgt spid="52264"/>
                                        </p:tgtEl>
                                        <p:attrNameLst>
                                          <p:attrName>style.visibility</p:attrName>
                                        </p:attrNameLst>
                                      </p:cBhvr>
                                      <p:to>
                                        <p:strVal val="visible"/>
                                      </p:to>
                                    </p:set>
                                    <p:animEffect transition="in" filter="dissolve">
                                      <p:cBhvr>
                                        <p:cTn id="31" dur="500"/>
                                        <p:tgtEl>
                                          <p:spTgt spid="52264"/>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52265"/>
                                        </p:tgtEl>
                                        <p:attrNameLst>
                                          <p:attrName>style.visibility</p:attrName>
                                        </p:attrNameLst>
                                      </p:cBhvr>
                                      <p:to>
                                        <p:strVal val="visible"/>
                                      </p:to>
                                    </p:set>
                                    <p:animEffect transition="in" filter="dissolve">
                                      <p:cBhvr>
                                        <p:cTn id="34" dur="500"/>
                                        <p:tgtEl>
                                          <p:spTgt spid="5226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nodeType="clickEffect">
                                  <p:stCondLst>
                                    <p:cond delay="0"/>
                                  </p:stCondLst>
                                  <p:childTnLst>
                                    <p:set>
                                      <p:cBhvr>
                                        <p:cTn id="38" dur="1" fill="hold">
                                          <p:stCondLst>
                                            <p:cond delay="0"/>
                                          </p:stCondLst>
                                        </p:cTn>
                                        <p:tgtEl>
                                          <p:spTgt spid="52246"/>
                                        </p:tgtEl>
                                        <p:attrNameLst>
                                          <p:attrName>style.visibility</p:attrName>
                                        </p:attrNameLst>
                                      </p:cBhvr>
                                      <p:to>
                                        <p:strVal val="visible"/>
                                      </p:to>
                                    </p:set>
                                    <p:animEffect transition="in" filter="dissolve">
                                      <p:cBhvr>
                                        <p:cTn id="39" dur="500"/>
                                        <p:tgtEl>
                                          <p:spTgt spid="52246"/>
                                        </p:tgtEl>
                                      </p:cBhvr>
                                    </p:animEffect>
                                  </p:childTnLst>
                                </p:cTn>
                              </p:par>
                              <p:par>
                                <p:cTn id="40" presetID="9" presetClass="entr" presetSubtype="0" fill="hold" nodeType="withEffect">
                                  <p:stCondLst>
                                    <p:cond delay="0"/>
                                  </p:stCondLst>
                                  <p:childTnLst>
                                    <p:set>
                                      <p:cBhvr>
                                        <p:cTn id="41" dur="1" fill="hold">
                                          <p:stCondLst>
                                            <p:cond delay="0"/>
                                          </p:stCondLst>
                                        </p:cTn>
                                        <p:tgtEl>
                                          <p:spTgt spid="52244"/>
                                        </p:tgtEl>
                                        <p:attrNameLst>
                                          <p:attrName>style.visibility</p:attrName>
                                        </p:attrNameLst>
                                      </p:cBhvr>
                                      <p:to>
                                        <p:strVal val="visible"/>
                                      </p:to>
                                    </p:set>
                                    <p:animEffect transition="in" filter="dissolve">
                                      <p:cBhvr>
                                        <p:cTn id="42" dur="500"/>
                                        <p:tgtEl>
                                          <p:spTgt spid="52244"/>
                                        </p:tgtEl>
                                      </p:cBhvr>
                                    </p:animEffect>
                                  </p:childTnLst>
                                </p:cTn>
                              </p:par>
                              <p:par>
                                <p:cTn id="43" presetID="9" presetClass="entr" presetSubtype="0" fill="hold" nodeType="withEffect">
                                  <p:stCondLst>
                                    <p:cond delay="0"/>
                                  </p:stCondLst>
                                  <p:childTnLst>
                                    <p:set>
                                      <p:cBhvr>
                                        <p:cTn id="44" dur="1" fill="hold">
                                          <p:stCondLst>
                                            <p:cond delay="0"/>
                                          </p:stCondLst>
                                        </p:cTn>
                                        <p:tgtEl>
                                          <p:spTgt spid="52248"/>
                                        </p:tgtEl>
                                        <p:attrNameLst>
                                          <p:attrName>style.visibility</p:attrName>
                                        </p:attrNameLst>
                                      </p:cBhvr>
                                      <p:to>
                                        <p:strVal val="visible"/>
                                      </p:to>
                                    </p:set>
                                    <p:animEffect transition="in" filter="dissolve">
                                      <p:cBhvr>
                                        <p:cTn id="45" dur="500"/>
                                        <p:tgtEl>
                                          <p:spTgt spid="52248"/>
                                        </p:tgtEl>
                                      </p:cBhvr>
                                    </p:animEffect>
                                  </p:childTnLst>
                                </p:cTn>
                              </p:par>
                              <p:par>
                                <p:cTn id="46" presetID="9" presetClass="entr" presetSubtype="0" fill="hold" nodeType="withEffect">
                                  <p:stCondLst>
                                    <p:cond delay="0"/>
                                  </p:stCondLst>
                                  <p:childTnLst>
                                    <p:set>
                                      <p:cBhvr>
                                        <p:cTn id="47" dur="1" fill="hold">
                                          <p:stCondLst>
                                            <p:cond delay="0"/>
                                          </p:stCondLst>
                                        </p:cTn>
                                        <p:tgtEl>
                                          <p:spTgt spid="52252"/>
                                        </p:tgtEl>
                                        <p:attrNameLst>
                                          <p:attrName>style.visibility</p:attrName>
                                        </p:attrNameLst>
                                      </p:cBhvr>
                                      <p:to>
                                        <p:strVal val="visible"/>
                                      </p:to>
                                    </p:set>
                                    <p:animEffect transition="in" filter="dissolve">
                                      <p:cBhvr>
                                        <p:cTn id="48" dur="500"/>
                                        <p:tgtEl>
                                          <p:spTgt spid="52252"/>
                                        </p:tgtEl>
                                      </p:cBhvr>
                                    </p:animEffect>
                                  </p:childTnLst>
                                </p:cTn>
                              </p:par>
                              <p:par>
                                <p:cTn id="49" presetID="9" presetClass="entr" presetSubtype="0" fill="hold" nodeType="withEffect">
                                  <p:stCondLst>
                                    <p:cond delay="0"/>
                                  </p:stCondLst>
                                  <p:childTnLst>
                                    <p:set>
                                      <p:cBhvr>
                                        <p:cTn id="50" dur="1" fill="hold">
                                          <p:stCondLst>
                                            <p:cond delay="0"/>
                                          </p:stCondLst>
                                        </p:cTn>
                                        <p:tgtEl>
                                          <p:spTgt spid="52250"/>
                                        </p:tgtEl>
                                        <p:attrNameLst>
                                          <p:attrName>style.visibility</p:attrName>
                                        </p:attrNameLst>
                                      </p:cBhvr>
                                      <p:to>
                                        <p:strVal val="visible"/>
                                      </p:to>
                                    </p:set>
                                    <p:animEffect transition="in" filter="dissolve">
                                      <p:cBhvr>
                                        <p:cTn id="51" dur="500"/>
                                        <p:tgtEl>
                                          <p:spTgt spid="52250"/>
                                        </p:tgtEl>
                                      </p:cBhvr>
                                    </p:animEffect>
                                  </p:childTnLst>
                                </p:cTn>
                              </p:par>
                              <p:par>
                                <p:cTn id="52" presetID="9" presetClass="entr" presetSubtype="0" fill="hold" nodeType="withEffect">
                                  <p:stCondLst>
                                    <p:cond delay="0"/>
                                  </p:stCondLst>
                                  <p:childTnLst>
                                    <p:set>
                                      <p:cBhvr>
                                        <p:cTn id="53" dur="1" fill="hold">
                                          <p:stCondLst>
                                            <p:cond delay="0"/>
                                          </p:stCondLst>
                                        </p:cTn>
                                        <p:tgtEl>
                                          <p:spTgt spid="52254"/>
                                        </p:tgtEl>
                                        <p:attrNameLst>
                                          <p:attrName>style.visibility</p:attrName>
                                        </p:attrNameLst>
                                      </p:cBhvr>
                                      <p:to>
                                        <p:strVal val="visible"/>
                                      </p:to>
                                    </p:set>
                                    <p:animEffect transition="in" filter="dissolve">
                                      <p:cBhvr>
                                        <p:cTn id="54" dur="500"/>
                                        <p:tgtEl>
                                          <p:spTgt spid="52254"/>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52255"/>
                                        </p:tgtEl>
                                        <p:attrNameLst>
                                          <p:attrName>style.visibility</p:attrName>
                                        </p:attrNameLst>
                                      </p:cBhvr>
                                      <p:to>
                                        <p:strVal val="visible"/>
                                      </p:to>
                                    </p:set>
                                    <p:animEffect transition="in" filter="dissolve">
                                      <p:cBhvr>
                                        <p:cTn id="57" dur="500"/>
                                        <p:tgtEl>
                                          <p:spTgt spid="52255"/>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52256"/>
                                        </p:tgtEl>
                                        <p:attrNameLst>
                                          <p:attrName>style.visibility</p:attrName>
                                        </p:attrNameLst>
                                      </p:cBhvr>
                                      <p:to>
                                        <p:strVal val="visible"/>
                                      </p:to>
                                    </p:set>
                                    <p:animEffect transition="in" filter="dissolve">
                                      <p:cBhvr>
                                        <p:cTn id="60" dur="500"/>
                                        <p:tgtEl>
                                          <p:spTgt spid="52256"/>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52257"/>
                                        </p:tgtEl>
                                        <p:attrNameLst>
                                          <p:attrName>style.visibility</p:attrName>
                                        </p:attrNameLst>
                                      </p:cBhvr>
                                      <p:to>
                                        <p:strVal val="visible"/>
                                      </p:to>
                                    </p:set>
                                    <p:animEffect transition="in" filter="dissolve">
                                      <p:cBhvr>
                                        <p:cTn id="63" dur="500"/>
                                        <p:tgtEl>
                                          <p:spTgt spid="52257"/>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52258"/>
                                        </p:tgtEl>
                                        <p:attrNameLst>
                                          <p:attrName>style.visibility</p:attrName>
                                        </p:attrNameLst>
                                      </p:cBhvr>
                                      <p:to>
                                        <p:strVal val="visible"/>
                                      </p:to>
                                    </p:set>
                                    <p:animEffect transition="in" filter="dissolve">
                                      <p:cBhvr>
                                        <p:cTn id="66" dur="500"/>
                                        <p:tgtEl>
                                          <p:spTgt spid="52258"/>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52259"/>
                                        </p:tgtEl>
                                        <p:attrNameLst>
                                          <p:attrName>style.visibility</p:attrName>
                                        </p:attrNameLst>
                                      </p:cBhvr>
                                      <p:to>
                                        <p:strVal val="visible"/>
                                      </p:to>
                                    </p:set>
                                    <p:animEffect transition="in" filter="dissolve">
                                      <p:cBhvr>
                                        <p:cTn id="69" dur="500"/>
                                        <p:tgtEl>
                                          <p:spTgt spid="52259"/>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52260"/>
                                        </p:tgtEl>
                                        <p:attrNameLst>
                                          <p:attrName>style.visibility</p:attrName>
                                        </p:attrNameLst>
                                      </p:cBhvr>
                                      <p:to>
                                        <p:strVal val="visible"/>
                                      </p:to>
                                    </p:set>
                                    <p:animEffect transition="in" filter="dissolve">
                                      <p:cBhvr>
                                        <p:cTn id="72" dur="500"/>
                                        <p:tgtEl>
                                          <p:spTgt spid="52260"/>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52261"/>
                                        </p:tgtEl>
                                        <p:attrNameLst>
                                          <p:attrName>style.visibility</p:attrName>
                                        </p:attrNameLst>
                                      </p:cBhvr>
                                      <p:to>
                                        <p:strVal val="visible"/>
                                      </p:to>
                                    </p:set>
                                    <p:animEffect transition="in" filter="dissolve">
                                      <p:cBhvr>
                                        <p:cTn id="75" dur="500"/>
                                        <p:tgtEl>
                                          <p:spTgt spid="52261"/>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52262"/>
                                        </p:tgtEl>
                                        <p:attrNameLst>
                                          <p:attrName>style.visibility</p:attrName>
                                        </p:attrNameLst>
                                      </p:cBhvr>
                                      <p:to>
                                        <p:strVal val="visible"/>
                                      </p:to>
                                    </p:set>
                                    <p:animEffect transition="in" filter="dissolve">
                                      <p:cBhvr>
                                        <p:cTn id="78" dur="500"/>
                                        <p:tgtEl>
                                          <p:spTgt spid="52262"/>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52266"/>
                                        </p:tgtEl>
                                        <p:attrNameLst>
                                          <p:attrName>style.visibility</p:attrName>
                                        </p:attrNameLst>
                                      </p:cBhvr>
                                      <p:to>
                                        <p:strVal val="visible"/>
                                      </p:to>
                                    </p:set>
                                    <p:animEffect transition="in" filter="dissolve">
                                      <p:cBhvr>
                                        <p:cTn id="81" dur="500"/>
                                        <p:tgtEl>
                                          <p:spTgt spid="52266"/>
                                        </p:tgtEl>
                                      </p:cBhvr>
                                    </p:animEffect>
                                  </p:childTnLst>
                                </p:cTn>
                              </p:par>
                              <p:par>
                                <p:cTn id="82" presetID="9" presetClass="entr" presetSubtype="0" fill="hold" grpId="0" nodeType="withEffect">
                                  <p:stCondLst>
                                    <p:cond delay="0"/>
                                  </p:stCondLst>
                                  <p:childTnLst>
                                    <p:set>
                                      <p:cBhvr>
                                        <p:cTn id="83" dur="1" fill="hold">
                                          <p:stCondLst>
                                            <p:cond delay="0"/>
                                          </p:stCondLst>
                                        </p:cTn>
                                        <p:tgtEl>
                                          <p:spTgt spid="52267"/>
                                        </p:tgtEl>
                                        <p:attrNameLst>
                                          <p:attrName>style.visibility</p:attrName>
                                        </p:attrNameLst>
                                      </p:cBhvr>
                                      <p:to>
                                        <p:strVal val="visible"/>
                                      </p:to>
                                    </p:set>
                                    <p:animEffect transition="in" filter="dissolve">
                                      <p:cBhvr>
                                        <p:cTn id="84" dur="500"/>
                                        <p:tgtEl>
                                          <p:spTgt spid="52267"/>
                                        </p:tgtEl>
                                      </p:cBhvr>
                                    </p:animEffect>
                                  </p:childTnLst>
                                </p:cTn>
                              </p:par>
                              <p:par>
                                <p:cTn id="85" presetID="1" presetClass="entr" presetSubtype="0" fill="hold" grpId="0" nodeType="withEffect">
                                  <p:stCondLst>
                                    <p:cond delay="0"/>
                                  </p:stCondLst>
                                  <p:childTnLst>
                                    <p:set>
                                      <p:cBhvr>
                                        <p:cTn id="86" dur="1" fill="hold">
                                          <p:stCondLst>
                                            <p:cond delay="0"/>
                                          </p:stCondLst>
                                        </p:cTn>
                                        <p:tgtEl>
                                          <p:spTgt spid="52272"/>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9" presetClass="entr" presetSubtype="0" fill="hold" grpId="0" nodeType="clickEffect">
                                  <p:stCondLst>
                                    <p:cond delay="0"/>
                                  </p:stCondLst>
                                  <p:childTnLst>
                                    <p:set>
                                      <p:cBhvr>
                                        <p:cTn id="90" dur="1" fill="hold">
                                          <p:stCondLst>
                                            <p:cond delay="0"/>
                                          </p:stCondLst>
                                        </p:cTn>
                                        <p:tgtEl>
                                          <p:spTgt spid="52268"/>
                                        </p:tgtEl>
                                        <p:attrNameLst>
                                          <p:attrName>style.visibility</p:attrName>
                                        </p:attrNameLst>
                                      </p:cBhvr>
                                      <p:to>
                                        <p:strVal val="visible"/>
                                      </p:to>
                                    </p:set>
                                    <p:animEffect transition="in" filter="dissolve">
                                      <p:cBhvr>
                                        <p:cTn id="91" dur="500"/>
                                        <p:tgtEl>
                                          <p:spTgt spid="52268"/>
                                        </p:tgtEl>
                                      </p:cBhvr>
                                    </p:animEffect>
                                  </p:childTnLst>
                                </p:cTn>
                              </p:par>
                              <p:par>
                                <p:cTn id="92" presetID="9" presetClass="entr" presetSubtype="0" fill="hold" grpId="0" nodeType="withEffect">
                                  <p:stCondLst>
                                    <p:cond delay="0"/>
                                  </p:stCondLst>
                                  <p:childTnLst>
                                    <p:set>
                                      <p:cBhvr>
                                        <p:cTn id="93" dur="1" fill="hold">
                                          <p:stCondLst>
                                            <p:cond delay="0"/>
                                          </p:stCondLst>
                                        </p:cTn>
                                        <p:tgtEl>
                                          <p:spTgt spid="52269"/>
                                        </p:tgtEl>
                                        <p:attrNameLst>
                                          <p:attrName>style.visibility</p:attrName>
                                        </p:attrNameLst>
                                      </p:cBhvr>
                                      <p:to>
                                        <p:strVal val="visible"/>
                                      </p:to>
                                    </p:set>
                                    <p:animEffect transition="in" filter="dissolve">
                                      <p:cBhvr>
                                        <p:cTn id="94" dur="500"/>
                                        <p:tgtEl>
                                          <p:spTgt spid="52269"/>
                                        </p:tgtEl>
                                      </p:cBhvr>
                                    </p:animEffect>
                                  </p:childTnLst>
                                </p:cTn>
                              </p:par>
                              <p:par>
                                <p:cTn id="95" presetID="9" presetClass="entr" presetSubtype="0" fill="hold" grpId="0" nodeType="withEffect">
                                  <p:stCondLst>
                                    <p:cond delay="0"/>
                                  </p:stCondLst>
                                  <p:childTnLst>
                                    <p:set>
                                      <p:cBhvr>
                                        <p:cTn id="96" dur="1" fill="hold">
                                          <p:stCondLst>
                                            <p:cond delay="0"/>
                                          </p:stCondLst>
                                        </p:cTn>
                                        <p:tgtEl>
                                          <p:spTgt spid="52270"/>
                                        </p:tgtEl>
                                        <p:attrNameLst>
                                          <p:attrName>style.visibility</p:attrName>
                                        </p:attrNameLst>
                                      </p:cBhvr>
                                      <p:to>
                                        <p:strVal val="visible"/>
                                      </p:to>
                                    </p:set>
                                    <p:animEffect transition="in" filter="dissolve">
                                      <p:cBhvr>
                                        <p:cTn id="97" dur="500"/>
                                        <p:tgtEl>
                                          <p:spTgt spid="52270"/>
                                        </p:tgtEl>
                                      </p:cBhvr>
                                    </p:animEffect>
                                  </p:childTnLst>
                                </p:cTn>
                              </p:par>
                              <p:par>
                                <p:cTn id="98" presetID="9" presetClass="entr" presetSubtype="0" fill="hold" grpId="0" nodeType="withEffect">
                                  <p:stCondLst>
                                    <p:cond delay="0"/>
                                  </p:stCondLst>
                                  <p:childTnLst>
                                    <p:set>
                                      <p:cBhvr>
                                        <p:cTn id="99" dur="1" fill="hold">
                                          <p:stCondLst>
                                            <p:cond delay="0"/>
                                          </p:stCondLst>
                                        </p:cTn>
                                        <p:tgtEl>
                                          <p:spTgt spid="52271"/>
                                        </p:tgtEl>
                                        <p:attrNameLst>
                                          <p:attrName>style.visibility</p:attrName>
                                        </p:attrNameLst>
                                      </p:cBhvr>
                                      <p:to>
                                        <p:strVal val="visible"/>
                                      </p:to>
                                    </p:set>
                                    <p:animEffect transition="in" filter="dissolve">
                                      <p:cBhvr>
                                        <p:cTn id="100" dur="500"/>
                                        <p:tgtEl>
                                          <p:spTgt spid="52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9" grpId="0" animBg="1"/>
      <p:bldP spid="52240" grpId="0" animBg="1"/>
      <p:bldP spid="52241" grpId="0" animBg="1"/>
      <p:bldP spid="52242" grpId="0" animBg="1"/>
      <p:bldP spid="52255" grpId="0" animBg="1"/>
      <p:bldP spid="52256" grpId="0" animBg="1"/>
      <p:bldP spid="52257" grpId="0" animBg="1"/>
      <p:bldP spid="52258" grpId="0" animBg="1"/>
      <p:bldP spid="52259" grpId="0" animBg="1"/>
      <p:bldP spid="52260" grpId="0" animBg="1"/>
      <p:bldP spid="52261" grpId="0" animBg="1"/>
      <p:bldP spid="52262" grpId="0" animBg="1"/>
      <p:bldP spid="52265" grpId="0" animBg="1"/>
      <p:bldP spid="52266" grpId="0" animBg="1"/>
      <p:bldP spid="52267" grpId="0" animBg="1"/>
      <p:bldP spid="52268" grpId="0" animBg="1"/>
      <p:bldP spid="52269" grpId="0" animBg="1"/>
      <p:bldP spid="52270" grpId="0" animBg="1"/>
      <p:bldP spid="52271" grpId="0" animBg="1"/>
      <p:bldP spid="5227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6670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6"/>
          <p:cNvSpPr txBox="1">
            <a:spLocks noChangeArrowheads="1"/>
          </p:cNvSpPr>
          <p:nvPr/>
        </p:nvSpPr>
        <p:spPr bwMode="auto">
          <a:xfrm>
            <a:off x="5334000" y="2362201"/>
            <a:ext cx="83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Grass</a:t>
            </a:r>
          </a:p>
        </p:txBody>
      </p:sp>
      <p:pic>
        <p:nvPicPr>
          <p:cNvPr id="52232" name="Picture 8" descr="See full size imag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1676400"/>
            <a:ext cx="11620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4" name="Picture 10" descr="12316853131086947038mekonee_29_ladybu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0" y="3352800"/>
            <a:ext cx="104775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6" name="Picture 12" descr="bambi">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81801" y="3733801"/>
            <a:ext cx="107632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8" name="Picture 14" descr="MadCowMomentCommentary">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29401" y="1219200"/>
            <a:ext cx="11715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4" name="Picture 20" descr="tweety_bird">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33601" y="2590800"/>
            <a:ext cx="9620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6" name="Picture 22" descr="cobra-snake-plastic-f451">
            <a:hlinkClick r:id="rId13"/>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09800" y="381000"/>
            <a:ext cx="11811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8" name="Picture 24" descr="Coyote,%2520Wile%2520E">
            <a:hlinkClick r:id="rId15"/>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81601" y="5334000"/>
            <a:ext cx="7143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50" name="Picture 26" descr="cougar5">
            <a:hlinkClick r:id="rId17"/>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534400" y="1143000"/>
            <a:ext cx="13335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52" name="Picture 28" descr="homer-simpson-with-doughnut">
            <a:hlinkClick r:id="rId19"/>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153400" y="39624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54" name="Picture 30" descr="Kaln-Face-On-pres">
            <a:hlinkClick r:id="rId21"/>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86001" y="4876801"/>
            <a:ext cx="141922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64" name="Picture 40" descr="mickey-mouse-10">
            <a:hlinkClick r:id="rId23"/>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181601" y="3886200"/>
            <a:ext cx="86677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26921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52232"/>
                                        </p:tgtEl>
                                        <p:attrNameLst>
                                          <p:attrName>style.visibility</p:attrName>
                                        </p:attrNameLst>
                                      </p:cBhvr>
                                      <p:to>
                                        <p:strVal val="visible"/>
                                      </p:to>
                                    </p:set>
                                    <p:animEffect transition="in" filter="dissolve">
                                      <p:cBhvr>
                                        <p:cTn id="7" dur="500"/>
                                        <p:tgtEl>
                                          <p:spTgt spid="52232"/>
                                        </p:tgtEl>
                                      </p:cBhvr>
                                    </p:animEffect>
                                  </p:childTnLst>
                                </p:cTn>
                              </p:par>
                              <p:par>
                                <p:cTn id="8" presetID="9" presetClass="entr" presetSubtype="0" fill="hold" nodeType="withEffect">
                                  <p:stCondLst>
                                    <p:cond delay="0"/>
                                  </p:stCondLst>
                                  <p:childTnLst>
                                    <p:set>
                                      <p:cBhvr>
                                        <p:cTn id="9" dur="1" fill="hold">
                                          <p:stCondLst>
                                            <p:cond delay="0"/>
                                          </p:stCondLst>
                                        </p:cTn>
                                        <p:tgtEl>
                                          <p:spTgt spid="52234"/>
                                        </p:tgtEl>
                                        <p:attrNameLst>
                                          <p:attrName>style.visibility</p:attrName>
                                        </p:attrNameLst>
                                      </p:cBhvr>
                                      <p:to>
                                        <p:strVal val="visible"/>
                                      </p:to>
                                    </p:set>
                                    <p:animEffect transition="in" filter="dissolve">
                                      <p:cBhvr>
                                        <p:cTn id="10" dur="500"/>
                                        <p:tgtEl>
                                          <p:spTgt spid="52234"/>
                                        </p:tgtEl>
                                      </p:cBhvr>
                                    </p:animEffect>
                                  </p:childTnLst>
                                </p:cTn>
                              </p:par>
                              <p:par>
                                <p:cTn id="11" presetID="9" presetClass="entr" presetSubtype="0" fill="hold" nodeType="withEffect">
                                  <p:stCondLst>
                                    <p:cond delay="0"/>
                                  </p:stCondLst>
                                  <p:childTnLst>
                                    <p:set>
                                      <p:cBhvr>
                                        <p:cTn id="12" dur="1" fill="hold">
                                          <p:stCondLst>
                                            <p:cond delay="0"/>
                                          </p:stCondLst>
                                        </p:cTn>
                                        <p:tgtEl>
                                          <p:spTgt spid="52236"/>
                                        </p:tgtEl>
                                        <p:attrNameLst>
                                          <p:attrName>style.visibility</p:attrName>
                                        </p:attrNameLst>
                                      </p:cBhvr>
                                      <p:to>
                                        <p:strVal val="visible"/>
                                      </p:to>
                                    </p:set>
                                    <p:animEffect transition="in" filter="dissolve">
                                      <p:cBhvr>
                                        <p:cTn id="13" dur="500"/>
                                        <p:tgtEl>
                                          <p:spTgt spid="52236"/>
                                        </p:tgtEl>
                                      </p:cBhvr>
                                    </p:animEffect>
                                  </p:childTnLst>
                                </p:cTn>
                              </p:par>
                              <p:par>
                                <p:cTn id="14" presetID="9" presetClass="entr" presetSubtype="0" fill="hold" nodeType="withEffect">
                                  <p:stCondLst>
                                    <p:cond delay="0"/>
                                  </p:stCondLst>
                                  <p:childTnLst>
                                    <p:set>
                                      <p:cBhvr>
                                        <p:cTn id="15" dur="1" fill="hold">
                                          <p:stCondLst>
                                            <p:cond delay="0"/>
                                          </p:stCondLst>
                                        </p:cTn>
                                        <p:tgtEl>
                                          <p:spTgt spid="52238"/>
                                        </p:tgtEl>
                                        <p:attrNameLst>
                                          <p:attrName>style.visibility</p:attrName>
                                        </p:attrNameLst>
                                      </p:cBhvr>
                                      <p:to>
                                        <p:strVal val="visible"/>
                                      </p:to>
                                    </p:set>
                                    <p:animEffect transition="in" filter="dissolve">
                                      <p:cBhvr>
                                        <p:cTn id="16" dur="500"/>
                                        <p:tgtEl>
                                          <p:spTgt spid="52238"/>
                                        </p:tgtEl>
                                      </p:cBhvr>
                                    </p:animEffect>
                                  </p:childTnLst>
                                </p:cTn>
                              </p:par>
                              <p:par>
                                <p:cTn id="17" presetID="9" presetClass="entr" presetSubtype="0" fill="hold" nodeType="withEffect">
                                  <p:stCondLst>
                                    <p:cond delay="0"/>
                                  </p:stCondLst>
                                  <p:childTnLst>
                                    <p:set>
                                      <p:cBhvr>
                                        <p:cTn id="18" dur="1" fill="hold">
                                          <p:stCondLst>
                                            <p:cond delay="0"/>
                                          </p:stCondLst>
                                        </p:cTn>
                                        <p:tgtEl>
                                          <p:spTgt spid="52264"/>
                                        </p:tgtEl>
                                        <p:attrNameLst>
                                          <p:attrName>style.visibility</p:attrName>
                                        </p:attrNameLst>
                                      </p:cBhvr>
                                      <p:to>
                                        <p:strVal val="visible"/>
                                      </p:to>
                                    </p:set>
                                    <p:animEffect transition="in" filter="dissolve">
                                      <p:cBhvr>
                                        <p:cTn id="19" dur="500"/>
                                        <p:tgtEl>
                                          <p:spTgt spid="52264"/>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52246"/>
                                        </p:tgtEl>
                                        <p:attrNameLst>
                                          <p:attrName>style.visibility</p:attrName>
                                        </p:attrNameLst>
                                      </p:cBhvr>
                                      <p:to>
                                        <p:strVal val="visible"/>
                                      </p:to>
                                    </p:set>
                                    <p:animEffect transition="in" filter="dissolve">
                                      <p:cBhvr>
                                        <p:cTn id="24" dur="500"/>
                                        <p:tgtEl>
                                          <p:spTgt spid="52246"/>
                                        </p:tgtEl>
                                      </p:cBhvr>
                                    </p:animEffect>
                                  </p:childTnLst>
                                </p:cTn>
                              </p:par>
                              <p:par>
                                <p:cTn id="25" presetID="9" presetClass="entr" presetSubtype="0" fill="hold" nodeType="withEffect">
                                  <p:stCondLst>
                                    <p:cond delay="0"/>
                                  </p:stCondLst>
                                  <p:childTnLst>
                                    <p:set>
                                      <p:cBhvr>
                                        <p:cTn id="26" dur="1" fill="hold">
                                          <p:stCondLst>
                                            <p:cond delay="0"/>
                                          </p:stCondLst>
                                        </p:cTn>
                                        <p:tgtEl>
                                          <p:spTgt spid="52244"/>
                                        </p:tgtEl>
                                        <p:attrNameLst>
                                          <p:attrName>style.visibility</p:attrName>
                                        </p:attrNameLst>
                                      </p:cBhvr>
                                      <p:to>
                                        <p:strVal val="visible"/>
                                      </p:to>
                                    </p:set>
                                    <p:animEffect transition="in" filter="dissolve">
                                      <p:cBhvr>
                                        <p:cTn id="27" dur="500"/>
                                        <p:tgtEl>
                                          <p:spTgt spid="52244"/>
                                        </p:tgtEl>
                                      </p:cBhvr>
                                    </p:animEffect>
                                  </p:childTnLst>
                                </p:cTn>
                              </p:par>
                              <p:par>
                                <p:cTn id="28" presetID="9" presetClass="entr" presetSubtype="0" fill="hold" nodeType="withEffect">
                                  <p:stCondLst>
                                    <p:cond delay="0"/>
                                  </p:stCondLst>
                                  <p:childTnLst>
                                    <p:set>
                                      <p:cBhvr>
                                        <p:cTn id="29" dur="1" fill="hold">
                                          <p:stCondLst>
                                            <p:cond delay="0"/>
                                          </p:stCondLst>
                                        </p:cTn>
                                        <p:tgtEl>
                                          <p:spTgt spid="52248"/>
                                        </p:tgtEl>
                                        <p:attrNameLst>
                                          <p:attrName>style.visibility</p:attrName>
                                        </p:attrNameLst>
                                      </p:cBhvr>
                                      <p:to>
                                        <p:strVal val="visible"/>
                                      </p:to>
                                    </p:set>
                                    <p:animEffect transition="in" filter="dissolve">
                                      <p:cBhvr>
                                        <p:cTn id="30" dur="500"/>
                                        <p:tgtEl>
                                          <p:spTgt spid="52248"/>
                                        </p:tgtEl>
                                      </p:cBhvr>
                                    </p:animEffect>
                                  </p:childTnLst>
                                </p:cTn>
                              </p:par>
                              <p:par>
                                <p:cTn id="31" presetID="9" presetClass="entr" presetSubtype="0" fill="hold" nodeType="withEffect">
                                  <p:stCondLst>
                                    <p:cond delay="0"/>
                                  </p:stCondLst>
                                  <p:childTnLst>
                                    <p:set>
                                      <p:cBhvr>
                                        <p:cTn id="32" dur="1" fill="hold">
                                          <p:stCondLst>
                                            <p:cond delay="0"/>
                                          </p:stCondLst>
                                        </p:cTn>
                                        <p:tgtEl>
                                          <p:spTgt spid="52252"/>
                                        </p:tgtEl>
                                        <p:attrNameLst>
                                          <p:attrName>style.visibility</p:attrName>
                                        </p:attrNameLst>
                                      </p:cBhvr>
                                      <p:to>
                                        <p:strVal val="visible"/>
                                      </p:to>
                                    </p:set>
                                    <p:animEffect transition="in" filter="dissolve">
                                      <p:cBhvr>
                                        <p:cTn id="33" dur="500"/>
                                        <p:tgtEl>
                                          <p:spTgt spid="52252"/>
                                        </p:tgtEl>
                                      </p:cBhvr>
                                    </p:animEffect>
                                  </p:childTnLst>
                                </p:cTn>
                              </p:par>
                              <p:par>
                                <p:cTn id="34" presetID="9" presetClass="entr" presetSubtype="0" fill="hold" nodeType="withEffect">
                                  <p:stCondLst>
                                    <p:cond delay="0"/>
                                  </p:stCondLst>
                                  <p:childTnLst>
                                    <p:set>
                                      <p:cBhvr>
                                        <p:cTn id="35" dur="1" fill="hold">
                                          <p:stCondLst>
                                            <p:cond delay="0"/>
                                          </p:stCondLst>
                                        </p:cTn>
                                        <p:tgtEl>
                                          <p:spTgt spid="52250"/>
                                        </p:tgtEl>
                                        <p:attrNameLst>
                                          <p:attrName>style.visibility</p:attrName>
                                        </p:attrNameLst>
                                      </p:cBhvr>
                                      <p:to>
                                        <p:strVal val="visible"/>
                                      </p:to>
                                    </p:set>
                                    <p:animEffect transition="in" filter="dissolve">
                                      <p:cBhvr>
                                        <p:cTn id="36" dur="500"/>
                                        <p:tgtEl>
                                          <p:spTgt spid="52250"/>
                                        </p:tgtEl>
                                      </p:cBhvr>
                                    </p:animEffect>
                                  </p:childTnLst>
                                </p:cTn>
                              </p:par>
                              <p:par>
                                <p:cTn id="37" presetID="9" presetClass="entr" presetSubtype="0" fill="hold" nodeType="withEffect">
                                  <p:stCondLst>
                                    <p:cond delay="0"/>
                                  </p:stCondLst>
                                  <p:childTnLst>
                                    <p:set>
                                      <p:cBhvr>
                                        <p:cTn id="38" dur="1" fill="hold">
                                          <p:stCondLst>
                                            <p:cond delay="0"/>
                                          </p:stCondLst>
                                        </p:cTn>
                                        <p:tgtEl>
                                          <p:spTgt spid="52254"/>
                                        </p:tgtEl>
                                        <p:attrNameLst>
                                          <p:attrName>style.visibility</p:attrName>
                                        </p:attrNameLst>
                                      </p:cBhvr>
                                      <p:to>
                                        <p:strVal val="visible"/>
                                      </p:to>
                                    </p:set>
                                    <p:animEffect transition="in" filter="dissolve">
                                      <p:cBhvr>
                                        <p:cTn id="39" dur="500"/>
                                        <p:tgtEl>
                                          <p:spTgt spid="52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ltLang="en-US" smtClean="0"/>
              <a:t>Energy Transfer Limits</a:t>
            </a:r>
          </a:p>
        </p:txBody>
      </p:sp>
      <p:sp>
        <p:nvSpPr>
          <p:cNvPr id="33795" name="Rectangle 3"/>
          <p:cNvSpPr>
            <a:spLocks noGrp="1" noChangeArrowheads="1"/>
          </p:cNvSpPr>
          <p:nvPr>
            <p:ph type="body" idx="1"/>
          </p:nvPr>
        </p:nvSpPr>
        <p:spPr/>
        <p:txBody>
          <a:bodyPr/>
          <a:lstStyle/>
          <a:p>
            <a:pPr eaLnBrk="1" hangingPunct="1">
              <a:lnSpc>
                <a:spcPct val="90000"/>
              </a:lnSpc>
            </a:pPr>
            <a:r>
              <a:rPr lang="en-US" altLang="en-US" smtClean="0"/>
              <a:t>Not all energy absorbed by one organism can be passed on to the next organism</a:t>
            </a:r>
          </a:p>
          <a:p>
            <a:pPr lvl="1" eaLnBrk="1" hangingPunct="1">
              <a:lnSpc>
                <a:spcPct val="90000"/>
              </a:lnSpc>
            </a:pPr>
            <a:r>
              <a:rPr lang="en-US" altLang="en-US" smtClean="0"/>
              <a:t>Energy is used up in movement, warmth, inedible material, etc.</a:t>
            </a:r>
          </a:p>
          <a:p>
            <a:pPr lvl="1" eaLnBrk="1" hangingPunct="1">
              <a:lnSpc>
                <a:spcPct val="90000"/>
              </a:lnSpc>
            </a:pPr>
            <a:r>
              <a:rPr lang="en-US" altLang="en-US" smtClean="0"/>
              <a:t>There is less and less energy available as you move through a food chain.</a:t>
            </a:r>
          </a:p>
          <a:p>
            <a:pPr lvl="1" eaLnBrk="1" hangingPunct="1">
              <a:lnSpc>
                <a:spcPct val="90000"/>
              </a:lnSpc>
            </a:pPr>
            <a:r>
              <a:rPr lang="en-US" altLang="en-US" smtClean="0"/>
              <a:t>The maximum number of trophic levels possible is about 5. </a:t>
            </a:r>
          </a:p>
          <a:p>
            <a:pPr lvl="2" eaLnBrk="1" hangingPunct="1">
              <a:lnSpc>
                <a:spcPct val="90000"/>
              </a:lnSpc>
            </a:pPr>
            <a:r>
              <a:rPr lang="en-US" altLang="en-US" smtClean="0"/>
              <a:t>There is just not enough energy for more trophic levels.</a:t>
            </a:r>
          </a:p>
        </p:txBody>
      </p:sp>
    </p:spTree>
    <p:extLst>
      <p:ext uri="{BB962C8B-B14F-4D97-AF65-F5344CB8AC3E}">
        <p14:creationId xmlns:p14="http://schemas.microsoft.com/office/powerpoint/2010/main" val="30650034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7" name="Picture 5" descr="horse-silhouette-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1743075"/>
            <a:ext cx="481965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Text Box 6"/>
          <p:cNvSpPr txBox="1">
            <a:spLocks noChangeArrowheads="1"/>
          </p:cNvSpPr>
          <p:nvPr/>
        </p:nvSpPr>
        <p:spPr bwMode="auto">
          <a:xfrm>
            <a:off x="5715000" y="1447800"/>
            <a:ext cx="1219200" cy="37623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FC1D06"/>
                </a:solidFill>
              </a:rPr>
              <a:t>HEAT</a:t>
            </a:r>
          </a:p>
        </p:txBody>
      </p:sp>
      <p:sp>
        <p:nvSpPr>
          <p:cNvPr id="54279" name="Text Box 7"/>
          <p:cNvSpPr txBox="1">
            <a:spLocks noChangeArrowheads="1"/>
          </p:cNvSpPr>
          <p:nvPr/>
        </p:nvSpPr>
        <p:spPr bwMode="auto">
          <a:xfrm>
            <a:off x="7772400" y="1219201"/>
            <a:ext cx="2286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Energy is lost as heat. It cannot be passed on to the next organism. </a:t>
            </a:r>
          </a:p>
        </p:txBody>
      </p:sp>
      <p:sp>
        <p:nvSpPr>
          <p:cNvPr id="54280" name="Text Box 8"/>
          <p:cNvSpPr txBox="1">
            <a:spLocks noChangeArrowheads="1"/>
          </p:cNvSpPr>
          <p:nvPr/>
        </p:nvSpPr>
        <p:spPr bwMode="auto">
          <a:xfrm>
            <a:off x="3641726" y="3581401"/>
            <a:ext cx="13112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Movement</a:t>
            </a:r>
          </a:p>
        </p:txBody>
      </p:sp>
      <p:sp>
        <p:nvSpPr>
          <p:cNvPr id="54281" name="Text Box 9"/>
          <p:cNvSpPr txBox="1">
            <a:spLocks noChangeArrowheads="1"/>
          </p:cNvSpPr>
          <p:nvPr/>
        </p:nvSpPr>
        <p:spPr bwMode="auto">
          <a:xfrm>
            <a:off x="4495800" y="5029200"/>
            <a:ext cx="3657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Movement uses up energy that cannot be passed to the next organism.</a:t>
            </a:r>
          </a:p>
        </p:txBody>
      </p:sp>
      <p:sp>
        <p:nvSpPr>
          <p:cNvPr id="54282" name="Text Box 10"/>
          <p:cNvSpPr txBox="1">
            <a:spLocks noChangeArrowheads="1"/>
          </p:cNvSpPr>
          <p:nvPr/>
        </p:nvSpPr>
        <p:spPr bwMode="auto">
          <a:xfrm>
            <a:off x="2667000" y="609601"/>
            <a:ext cx="1295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Teeth</a:t>
            </a:r>
          </a:p>
        </p:txBody>
      </p:sp>
      <p:sp>
        <p:nvSpPr>
          <p:cNvPr id="54283" name="Text Box 11"/>
          <p:cNvSpPr txBox="1">
            <a:spLocks noChangeArrowheads="1"/>
          </p:cNvSpPr>
          <p:nvPr/>
        </p:nvSpPr>
        <p:spPr bwMode="auto">
          <a:xfrm>
            <a:off x="4114800" y="1066801"/>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Hair</a:t>
            </a:r>
          </a:p>
        </p:txBody>
      </p:sp>
      <p:sp>
        <p:nvSpPr>
          <p:cNvPr id="54284" name="Text Box 12"/>
          <p:cNvSpPr txBox="1">
            <a:spLocks noChangeArrowheads="1"/>
          </p:cNvSpPr>
          <p:nvPr/>
        </p:nvSpPr>
        <p:spPr bwMode="auto">
          <a:xfrm>
            <a:off x="8610600" y="4876801"/>
            <a:ext cx="167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Hooves</a:t>
            </a:r>
          </a:p>
        </p:txBody>
      </p:sp>
      <p:sp>
        <p:nvSpPr>
          <p:cNvPr id="54285" name="Text Box 13"/>
          <p:cNvSpPr txBox="1">
            <a:spLocks noChangeArrowheads="1"/>
          </p:cNvSpPr>
          <p:nvPr/>
        </p:nvSpPr>
        <p:spPr bwMode="auto">
          <a:xfrm>
            <a:off x="8610600" y="3276601"/>
            <a:ext cx="152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Bones</a:t>
            </a:r>
          </a:p>
        </p:txBody>
      </p:sp>
      <p:sp>
        <p:nvSpPr>
          <p:cNvPr id="54286" name="Line 14"/>
          <p:cNvSpPr>
            <a:spLocks noChangeShapeType="1"/>
          </p:cNvSpPr>
          <p:nvPr/>
        </p:nvSpPr>
        <p:spPr bwMode="auto">
          <a:xfrm>
            <a:off x="3124200" y="990600"/>
            <a:ext cx="762000" cy="2133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87" name="Line 15"/>
          <p:cNvSpPr>
            <a:spLocks noChangeShapeType="1"/>
          </p:cNvSpPr>
          <p:nvPr/>
        </p:nvSpPr>
        <p:spPr bwMode="auto">
          <a:xfrm>
            <a:off x="4343400" y="1371600"/>
            <a:ext cx="609600" cy="4572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88" name="Line 16"/>
          <p:cNvSpPr>
            <a:spLocks noChangeShapeType="1"/>
          </p:cNvSpPr>
          <p:nvPr/>
        </p:nvSpPr>
        <p:spPr bwMode="auto">
          <a:xfrm flipH="1">
            <a:off x="7620000" y="3505200"/>
            <a:ext cx="914400" cy="152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89" name="Line 17"/>
          <p:cNvSpPr>
            <a:spLocks noChangeShapeType="1"/>
          </p:cNvSpPr>
          <p:nvPr/>
        </p:nvSpPr>
        <p:spPr bwMode="auto">
          <a:xfrm flipH="1" flipV="1">
            <a:off x="7848600" y="4876800"/>
            <a:ext cx="762000" cy="152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0" name="Text Box 18"/>
          <p:cNvSpPr txBox="1">
            <a:spLocks noChangeArrowheads="1"/>
          </p:cNvSpPr>
          <p:nvPr/>
        </p:nvSpPr>
        <p:spPr bwMode="auto">
          <a:xfrm>
            <a:off x="4495800" y="5029201"/>
            <a:ext cx="35814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Some parts of organisms cannot be consumed by organisms of the next trophic level. It took energy to make these parts so this energy is not passed on.</a:t>
            </a:r>
          </a:p>
        </p:txBody>
      </p:sp>
    </p:spTree>
    <p:extLst>
      <p:ext uri="{BB962C8B-B14F-4D97-AF65-F5344CB8AC3E}">
        <p14:creationId xmlns:p14="http://schemas.microsoft.com/office/powerpoint/2010/main" val="40129535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278"/>
                                        </p:tgtEl>
                                        <p:attrNameLst>
                                          <p:attrName>style.visibility</p:attrName>
                                        </p:attrNameLst>
                                      </p:cBhvr>
                                      <p:to>
                                        <p:strVal val="visible"/>
                                      </p:to>
                                    </p:set>
                                    <p:animEffect transition="in" filter="dissolve">
                                      <p:cBhvr>
                                        <p:cTn id="7" dur="500"/>
                                        <p:tgtEl>
                                          <p:spTgt spid="5427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4279"/>
                                        </p:tgtEl>
                                        <p:attrNameLst>
                                          <p:attrName>style.visibility</p:attrName>
                                        </p:attrNameLst>
                                      </p:cBhvr>
                                      <p:to>
                                        <p:strVal val="visible"/>
                                      </p:to>
                                    </p:set>
                                    <p:animEffect transition="in" filter="dissolve">
                                      <p:cBhvr>
                                        <p:cTn id="10" dur="500"/>
                                        <p:tgtEl>
                                          <p:spTgt spid="5427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7" presetClass="exit" presetSubtype="0" fill="hold" grpId="1" nodeType="clickEffect">
                                  <p:stCondLst>
                                    <p:cond delay="0"/>
                                  </p:stCondLst>
                                  <p:childTnLst>
                                    <p:animEffect transition="out" filter="fade">
                                      <p:cBhvr>
                                        <p:cTn id="14" dur="2000"/>
                                        <p:tgtEl>
                                          <p:spTgt spid="54278"/>
                                        </p:tgtEl>
                                      </p:cBhvr>
                                    </p:animEffect>
                                    <p:anim calcmode="lin" valueType="num">
                                      <p:cBhvr>
                                        <p:cTn id="15" dur="2000"/>
                                        <p:tgtEl>
                                          <p:spTgt spid="54278"/>
                                        </p:tgtEl>
                                        <p:attrNameLst>
                                          <p:attrName>ppt_x</p:attrName>
                                        </p:attrNameLst>
                                      </p:cBhvr>
                                      <p:tavLst>
                                        <p:tav tm="0">
                                          <p:val>
                                            <p:strVal val="ppt_x"/>
                                          </p:val>
                                        </p:tav>
                                        <p:tav tm="100000">
                                          <p:val>
                                            <p:strVal val="ppt_x"/>
                                          </p:val>
                                        </p:tav>
                                      </p:tavLst>
                                    </p:anim>
                                    <p:anim calcmode="lin" valueType="num">
                                      <p:cBhvr>
                                        <p:cTn id="16" dur="2000"/>
                                        <p:tgtEl>
                                          <p:spTgt spid="54278"/>
                                        </p:tgtEl>
                                        <p:attrNameLst>
                                          <p:attrName>ppt_y</p:attrName>
                                        </p:attrNameLst>
                                      </p:cBhvr>
                                      <p:tavLst>
                                        <p:tav tm="0">
                                          <p:val>
                                            <p:strVal val="ppt_y"/>
                                          </p:val>
                                        </p:tav>
                                        <p:tav tm="100000">
                                          <p:val>
                                            <p:strVal val="ppt_y-.1"/>
                                          </p:val>
                                        </p:tav>
                                      </p:tavLst>
                                    </p:anim>
                                    <p:set>
                                      <p:cBhvr>
                                        <p:cTn id="17" dur="1" fill="hold">
                                          <p:stCondLst>
                                            <p:cond delay="1999"/>
                                          </p:stCondLst>
                                        </p:cTn>
                                        <p:tgtEl>
                                          <p:spTgt spid="54278"/>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54279"/>
                                        </p:tgtEl>
                                        <p:attrNameLst>
                                          <p:attrName>style.visibility</p:attrName>
                                        </p:attrNameLst>
                                      </p:cBhvr>
                                      <p:to>
                                        <p:strVal val="hidden"/>
                                      </p:to>
                                    </p:set>
                                  </p:childTnLst>
                                </p:cTn>
                              </p:par>
                            </p:childTnLst>
                          </p:cTn>
                        </p:par>
                        <p:par>
                          <p:cTn id="22" fill="hold" nodeType="afterGroup">
                            <p:stCondLst>
                              <p:cond delay="0"/>
                            </p:stCondLst>
                            <p:childTnLst>
                              <p:par>
                                <p:cTn id="23" presetID="1" presetClass="entr" presetSubtype="0" fill="hold" grpId="1" nodeType="afterEffect">
                                  <p:stCondLst>
                                    <p:cond delay="0"/>
                                  </p:stCondLst>
                                  <p:childTnLst>
                                    <p:set>
                                      <p:cBhvr>
                                        <p:cTn id="24" dur="1" fill="hold">
                                          <p:stCondLst>
                                            <p:cond delay="0"/>
                                          </p:stCondLst>
                                        </p:cTn>
                                        <p:tgtEl>
                                          <p:spTgt spid="5428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428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35" presetClass="path" presetSubtype="0" accel="50000" decel="50000" autoRev="1" fill="hold" grpId="0" nodeType="clickEffect">
                                  <p:stCondLst>
                                    <p:cond delay="0"/>
                                  </p:stCondLst>
                                  <p:childTnLst>
                                    <p:animMotion origin="layout" path="M 1.38889E-6 -2.59259E-6 L -0.23663 -0.0044 " pathEditMode="relative" rAng="0" ptsTypes="AA">
                                      <p:cBhvr>
                                        <p:cTn id="30" dur="2000" fill="hold"/>
                                        <p:tgtEl>
                                          <p:spTgt spid="54280"/>
                                        </p:tgtEl>
                                        <p:attrNameLst>
                                          <p:attrName>ppt_x</p:attrName>
                                          <p:attrName>ppt_y</p:attrName>
                                        </p:attrNameLst>
                                      </p:cBhvr>
                                      <p:rCtr x="-11840" y="-231"/>
                                    </p:animMotion>
                                  </p:childTnLst>
                                </p:cTn>
                              </p:par>
                              <p:par>
                                <p:cTn id="31" presetID="35" presetClass="path" presetSubtype="0" accel="50000" decel="50000" autoRev="1" fill="hold" nodeType="withEffect">
                                  <p:stCondLst>
                                    <p:cond delay="0"/>
                                  </p:stCondLst>
                                  <p:childTnLst>
                                    <p:animMotion origin="layout" path="M 5.E-6 0.0 L -0.24688 0.0 " pathEditMode="relative" rAng="0" ptsTypes="AA">
                                      <p:cBhvr>
                                        <p:cTn id="32" dur="2000" fill="hold"/>
                                        <p:tgtEl>
                                          <p:spTgt spid="54277"/>
                                        </p:tgtEl>
                                        <p:attrNameLst>
                                          <p:attrName>ppt_x</p:attrName>
                                          <p:attrName>ppt_y</p:attrName>
                                        </p:attrNameLst>
                                      </p:cBhvr>
                                      <p:rCtr x="-12344" y="0"/>
                                    </p:animMotion>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xit" presetSubtype="0" fill="hold" grpId="2" nodeType="clickEffect">
                                  <p:stCondLst>
                                    <p:cond delay="0"/>
                                  </p:stCondLst>
                                  <p:childTnLst>
                                    <p:set>
                                      <p:cBhvr>
                                        <p:cTn id="36" dur="1" fill="hold">
                                          <p:stCondLst>
                                            <p:cond delay="0"/>
                                          </p:stCondLst>
                                        </p:cTn>
                                        <p:tgtEl>
                                          <p:spTgt spid="54280"/>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54281"/>
                                        </p:tgtEl>
                                        <p:attrNameLst>
                                          <p:attrName>style.visibility</p:attrName>
                                        </p:attrNameLst>
                                      </p:cBhvr>
                                      <p:to>
                                        <p:strVal val="hidden"/>
                                      </p:to>
                                    </p:set>
                                  </p:childTnLst>
                                </p:cTn>
                              </p:par>
                            </p:childTnLst>
                          </p:cTn>
                        </p:par>
                        <p:par>
                          <p:cTn id="39" fill="hold" nodeType="afterGroup">
                            <p:stCondLst>
                              <p:cond delay="0"/>
                            </p:stCondLst>
                            <p:childTnLst>
                              <p:par>
                                <p:cTn id="40" presetID="1" presetClass="entr" presetSubtype="0" fill="hold" grpId="0" nodeType="afterEffect">
                                  <p:stCondLst>
                                    <p:cond delay="0"/>
                                  </p:stCondLst>
                                  <p:childTnLst>
                                    <p:set>
                                      <p:cBhvr>
                                        <p:cTn id="41" dur="1" fill="hold">
                                          <p:stCondLst>
                                            <p:cond delay="0"/>
                                          </p:stCondLst>
                                        </p:cTn>
                                        <p:tgtEl>
                                          <p:spTgt spid="5428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4286"/>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428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4287"/>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54285"/>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54289"/>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54284"/>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54290"/>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542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animBg="1"/>
      <p:bldP spid="54278" grpId="1" animBg="1"/>
      <p:bldP spid="54279" grpId="0"/>
      <p:bldP spid="54279" grpId="1"/>
      <p:bldP spid="54280" grpId="0"/>
      <p:bldP spid="54280" grpId="1"/>
      <p:bldP spid="54280" grpId="2"/>
      <p:bldP spid="54281" grpId="0"/>
      <p:bldP spid="54281" grpId="1"/>
      <p:bldP spid="54282" grpId="0"/>
      <p:bldP spid="54283" grpId="0"/>
      <p:bldP spid="54284" grpId="0"/>
      <p:bldP spid="54285" grpId="0"/>
      <p:bldP spid="54286" grpId="0" animBg="1"/>
      <p:bldP spid="54287" grpId="0" animBg="1"/>
      <p:bldP spid="54288" grpId="0" animBg="1"/>
      <p:bldP spid="54289" grpId="0" animBg="1"/>
      <p:bldP spid="5429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4"/>
          <p:cNvSpPr>
            <a:spLocks noGrp="1" noChangeArrowheads="1"/>
          </p:cNvSpPr>
          <p:nvPr>
            <p:ph type="title"/>
          </p:nvPr>
        </p:nvSpPr>
        <p:spPr/>
        <p:txBody>
          <a:bodyPr/>
          <a:lstStyle/>
          <a:p>
            <a:pPr eaLnBrk="1" hangingPunct="1"/>
            <a:endParaRPr lang="en-US" altLang="en-US" smtClean="0"/>
          </a:p>
        </p:txBody>
      </p:sp>
      <p:sp>
        <p:nvSpPr>
          <p:cNvPr id="5123" name="Rectangle 3"/>
          <p:cNvSpPr>
            <a:spLocks noGrp="1" noChangeArrowheads="1"/>
          </p:cNvSpPr>
          <p:nvPr>
            <p:ph type="body" sz="half" idx="1"/>
          </p:nvPr>
        </p:nvSpPr>
        <p:spPr>
          <a:xfrm>
            <a:off x="1981200" y="1600200"/>
            <a:ext cx="8229600" cy="990600"/>
          </a:xfrm>
        </p:spPr>
        <p:txBody>
          <a:bodyPr/>
          <a:lstStyle/>
          <a:p>
            <a:pPr eaLnBrk="1" hangingPunct="1"/>
            <a:r>
              <a:rPr lang="en-US" altLang="en-US"/>
              <a:t>As biodiversity decreases, more pressure is put on the remaining organisms!</a:t>
            </a:r>
          </a:p>
        </p:txBody>
      </p:sp>
      <p:pic>
        <p:nvPicPr>
          <p:cNvPr id="12292" name="Picture 4" descr="j034484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18100" y="3295651"/>
            <a:ext cx="1327150"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5" descr="j034485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2743201"/>
            <a:ext cx="1652588" cy="138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6" descr="j03306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8401" y="4419600"/>
            <a:ext cx="1096963"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7" descr="j033063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54939" y="2425700"/>
            <a:ext cx="12207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8" descr="j034579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40750" y="4265614"/>
            <a:ext cx="1206500"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8" name="Picture 10" descr="j020035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62401" y="4800600"/>
            <a:ext cx="1400175"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9" name="Picture 11" descr="j028363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410201" y="5181601"/>
            <a:ext cx="938213"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1" name="Picture 13" descr="frog"/>
          <p:cNvPicPr>
            <a:picLocks noGrp="1" noChangeAspect="1" noChangeArrowheads="1"/>
          </p:cNvPicPr>
          <p:nvPr>
            <p:ph sz="half" idx="2"/>
          </p:nvPr>
        </p:nvPicPr>
        <p:blipFill>
          <a:blip r:embed="rId9">
            <a:extLst>
              <a:ext uri="{28A0092B-C50C-407E-A947-70E740481C1C}">
                <a14:useLocalDpi xmlns:a14="http://schemas.microsoft.com/office/drawing/2010/main" val="0"/>
              </a:ext>
            </a:extLst>
          </a:blip>
          <a:srcRect/>
          <a:stretch>
            <a:fillRect/>
          </a:stretch>
        </p:blipFill>
        <p:spPr>
          <a:xfrm>
            <a:off x="6934200" y="4876800"/>
            <a:ext cx="1295400" cy="896938"/>
          </a:xfrm>
          <a:noFill/>
        </p:spPr>
      </p:pic>
      <p:sp>
        <p:nvSpPr>
          <p:cNvPr id="12304" name="Line 16"/>
          <p:cNvSpPr>
            <a:spLocks noChangeShapeType="1"/>
          </p:cNvSpPr>
          <p:nvPr/>
        </p:nvSpPr>
        <p:spPr bwMode="auto">
          <a:xfrm flipH="1" flipV="1">
            <a:off x="3886200" y="3657600"/>
            <a:ext cx="1066800" cy="304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5" name="Line 17"/>
          <p:cNvSpPr>
            <a:spLocks noChangeShapeType="1"/>
          </p:cNvSpPr>
          <p:nvPr/>
        </p:nvSpPr>
        <p:spPr bwMode="auto">
          <a:xfrm flipH="1">
            <a:off x="3657600" y="4191000"/>
            <a:ext cx="137160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6" name="Line 18"/>
          <p:cNvSpPr>
            <a:spLocks noChangeShapeType="1"/>
          </p:cNvSpPr>
          <p:nvPr/>
        </p:nvSpPr>
        <p:spPr bwMode="auto">
          <a:xfrm flipH="1">
            <a:off x="4800600" y="4572000"/>
            <a:ext cx="381000" cy="381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7" name="Line 19"/>
          <p:cNvSpPr>
            <a:spLocks noChangeShapeType="1"/>
          </p:cNvSpPr>
          <p:nvPr/>
        </p:nvSpPr>
        <p:spPr bwMode="auto">
          <a:xfrm>
            <a:off x="5791200" y="4953000"/>
            <a:ext cx="0" cy="228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8" name="Line 20"/>
          <p:cNvSpPr>
            <a:spLocks noChangeShapeType="1"/>
          </p:cNvSpPr>
          <p:nvPr/>
        </p:nvSpPr>
        <p:spPr bwMode="auto">
          <a:xfrm>
            <a:off x="6324600" y="4724400"/>
            <a:ext cx="685800" cy="304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9" name="Line 21"/>
          <p:cNvSpPr>
            <a:spLocks noChangeShapeType="1"/>
          </p:cNvSpPr>
          <p:nvPr/>
        </p:nvSpPr>
        <p:spPr bwMode="auto">
          <a:xfrm>
            <a:off x="6477000" y="4114800"/>
            <a:ext cx="18288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10" name="Line 22"/>
          <p:cNvSpPr>
            <a:spLocks noChangeShapeType="1"/>
          </p:cNvSpPr>
          <p:nvPr/>
        </p:nvSpPr>
        <p:spPr bwMode="auto">
          <a:xfrm flipV="1">
            <a:off x="6400800" y="3200400"/>
            <a:ext cx="1219200" cy="457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5439283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12293"/>
                                        </p:tgtEl>
                                        <p:attrNameLst>
                                          <p:attrName>style.visibility</p:attrName>
                                        </p:attrNameLst>
                                      </p:cBhvr>
                                      <p:to>
                                        <p:strVal val="visible"/>
                                      </p:to>
                                    </p:set>
                                    <p:anim calcmode="lin" valueType="num">
                                      <p:cBhvr additive="base">
                                        <p:cTn id="11" dur="2000" fill="hold"/>
                                        <p:tgtEl>
                                          <p:spTgt spid="12293"/>
                                        </p:tgtEl>
                                        <p:attrNameLst>
                                          <p:attrName>ppt_x</p:attrName>
                                        </p:attrNameLst>
                                      </p:cBhvr>
                                      <p:tavLst>
                                        <p:tav tm="0">
                                          <p:val>
                                            <p:strVal val="#ppt_x"/>
                                          </p:val>
                                        </p:tav>
                                        <p:tav tm="100000">
                                          <p:val>
                                            <p:strVal val="#ppt_x"/>
                                          </p:val>
                                        </p:tav>
                                      </p:tavLst>
                                    </p:anim>
                                    <p:anim calcmode="lin" valueType="num">
                                      <p:cBhvr additive="base">
                                        <p:cTn id="12" dur="2000" fill="hold"/>
                                        <p:tgtEl>
                                          <p:spTgt spid="12293"/>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2000"/>
                            </p:stCondLst>
                            <p:childTnLst>
                              <p:par>
                                <p:cTn id="14" presetID="2" presetClass="entr" presetSubtype="4" fill="hold" nodeType="afterEffect">
                                  <p:stCondLst>
                                    <p:cond delay="0"/>
                                  </p:stCondLst>
                                  <p:childTnLst>
                                    <p:set>
                                      <p:cBhvr>
                                        <p:cTn id="15" dur="1" fill="hold">
                                          <p:stCondLst>
                                            <p:cond delay="0"/>
                                          </p:stCondLst>
                                        </p:cTn>
                                        <p:tgtEl>
                                          <p:spTgt spid="12295"/>
                                        </p:tgtEl>
                                        <p:attrNameLst>
                                          <p:attrName>style.visibility</p:attrName>
                                        </p:attrNameLst>
                                      </p:cBhvr>
                                      <p:to>
                                        <p:strVal val="visible"/>
                                      </p:to>
                                    </p:set>
                                    <p:anim calcmode="lin" valueType="num">
                                      <p:cBhvr additive="base">
                                        <p:cTn id="16" dur="2000" fill="hold"/>
                                        <p:tgtEl>
                                          <p:spTgt spid="12295"/>
                                        </p:tgtEl>
                                        <p:attrNameLst>
                                          <p:attrName>ppt_x</p:attrName>
                                        </p:attrNameLst>
                                      </p:cBhvr>
                                      <p:tavLst>
                                        <p:tav tm="0">
                                          <p:val>
                                            <p:strVal val="#ppt_x"/>
                                          </p:val>
                                        </p:tav>
                                        <p:tav tm="100000">
                                          <p:val>
                                            <p:strVal val="#ppt_x"/>
                                          </p:val>
                                        </p:tav>
                                      </p:tavLst>
                                    </p:anim>
                                    <p:anim calcmode="lin" valueType="num">
                                      <p:cBhvr additive="base">
                                        <p:cTn id="17" dur="2000" fill="hold"/>
                                        <p:tgtEl>
                                          <p:spTgt spid="12295"/>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4000"/>
                            </p:stCondLst>
                            <p:childTnLst>
                              <p:par>
                                <p:cTn id="19" presetID="2" presetClass="entr" presetSubtype="4" fill="hold" nodeType="afterEffect">
                                  <p:stCondLst>
                                    <p:cond delay="0"/>
                                  </p:stCondLst>
                                  <p:childTnLst>
                                    <p:set>
                                      <p:cBhvr>
                                        <p:cTn id="20" dur="1" fill="hold">
                                          <p:stCondLst>
                                            <p:cond delay="0"/>
                                          </p:stCondLst>
                                        </p:cTn>
                                        <p:tgtEl>
                                          <p:spTgt spid="12294"/>
                                        </p:tgtEl>
                                        <p:attrNameLst>
                                          <p:attrName>style.visibility</p:attrName>
                                        </p:attrNameLst>
                                      </p:cBhvr>
                                      <p:to>
                                        <p:strVal val="visible"/>
                                      </p:to>
                                    </p:set>
                                    <p:anim calcmode="lin" valueType="num">
                                      <p:cBhvr additive="base">
                                        <p:cTn id="21" dur="2000" fill="hold"/>
                                        <p:tgtEl>
                                          <p:spTgt spid="12294"/>
                                        </p:tgtEl>
                                        <p:attrNameLst>
                                          <p:attrName>ppt_x</p:attrName>
                                        </p:attrNameLst>
                                      </p:cBhvr>
                                      <p:tavLst>
                                        <p:tav tm="0">
                                          <p:val>
                                            <p:strVal val="#ppt_x"/>
                                          </p:val>
                                        </p:tav>
                                        <p:tav tm="100000">
                                          <p:val>
                                            <p:strVal val="#ppt_x"/>
                                          </p:val>
                                        </p:tav>
                                      </p:tavLst>
                                    </p:anim>
                                    <p:anim calcmode="lin" valueType="num">
                                      <p:cBhvr additive="base">
                                        <p:cTn id="22" dur="2000" fill="hold"/>
                                        <p:tgtEl>
                                          <p:spTgt spid="12294"/>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6000"/>
                            </p:stCondLst>
                            <p:childTnLst>
                              <p:par>
                                <p:cTn id="24" presetID="2" presetClass="entr" presetSubtype="4" fill="hold" nodeType="afterEffect">
                                  <p:stCondLst>
                                    <p:cond delay="0"/>
                                  </p:stCondLst>
                                  <p:childTnLst>
                                    <p:set>
                                      <p:cBhvr>
                                        <p:cTn id="25" dur="1" fill="hold">
                                          <p:stCondLst>
                                            <p:cond delay="0"/>
                                          </p:stCondLst>
                                        </p:cTn>
                                        <p:tgtEl>
                                          <p:spTgt spid="12296"/>
                                        </p:tgtEl>
                                        <p:attrNameLst>
                                          <p:attrName>style.visibility</p:attrName>
                                        </p:attrNameLst>
                                      </p:cBhvr>
                                      <p:to>
                                        <p:strVal val="visible"/>
                                      </p:to>
                                    </p:set>
                                    <p:anim calcmode="lin" valueType="num">
                                      <p:cBhvr additive="base">
                                        <p:cTn id="26" dur="2000" fill="hold"/>
                                        <p:tgtEl>
                                          <p:spTgt spid="12296"/>
                                        </p:tgtEl>
                                        <p:attrNameLst>
                                          <p:attrName>ppt_x</p:attrName>
                                        </p:attrNameLst>
                                      </p:cBhvr>
                                      <p:tavLst>
                                        <p:tav tm="0">
                                          <p:val>
                                            <p:strVal val="#ppt_x"/>
                                          </p:val>
                                        </p:tav>
                                        <p:tav tm="100000">
                                          <p:val>
                                            <p:strVal val="#ppt_x"/>
                                          </p:val>
                                        </p:tav>
                                      </p:tavLst>
                                    </p:anim>
                                    <p:anim calcmode="lin" valueType="num">
                                      <p:cBhvr additive="base">
                                        <p:cTn id="27" dur="2000" fill="hold"/>
                                        <p:tgtEl>
                                          <p:spTgt spid="12296"/>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8000"/>
                            </p:stCondLst>
                            <p:childTnLst>
                              <p:par>
                                <p:cTn id="29" presetID="2" presetClass="entr" presetSubtype="4" fill="hold" nodeType="afterEffect">
                                  <p:stCondLst>
                                    <p:cond delay="0"/>
                                  </p:stCondLst>
                                  <p:childTnLst>
                                    <p:set>
                                      <p:cBhvr>
                                        <p:cTn id="30" dur="1" fill="hold">
                                          <p:stCondLst>
                                            <p:cond delay="0"/>
                                          </p:stCondLst>
                                        </p:cTn>
                                        <p:tgtEl>
                                          <p:spTgt spid="12301"/>
                                        </p:tgtEl>
                                        <p:attrNameLst>
                                          <p:attrName>style.visibility</p:attrName>
                                        </p:attrNameLst>
                                      </p:cBhvr>
                                      <p:to>
                                        <p:strVal val="visible"/>
                                      </p:to>
                                    </p:set>
                                    <p:anim calcmode="lin" valueType="num">
                                      <p:cBhvr additive="base">
                                        <p:cTn id="31" dur="2000" fill="hold"/>
                                        <p:tgtEl>
                                          <p:spTgt spid="12301"/>
                                        </p:tgtEl>
                                        <p:attrNameLst>
                                          <p:attrName>ppt_x</p:attrName>
                                        </p:attrNameLst>
                                      </p:cBhvr>
                                      <p:tavLst>
                                        <p:tav tm="0">
                                          <p:val>
                                            <p:strVal val="#ppt_x"/>
                                          </p:val>
                                        </p:tav>
                                        <p:tav tm="100000">
                                          <p:val>
                                            <p:strVal val="#ppt_x"/>
                                          </p:val>
                                        </p:tav>
                                      </p:tavLst>
                                    </p:anim>
                                    <p:anim calcmode="lin" valueType="num">
                                      <p:cBhvr additive="base">
                                        <p:cTn id="32" dur="2000" fill="hold"/>
                                        <p:tgtEl>
                                          <p:spTgt spid="12301"/>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0000"/>
                            </p:stCondLst>
                            <p:childTnLst>
                              <p:par>
                                <p:cTn id="34" presetID="2" presetClass="entr" presetSubtype="4" fill="hold" nodeType="afterEffect">
                                  <p:stCondLst>
                                    <p:cond delay="0"/>
                                  </p:stCondLst>
                                  <p:childTnLst>
                                    <p:set>
                                      <p:cBhvr>
                                        <p:cTn id="35" dur="1" fill="hold">
                                          <p:stCondLst>
                                            <p:cond delay="0"/>
                                          </p:stCondLst>
                                        </p:cTn>
                                        <p:tgtEl>
                                          <p:spTgt spid="12298"/>
                                        </p:tgtEl>
                                        <p:attrNameLst>
                                          <p:attrName>style.visibility</p:attrName>
                                        </p:attrNameLst>
                                      </p:cBhvr>
                                      <p:to>
                                        <p:strVal val="visible"/>
                                      </p:to>
                                    </p:set>
                                    <p:anim calcmode="lin" valueType="num">
                                      <p:cBhvr additive="base">
                                        <p:cTn id="36" dur="2000" fill="hold"/>
                                        <p:tgtEl>
                                          <p:spTgt spid="12298"/>
                                        </p:tgtEl>
                                        <p:attrNameLst>
                                          <p:attrName>ppt_x</p:attrName>
                                        </p:attrNameLst>
                                      </p:cBhvr>
                                      <p:tavLst>
                                        <p:tav tm="0">
                                          <p:val>
                                            <p:strVal val="#ppt_x"/>
                                          </p:val>
                                        </p:tav>
                                        <p:tav tm="100000">
                                          <p:val>
                                            <p:strVal val="#ppt_x"/>
                                          </p:val>
                                        </p:tav>
                                      </p:tavLst>
                                    </p:anim>
                                    <p:anim calcmode="lin" valueType="num">
                                      <p:cBhvr additive="base">
                                        <p:cTn id="37" dur="2000" fill="hold"/>
                                        <p:tgtEl>
                                          <p:spTgt spid="12298"/>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12000"/>
                            </p:stCondLst>
                            <p:childTnLst>
                              <p:par>
                                <p:cTn id="39" presetID="2" presetClass="entr" presetSubtype="4" fill="hold" nodeType="afterEffect">
                                  <p:stCondLst>
                                    <p:cond delay="0"/>
                                  </p:stCondLst>
                                  <p:childTnLst>
                                    <p:set>
                                      <p:cBhvr>
                                        <p:cTn id="40" dur="1" fill="hold">
                                          <p:stCondLst>
                                            <p:cond delay="0"/>
                                          </p:stCondLst>
                                        </p:cTn>
                                        <p:tgtEl>
                                          <p:spTgt spid="12299"/>
                                        </p:tgtEl>
                                        <p:attrNameLst>
                                          <p:attrName>style.visibility</p:attrName>
                                        </p:attrNameLst>
                                      </p:cBhvr>
                                      <p:to>
                                        <p:strVal val="visible"/>
                                      </p:to>
                                    </p:set>
                                    <p:anim calcmode="lin" valueType="num">
                                      <p:cBhvr additive="base">
                                        <p:cTn id="41" dur="5000" fill="hold"/>
                                        <p:tgtEl>
                                          <p:spTgt spid="12299"/>
                                        </p:tgtEl>
                                        <p:attrNameLst>
                                          <p:attrName>ppt_x</p:attrName>
                                        </p:attrNameLst>
                                      </p:cBhvr>
                                      <p:tavLst>
                                        <p:tav tm="0">
                                          <p:val>
                                            <p:strVal val="#ppt_x"/>
                                          </p:val>
                                        </p:tav>
                                        <p:tav tm="100000">
                                          <p:val>
                                            <p:strVal val="#ppt_x"/>
                                          </p:val>
                                        </p:tav>
                                      </p:tavLst>
                                    </p:anim>
                                    <p:anim calcmode="lin" valueType="num">
                                      <p:cBhvr additive="base">
                                        <p:cTn id="42" dur="5000" fill="hold"/>
                                        <p:tgtEl>
                                          <p:spTgt spid="12299"/>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17000"/>
                            </p:stCondLst>
                            <p:childTnLst>
                              <p:par>
                                <p:cTn id="44" presetID="9" presetClass="entr" presetSubtype="0" fill="hold" grpId="0" nodeType="afterEffect">
                                  <p:stCondLst>
                                    <p:cond delay="0"/>
                                  </p:stCondLst>
                                  <p:childTnLst>
                                    <p:set>
                                      <p:cBhvr>
                                        <p:cTn id="45" dur="1" fill="hold">
                                          <p:stCondLst>
                                            <p:cond delay="0"/>
                                          </p:stCondLst>
                                        </p:cTn>
                                        <p:tgtEl>
                                          <p:spTgt spid="12304"/>
                                        </p:tgtEl>
                                        <p:attrNameLst>
                                          <p:attrName>style.visibility</p:attrName>
                                        </p:attrNameLst>
                                      </p:cBhvr>
                                      <p:to>
                                        <p:strVal val="visible"/>
                                      </p:to>
                                    </p:set>
                                    <p:animEffect transition="in" filter="dissolve">
                                      <p:cBhvr>
                                        <p:cTn id="46" dur="500"/>
                                        <p:tgtEl>
                                          <p:spTgt spid="12304"/>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2305"/>
                                        </p:tgtEl>
                                        <p:attrNameLst>
                                          <p:attrName>style.visibility</p:attrName>
                                        </p:attrNameLst>
                                      </p:cBhvr>
                                      <p:to>
                                        <p:strVal val="visible"/>
                                      </p:to>
                                    </p:set>
                                    <p:animEffect transition="in" filter="dissolve">
                                      <p:cBhvr>
                                        <p:cTn id="49" dur="500"/>
                                        <p:tgtEl>
                                          <p:spTgt spid="12305"/>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2306"/>
                                        </p:tgtEl>
                                        <p:attrNameLst>
                                          <p:attrName>style.visibility</p:attrName>
                                        </p:attrNameLst>
                                      </p:cBhvr>
                                      <p:to>
                                        <p:strVal val="visible"/>
                                      </p:to>
                                    </p:set>
                                    <p:animEffect transition="in" filter="dissolve">
                                      <p:cBhvr>
                                        <p:cTn id="52" dur="500"/>
                                        <p:tgtEl>
                                          <p:spTgt spid="12306"/>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12307"/>
                                        </p:tgtEl>
                                        <p:attrNameLst>
                                          <p:attrName>style.visibility</p:attrName>
                                        </p:attrNameLst>
                                      </p:cBhvr>
                                      <p:to>
                                        <p:strVal val="visible"/>
                                      </p:to>
                                    </p:set>
                                    <p:animEffect transition="in" filter="dissolve">
                                      <p:cBhvr>
                                        <p:cTn id="55" dur="500"/>
                                        <p:tgtEl>
                                          <p:spTgt spid="12307"/>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12308"/>
                                        </p:tgtEl>
                                        <p:attrNameLst>
                                          <p:attrName>style.visibility</p:attrName>
                                        </p:attrNameLst>
                                      </p:cBhvr>
                                      <p:to>
                                        <p:strVal val="visible"/>
                                      </p:to>
                                    </p:set>
                                    <p:animEffect transition="in" filter="dissolve">
                                      <p:cBhvr>
                                        <p:cTn id="58" dur="500"/>
                                        <p:tgtEl>
                                          <p:spTgt spid="12308"/>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12309"/>
                                        </p:tgtEl>
                                        <p:attrNameLst>
                                          <p:attrName>style.visibility</p:attrName>
                                        </p:attrNameLst>
                                      </p:cBhvr>
                                      <p:to>
                                        <p:strVal val="visible"/>
                                      </p:to>
                                    </p:set>
                                    <p:animEffect transition="in" filter="dissolve">
                                      <p:cBhvr>
                                        <p:cTn id="61" dur="500"/>
                                        <p:tgtEl>
                                          <p:spTgt spid="12309"/>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12310"/>
                                        </p:tgtEl>
                                        <p:attrNameLst>
                                          <p:attrName>style.visibility</p:attrName>
                                        </p:attrNameLst>
                                      </p:cBhvr>
                                      <p:to>
                                        <p:strVal val="visible"/>
                                      </p:to>
                                    </p:set>
                                    <p:animEffect transition="in" filter="dissolve">
                                      <p:cBhvr>
                                        <p:cTn id="64" dur="500"/>
                                        <p:tgtEl>
                                          <p:spTgt spid="12310"/>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35" presetClass="exit" presetSubtype="0" fill="hold" nodeType="clickEffect">
                                  <p:stCondLst>
                                    <p:cond delay="0"/>
                                  </p:stCondLst>
                                  <p:childTnLst>
                                    <p:animEffect transition="out" filter="fade">
                                      <p:cBhvr>
                                        <p:cTn id="68" dur="2000"/>
                                        <p:tgtEl>
                                          <p:spTgt spid="12296"/>
                                        </p:tgtEl>
                                      </p:cBhvr>
                                    </p:animEffect>
                                    <p:anim calcmode="lin" valueType="num">
                                      <p:cBhvr>
                                        <p:cTn id="69" dur="2000"/>
                                        <p:tgtEl>
                                          <p:spTgt spid="12296"/>
                                        </p:tgtEl>
                                        <p:attrNameLst>
                                          <p:attrName>style.rotation</p:attrName>
                                        </p:attrNameLst>
                                      </p:cBhvr>
                                      <p:tavLst>
                                        <p:tav tm="0">
                                          <p:val>
                                            <p:fltVal val="0"/>
                                          </p:val>
                                        </p:tav>
                                        <p:tav tm="100000">
                                          <p:val>
                                            <p:fltVal val="720"/>
                                          </p:val>
                                        </p:tav>
                                      </p:tavLst>
                                    </p:anim>
                                    <p:anim calcmode="lin" valueType="num">
                                      <p:cBhvr>
                                        <p:cTn id="70" dur="2000"/>
                                        <p:tgtEl>
                                          <p:spTgt spid="12296"/>
                                        </p:tgtEl>
                                        <p:attrNameLst>
                                          <p:attrName>ppt_h</p:attrName>
                                        </p:attrNameLst>
                                      </p:cBhvr>
                                      <p:tavLst>
                                        <p:tav tm="0">
                                          <p:val>
                                            <p:strVal val="ppt_h"/>
                                          </p:val>
                                        </p:tav>
                                        <p:tav tm="100000">
                                          <p:val>
                                            <p:fltVal val="0"/>
                                          </p:val>
                                        </p:tav>
                                      </p:tavLst>
                                    </p:anim>
                                    <p:anim calcmode="lin" valueType="num">
                                      <p:cBhvr>
                                        <p:cTn id="71" dur="2000"/>
                                        <p:tgtEl>
                                          <p:spTgt spid="12296"/>
                                        </p:tgtEl>
                                        <p:attrNameLst>
                                          <p:attrName>ppt_w</p:attrName>
                                        </p:attrNameLst>
                                      </p:cBhvr>
                                      <p:tavLst>
                                        <p:tav tm="0">
                                          <p:val>
                                            <p:strVal val="ppt_w"/>
                                          </p:val>
                                        </p:tav>
                                        <p:tav tm="100000">
                                          <p:val>
                                            <p:fltVal val="0"/>
                                          </p:val>
                                        </p:tav>
                                      </p:tavLst>
                                    </p:anim>
                                    <p:set>
                                      <p:cBhvr>
                                        <p:cTn id="72" dur="1" fill="hold">
                                          <p:stCondLst>
                                            <p:cond delay="1999"/>
                                          </p:stCondLst>
                                        </p:cTn>
                                        <p:tgtEl>
                                          <p:spTgt spid="12296"/>
                                        </p:tgtEl>
                                        <p:attrNameLst>
                                          <p:attrName>style.visibility</p:attrName>
                                        </p:attrNameLst>
                                      </p:cBhvr>
                                      <p:to>
                                        <p:strVal val="hidden"/>
                                      </p:to>
                                    </p:set>
                                  </p:childTnLst>
                                </p:cTn>
                              </p:par>
                              <p:par>
                                <p:cTn id="73" presetID="9" presetClass="exit" presetSubtype="0" fill="hold" grpId="1" nodeType="withEffect">
                                  <p:stCondLst>
                                    <p:cond delay="0"/>
                                  </p:stCondLst>
                                  <p:childTnLst>
                                    <p:animEffect transition="out" filter="dissolve">
                                      <p:cBhvr>
                                        <p:cTn id="74" dur="500"/>
                                        <p:tgtEl>
                                          <p:spTgt spid="12309"/>
                                        </p:tgtEl>
                                      </p:cBhvr>
                                    </p:animEffect>
                                    <p:set>
                                      <p:cBhvr>
                                        <p:cTn id="75" dur="1" fill="hold">
                                          <p:stCondLst>
                                            <p:cond delay="499"/>
                                          </p:stCondLst>
                                        </p:cTn>
                                        <p:tgtEl>
                                          <p:spTgt spid="12309"/>
                                        </p:tgtEl>
                                        <p:attrNameLst>
                                          <p:attrName>style.visibility</p:attrName>
                                        </p:attrNameLst>
                                      </p:cBhvr>
                                      <p:to>
                                        <p:strVal val="hidden"/>
                                      </p:to>
                                    </p:set>
                                  </p:childTnLst>
                                </p:cTn>
                              </p:par>
                            </p:childTnLst>
                          </p:cTn>
                        </p:par>
                        <p:par>
                          <p:cTn id="76" fill="hold" nodeType="afterGroup">
                            <p:stCondLst>
                              <p:cond delay="2000"/>
                            </p:stCondLst>
                            <p:childTnLst>
                              <p:par>
                                <p:cTn id="77" presetID="6" presetClass="emph" presetSubtype="0" fill="hold" nodeType="afterEffect">
                                  <p:stCondLst>
                                    <p:cond delay="0"/>
                                  </p:stCondLst>
                                  <p:childTnLst>
                                    <p:animScale>
                                      <p:cBhvr>
                                        <p:cTn id="78" dur="2000" fill="hold"/>
                                        <p:tgtEl>
                                          <p:spTgt spid="12293"/>
                                        </p:tgtEl>
                                      </p:cBhvr>
                                      <p:by x="50000" y="50000"/>
                                    </p:animScale>
                                  </p:childTnLst>
                                </p:cTn>
                              </p:par>
                              <p:par>
                                <p:cTn id="79" presetID="6" presetClass="emph" presetSubtype="0" fill="hold" nodeType="withEffect">
                                  <p:stCondLst>
                                    <p:cond delay="0"/>
                                  </p:stCondLst>
                                  <p:childTnLst>
                                    <p:animScale>
                                      <p:cBhvr>
                                        <p:cTn id="80" dur="2000" fill="hold"/>
                                        <p:tgtEl>
                                          <p:spTgt spid="12294"/>
                                        </p:tgtEl>
                                      </p:cBhvr>
                                      <p:by x="50000" y="50000"/>
                                    </p:animScale>
                                  </p:childTnLst>
                                </p:cTn>
                              </p:par>
                              <p:par>
                                <p:cTn id="81" presetID="6" presetClass="emph" presetSubtype="0" fill="hold" nodeType="withEffect">
                                  <p:stCondLst>
                                    <p:cond delay="0"/>
                                  </p:stCondLst>
                                  <p:childTnLst>
                                    <p:animScale>
                                      <p:cBhvr>
                                        <p:cTn id="82" dur="2000" fill="hold"/>
                                        <p:tgtEl>
                                          <p:spTgt spid="12298"/>
                                        </p:tgtEl>
                                      </p:cBhvr>
                                      <p:by x="50000" y="50000"/>
                                    </p:animScale>
                                  </p:childTnLst>
                                </p:cTn>
                              </p:par>
                              <p:par>
                                <p:cTn id="83" presetID="6" presetClass="emph" presetSubtype="0" fill="hold" nodeType="withEffect">
                                  <p:stCondLst>
                                    <p:cond delay="0"/>
                                  </p:stCondLst>
                                  <p:childTnLst>
                                    <p:animScale>
                                      <p:cBhvr>
                                        <p:cTn id="84" dur="2000" fill="hold"/>
                                        <p:tgtEl>
                                          <p:spTgt spid="12299"/>
                                        </p:tgtEl>
                                      </p:cBhvr>
                                      <p:by x="50000" y="50000"/>
                                    </p:animScale>
                                  </p:childTnLst>
                                </p:cTn>
                              </p:par>
                              <p:par>
                                <p:cTn id="85" presetID="6" presetClass="emph" presetSubtype="0" fill="hold" nodeType="withEffect">
                                  <p:stCondLst>
                                    <p:cond delay="0"/>
                                  </p:stCondLst>
                                  <p:childTnLst>
                                    <p:animScale>
                                      <p:cBhvr>
                                        <p:cTn id="86" dur="2000" fill="hold"/>
                                        <p:tgtEl>
                                          <p:spTgt spid="12301"/>
                                        </p:tgtEl>
                                      </p:cBhvr>
                                      <p:by x="50000" y="50000"/>
                                    </p:animScale>
                                  </p:childTnLst>
                                </p:cTn>
                              </p:par>
                              <p:par>
                                <p:cTn id="87" presetID="6" presetClass="emph" presetSubtype="0" fill="hold" nodeType="withEffect">
                                  <p:stCondLst>
                                    <p:cond delay="0"/>
                                  </p:stCondLst>
                                  <p:childTnLst>
                                    <p:animScale>
                                      <p:cBhvr>
                                        <p:cTn id="88" dur="2000" fill="hold"/>
                                        <p:tgtEl>
                                          <p:spTgt spid="12295"/>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4" grpId="0" animBg="1"/>
      <p:bldP spid="12305" grpId="0" animBg="1"/>
      <p:bldP spid="12306" grpId="0" animBg="1"/>
      <p:bldP spid="12307" grpId="0" animBg="1"/>
      <p:bldP spid="12308" grpId="0" animBg="1"/>
      <p:bldP spid="12309" grpId="0" animBg="1"/>
      <p:bldP spid="12309" grpId="1" animBg="1"/>
      <p:bldP spid="123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4"/>
          <p:cNvSpPr txBox="1">
            <a:spLocks noChangeArrowheads="1"/>
          </p:cNvSpPr>
          <p:nvPr/>
        </p:nvSpPr>
        <p:spPr bwMode="auto">
          <a:xfrm>
            <a:off x="1676400" y="152400"/>
            <a:ext cx="2590800" cy="7889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Hypothetical food chain</a:t>
            </a:r>
          </a:p>
          <a:p>
            <a:pPr eaLnBrk="1" hangingPunct="1">
              <a:spcBef>
                <a:spcPct val="50000"/>
              </a:spcBef>
            </a:pPr>
            <a:r>
              <a:rPr lang="en-US" altLang="en-US"/>
              <a:t>1 week</a:t>
            </a:r>
          </a:p>
        </p:txBody>
      </p:sp>
      <p:pic>
        <p:nvPicPr>
          <p:cNvPr id="55302" name="Picture 6" descr="fatbastar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1" y="914400"/>
            <a:ext cx="2981325"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4" name="Picture 8" descr="coyot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1" y="2971801"/>
            <a:ext cx="122872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5" name="Picture 9" descr="coyot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1" y="2895601"/>
            <a:ext cx="122872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6" name="Line 10"/>
          <p:cNvSpPr>
            <a:spLocks noChangeShapeType="1"/>
          </p:cNvSpPr>
          <p:nvPr/>
        </p:nvSpPr>
        <p:spPr bwMode="auto">
          <a:xfrm flipH="1">
            <a:off x="4953000" y="1905000"/>
            <a:ext cx="838200" cy="914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07" name="Line 11"/>
          <p:cNvSpPr>
            <a:spLocks noChangeShapeType="1"/>
          </p:cNvSpPr>
          <p:nvPr/>
        </p:nvSpPr>
        <p:spPr bwMode="auto">
          <a:xfrm>
            <a:off x="6705600" y="1905000"/>
            <a:ext cx="685800" cy="914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5309" name="Picture 13" descr="See full size imag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3200" y="4419600"/>
            <a:ext cx="1143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4" name="Picture 18" descr="See full size imag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800" y="3886200"/>
            <a:ext cx="1143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5" name="Picture 19" descr="See full size imag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4419600"/>
            <a:ext cx="1143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6" name="Picture 20" descr="See full size imag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9600" y="3886200"/>
            <a:ext cx="1143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7" name="Picture 21" descr="See full size imag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4267200"/>
            <a:ext cx="1143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8" name="Picture 22" descr="See full size imag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05800" y="4343400"/>
            <a:ext cx="1143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19" name="Line 23"/>
          <p:cNvSpPr>
            <a:spLocks noChangeShapeType="1"/>
          </p:cNvSpPr>
          <p:nvPr/>
        </p:nvSpPr>
        <p:spPr bwMode="auto">
          <a:xfrm flipH="1">
            <a:off x="4114800" y="3429000"/>
            <a:ext cx="457200" cy="381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20" name="Line 24"/>
          <p:cNvSpPr>
            <a:spLocks noChangeShapeType="1"/>
          </p:cNvSpPr>
          <p:nvPr/>
        </p:nvSpPr>
        <p:spPr bwMode="auto">
          <a:xfrm flipH="1">
            <a:off x="4724400" y="3810000"/>
            <a:ext cx="228600" cy="609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21" name="Line 25"/>
          <p:cNvSpPr>
            <a:spLocks noChangeShapeType="1"/>
          </p:cNvSpPr>
          <p:nvPr/>
        </p:nvSpPr>
        <p:spPr bwMode="auto">
          <a:xfrm flipH="1">
            <a:off x="3886200" y="3581400"/>
            <a:ext cx="838200" cy="8382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22" name="Line 26"/>
          <p:cNvSpPr>
            <a:spLocks noChangeShapeType="1"/>
          </p:cNvSpPr>
          <p:nvPr/>
        </p:nvSpPr>
        <p:spPr bwMode="auto">
          <a:xfrm flipH="1">
            <a:off x="7772400" y="3657600"/>
            <a:ext cx="0" cy="609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23" name="Line 27"/>
          <p:cNvSpPr>
            <a:spLocks noChangeShapeType="1"/>
          </p:cNvSpPr>
          <p:nvPr/>
        </p:nvSpPr>
        <p:spPr bwMode="auto">
          <a:xfrm>
            <a:off x="8077200" y="3429000"/>
            <a:ext cx="457200" cy="4572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24" name="Line 28"/>
          <p:cNvSpPr>
            <a:spLocks noChangeShapeType="1"/>
          </p:cNvSpPr>
          <p:nvPr/>
        </p:nvSpPr>
        <p:spPr bwMode="auto">
          <a:xfrm>
            <a:off x="8001000" y="3581400"/>
            <a:ext cx="381000" cy="762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5336" name="Picture 40"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24400" y="57912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37" name="Picture 41"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81600" y="5562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39" name="Picture 43"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29200" y="50292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40" name="Picture 44"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43400" y="5105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41" name="Picture 45"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00600" y="53340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50" name="Line 54"/>
          <p:cNvSpPr>
            <a:spLocks noChangeShapeType="1"/>
          </p:cNvSpPr>
          <p:nvPr/>
        </p:nvSpPr>
        <p:spPr bwMode="auto">
          <a:xfrm flipH="1">
            <a:off x="2590800" y="4800600"/>
            <a:ext cx="457200" cy="381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51" name="Line 55"/>
          <p:cNvSpPr>
            <a:spLocks noChangeShapeType="1"/>
          </p:cNvSpPr>
          <p:nvPr/>
        </p:nvSpPr>
        <p:spPr bwMode="auto">
          <a:xfrm>
            <a:off x="4648200" y="4800600"/>
            <a:ext cx="152400" cy="3048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52" name="Line 56"/>
          <p:cNvSpPr>
            <a:spLocks noChangeShapeType="1"/>
          </p:cNvSpPr>
          <p:nvPr/>
        </p:nvSpPr>
        <p:spPr bwMode="auto">
          <a:xfrm flipH="1" flipV="1">
            <a:off x="3429000" y="3581400"/>
            <a:ext cx="0" cy="381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5353" name="Picture 57"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62800" y="49530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54" name="Picture 58"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15200" y="5257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55" name="Picture 59"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58000" y="5638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56" name="Picture 60"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96200" y="5486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57" name="Picture 61"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24800" y="5181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58" name="Picture 62"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81800" y="53340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59" name="Picture 63"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96200" y="49530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0" name="Picture 64"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29400" y="5105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1" name="Picture 65"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15400" y="50292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2" name="Picture 66"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601200" y="5562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3" name="Picture 67"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15400" y="5562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4" name="Picture 68"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20200" y="5257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5" name="Picture 69"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677400" y="54102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6" name="Picture 70"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86800" y="53340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7" name="Picture 71"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601200" y="5105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8" name="Picture 72"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448800" y="4800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9" name="Picture 73"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906000" y="2971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70" name="Picture 74"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96400" y="30480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71" name="Picture 75"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10600" y="30480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72" name="Picture 76"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753600" y="3276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73" name="Picture 77"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44000" y="3276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74" name="Picture 78"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4400" y="3352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75" name="Picture 79"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448800" y="3581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76" name="Picture 80"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39200" y="3581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77" name="Line 81"/>
          <p:cNvSpPr>
            <a:spLocks noChangeShapeType="1"/>
          </p:cNvSpPr>
          <p:nvPr/>
        </p:nvSpPr>
        <p:spPr bwMode="auto">
          <a:xfrm>
            <a:off x="7543800" y="4648200"/>
            <a:ext cx="152400" cy="3048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78" name="Line 82"/>
          <p:cNvSpPr>
            <a:spLocks noChangeShapeType="1"/>
          </p:cNvSpPr>
          <p:nvPr/>
        </p:nvSpPr>
        <p:spPr bwMode="auto">
          <a:xfrm>
            <a:off x="8915400" y="4724400"/>
            <a:ext cx="152400" cy="3048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79" name="Line 83"/>
          <p:cNvSpPr>
            <a:spLocks noChangeShapeType="1"/>
          </p:cNvSpPr>
          <p:nvPr/>
        </p:nvSpPr>
        <p:spPr bwMode="auto">
          <a:xfrm flipV="1">
            <a:off x="8763000" y="3581400"/>
            <a:ext cx="76200" cy="381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5380" name="Picture 84"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38600" y="54102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81" name="Picture 85"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19400" y="5257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82" name="Picture 86"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52600" y="4876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83" name="Picture 87"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33600" y="5257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84" name="Picture 88"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38400" y="5486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85" name="Picture 89"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5000" y="5867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86" name="Picture 90"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62400" y="5867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87" name="Picture 91"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28800" y="5562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88" name="Picture 92"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67000" y="57912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89" name="Picture 93"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10000" y="5105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0" name="Picture 94"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43400" y="6248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1" name="Picture 95"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81400" y="2895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2" name="Picture 96"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28800" y="3733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3" name="Picture 97"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09800" y="2971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4" name="Picture 98"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67000" y="3276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5" name="Picture 99"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76600" y="3276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6" name="Picture 100"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71800" y="29718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7" name="Picture 101"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81200" y="32766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98" name="Picture 102"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90800" y="35814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99" name="Line 103"/>
          <p:cNvSpPr>
            <a:spLocks noChangeShapeType="1"/>
          </p:cNvSpPr>
          <p:nvPr/>
        </p:nvSpPr>
        <p:spPr bwMode="auto">
          <a:xfrm flipV="1">
            <a:off x="8763000" y="3581400"/>
            <a:ext cx="76200" cy="381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5400" name="Picture 104" descr="minnow_13918_l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33600" y="6172200"/>
            <a:ext cx="533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02" name="Picture 10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10600" y="205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03" name="Picture 10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05800" y="205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09" name="Picture 11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48600" y="205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0" name="Picture 11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01000" y="2286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1" name="Picture 11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05800" y="236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2" name="Picture 11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10600" y="2514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3" name="Picture 11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29600" y="259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4" name="Picture 11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24800" y="259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5" name="Picture 11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448800" y="2514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6" name="Picture 12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372600" y="2286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7" name="Picture 12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86800" y="2286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8" name="Picture 12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20200" y="205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19" name="Picture 12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67800" y="2286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0" name="Picture 12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448800" y="182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1" name="Picture 12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82200" y="182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2" name="Picture 12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06000" y="205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3" name="Picture 12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058400" y="2286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4" name="Picture 12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53600" y="236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5" name="Picture 12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582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6" name="Picture 13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534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7" name="Picture 13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240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8" name="Picture 13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486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29" name="Picture 13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53400" y="160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0" name="Picture 13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58200" y="1752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1" name="Picture 13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77200" y="182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2" name="Picture 13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72400" y="182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3" name="Picture 13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96400" y="1752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4" name="Picture 13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202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5" name="Picture 13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5344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6" name="Picture 14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678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7" name="Picture 14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9154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8" name="Picture 14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96400" y="1066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39" name="Picture 14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29800" y="1066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40" name="Picture 14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536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41" name="Picture 14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060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42" name="Picture 14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601200" y="160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78" name="Picture 18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01000" y="1143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79" name="Picture 18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696200" y="1143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0" name="Picture 18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39000" y="1143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1" name="Picture 18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391400" y="1371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2" name="Picture 18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696200" y="1447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3" name="Picture 18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01000" y="160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4" name="Picture 18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620000" y="1676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5" name="Picture 18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315200" y="1676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6" name="Picture 19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839200" y="160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7" name="Picture 19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763000" y="1371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8" name="Picture 19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77200" y="1371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89" name="Picture 19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10600" y="1143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0" name="Picture 19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58200" y="1371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1" name="Picture 19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839200" y="914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2" name="Picture 19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372600" y="914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3" name="Picture 19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96400" y="1143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4" name="Picture 19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448800" y="1371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5" name="Picture 19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144000" y="1447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6" name="Picture 20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48600" y="381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7" name="Picture 20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43800" y="381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8" name="Picture 20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86600" y="381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499" name="Picture 20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39000" y="609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0" name="Picture 20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43800" y="685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1" name="Picture 20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48600" y="838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2" name="Picture 20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67600" y="914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3" name="Picture 20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62800" y="914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4" name="Picture 20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86800" y="838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5" name="Picture 20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10600" y="609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6" name="Picture 21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24800" y="609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7" name="Picture 21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58200" y="381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8" name="Picture 21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05800" y="609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09" name="Picture 21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86800" y="152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0" name="Picture 21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20200" y="152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1" name="Picture 21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144000" y="381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2" name="Picture 21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96400" y="609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3" name="Picture 21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991600" y="685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4" name="Picture 21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386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5" name="Picture 21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338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6" name="Picture 22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766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7" name="Picture 22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290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8" name="Picture 22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33800" y="160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19" name="Picture 22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38600" y="1752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0" name="Picture 22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57600" y="182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1" name="Picture 22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52800" y="182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2" name="Picture 22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76800" y="1752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3" name="Picture 22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006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4" name="Picture 22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148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5" name="Picture 22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482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6" name="Picture 23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4958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7" name="Picture 23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76800" y="1066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8" name="Picture 23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10200" y="1066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29" name="Picture 23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34000" y="1295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0" name="Picture 23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86400" y="1524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1" name="Picture 23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81600" y="160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2" name="Picture 23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86200" y="53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3" name="Picture 23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81400" y="53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4" name="Picture 23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24200" y="53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5" name="Picture 23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76600" y="76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6" name="Picture 24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81400" y="838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7" name="Picture 24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86200" y="990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8" name="Picture 24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05200" y="1066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39" name="Picture 24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00400" y="1066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0" name="Picture 24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24400" y="990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1" name="Picture 24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48200" y="76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2" name="Picture 24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62400" y="76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3" name="Picture 24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495800" y="53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4" name="Picture 24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343400" y="76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5" name="Picture 24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24400" y="304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6" name="Picture 25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57800" y="304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7" name="Picture 25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81600" y="53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8" name="Picture 25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34000" y="76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49" name="Picture 25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29200" y="838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0" name="Picture 25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3152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1" name="Picture 25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104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2" name="Picture 25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532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3" name="Picture 25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056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4" name="Picture 25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10400" y="6705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5" name="Picture 25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315200" y="6858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6" name="Picture 26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34200" y="6934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7" name="Picture 26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629400" y="6934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8" name="Picture 26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53400" y="6858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59" name="Picture 26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772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0" name="Picture 26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3914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1" name="Picture 26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248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2" name="Picture 26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724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3" name="Picture 26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534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4" name="Picture 26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868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5" name="Picture 26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106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6" name="Picture 27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7630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7" name="Picture 27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58200" y="6705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8" name="Picture 27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628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69" name="Picture 27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580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0" name="Picture 27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008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1" name="Picture 27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532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2" name="Picture 27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58000" y="5943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3" name="Picture 27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62800" y="6096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4" name="Picture 27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818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5" name="Picture 27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770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6" name="Picture 28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01000" y="6096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7" name="Picture 28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248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8" name="Picture 28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390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79" name="Picture 28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724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80" name="Picture 28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6200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81" name="Picture 28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01000" y="541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82" name="Picture 28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534400" y="541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83" name="Picture 28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582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84" name="Picture 28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106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585" name="Picture 28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05800" y="5943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22" name="Picture 32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530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23" name="Picture 32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482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24" name="Picture 32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910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25" name="Picture 32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3434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26" name="Picture 33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48200" y="6705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27" name="Picture 33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53000" y="6858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28" name="Picture 33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72000" y="6934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29" name="Picture 33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67200" y="6934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0" name="Picture 33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91200" y="6858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1" name="Picture 33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150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2" name="Picture 33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292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3" name="Picture 33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626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4" name="Picture 33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102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5" name="Picture 33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912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6" name="Picture 34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246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7" name="Picture 34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48400" y="6400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8" name="Picture 34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00800" y="6629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39" name="Picture 34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96000" y="6705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0" name="Picture 34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006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1" name="Picture 34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4958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2" name="Picture 34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386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3" name="Picture 34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910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4" name="Picture 34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495800" y="5943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5" name="Picture 34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00600" y="6096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6" name="Picture 35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4196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7" name="Picture 35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148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8" name="Picture 35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38800" y="6096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49" name="Picture 35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626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0" name="Picture 35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768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1" name="Picture 35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102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2" name="Picture 35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578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3" name="Picture 35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38800" y="541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4" name="Picture 35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72200" y="5410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5" name="Picture 35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96000" y="5638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6" name="Picture 36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48400" y="5867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7" name="Picture 36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943600" y="5943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8" name="Picture 36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95600" y="6477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59" name="Picture 36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90800" y="6477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0" name="Picture 36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33600" y="6477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1" name="Picture 36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86000" y="6705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2" name="Picture 36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90800" y="6781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3" name="Picture 36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95600" y="6934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4" name="Picture 36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14600" y="7010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5" name="Picture 36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09800" y="7010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6" name="Picture 37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33800" y="6934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7" name="Picture 37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57600" y="6705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8" name="Picture 37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71800" y="6705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69" name="Picture 37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05200" y="6477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0" name="Picture 37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52800" y="6705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1" name="Picture 37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33800" y="6248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2" name="Picture 37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67200" y="6248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3" name="Picture 37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91000" y="6477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4" name="Picture 37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343400" y="6705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5" name="Picture 37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38600" y="6781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6" name="Picture 38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43200" y="5715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7" name="Picture 38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38400" y="5715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8" name="Picture 38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81200" y="5715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79" name="Picture 38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33600" y="5943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0" name="Picture 38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38400" y="6019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1" name="Picture 38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432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2" name="Picture 38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62200" y="6248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3" name="Picture 38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57400" y="6248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4" name="Picture 38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81400" y="6172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5" name="Picture 38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05200" y="5943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6" name="Picture 39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19400" y="5943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7" name="Picture 39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52800" y="5715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8" name="Picture 39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00400" y="5943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89" name="Picture 39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81400" y="5486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0" name="Picture 39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14800" y="5486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1" name="Picture 39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38600" y="5715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2" name="Picture 39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91000" y="5943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3" name="Picture 39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86200" y="6019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4" name="Picture 39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144000" y="6286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5" name="Picture 39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839200" y="6286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6" name="Picture 40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82000" y="6286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7" name="Picture 40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534400" y="6515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8" name="Picture 40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839200" y="65913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699" name="Picture 40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144000" y="67437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0" name="Picture 40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763000" y="68199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1" name="Picture 40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58200" y="68199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2" name="Picture 40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82200" y="67437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3" name="Picture 40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06000" y="6515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4" name="Picture 40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20200" y="6515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5" name="Picture 40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53600" y="6286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6" name="Picture 41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601200" y="6515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7" name="Picture 41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82200" y="60579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8" name="Picture 41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15600" y="60579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09" name="Picture 41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39400" y="6286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0" name="Picture 41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91800" y="6515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1" name="Picture 41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287000" y="65913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2" name="Picture 41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991600" y="5524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3" name="Picture 41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86800" y="5524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4" name="Picture 41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29600" y="5524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5" name="Picture 41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82000" y="5753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6" name="Picture 42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86800" y="58293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7" name="Picture 42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991600" y="59817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8" name="Picture 42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10600" y="60579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19" name="Picture 42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05800" y="60579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0" name="Picture 42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29800" y="59817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1" name="Picture 42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53600" y="5753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2" name="Picture 42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67800" y="5753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3" name="Picture 42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601200" y="5524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4" name="Picture 42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448800" y="5753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5" name="Picture 42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29800" y="52959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6" name="Picture 43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363200" y="52959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7" name="Picture 43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287000" y="55245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8" name="Picture 43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39400" y="57531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29" name="Picture 43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134600" y="58293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0" name="Picture 43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29800" y="434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1" name="Picture 43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525000" y="434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2" name="Picture 43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67800" y="434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3" name="Picture 43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20200" y="457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4" name="Picture 43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525000" y="4648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5" name="Picture 43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29800" y="4800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6" name="Picture 44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448800" y="4876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7" name="Picture 44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144000" y="4876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8" name="Picture 44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668000" y="4800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39" name="Picture 44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91800" y="457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0" name="Picture 44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06000" y="457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1" name="Picture 44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39400" y="434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2" name="Picture 44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287000" y="457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3" name="Picture 44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668000" y="4114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4" name="Picture 44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725400" y="4114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5" name="Picture 44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649200" y="4343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6" name="Picture 45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801600" y="4572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7" name="Picture 45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496800" y="4648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8" name="Picture 45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677400" y="3581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49" name="Picture 45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372600" y="3581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0" name="Picture 45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915400" y="3581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1" name="Picture 45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67800" y="3810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2" name="Picture 45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372600" y="3886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3" name="Picture 45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677400" y="4038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4" name="Picture 45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96400" y="4114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5" name="Picture 45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991600" y="4114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6" name="Picture 46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15600" y="4038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7" name="Picture 46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39400" y="3810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8" name="Picture 46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53600" y="3810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59" name="Picture 46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287000" y="3581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0" name="Picture 46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134600" y="3810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1" name="Picture 46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15600" y="3352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2" name="Picture 46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573000" y="3352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3" name="Picture 46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496800" y="3581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4" name="Picture 46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649200" y="3810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5" name="Picture 46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344400" y="3886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6" name="Picture 47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43200" y="2209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7" name="Picture 47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38400" y="2209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8" name="Picture 47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81200" y="2209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69" name="Picture 47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33600" y="2438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0" name="Picture 47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38400" y="2514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1" name="Picture 47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43200" y="2667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2" name="Picture 47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62200" y="2743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3" name="Picture 47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57400" y="2743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4" name="Picture 47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81400" y="2667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5" name="Picture 47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05200" y="2438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6" name="Picture 48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19400" y="2438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7" name="Picture 48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52800" y="2209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8" name="Picture 48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00400" y="2438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79" name="Picture 48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81400" y="1981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0" name="Picture 48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14800" y="1981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1" name="Picture 48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38600" y="2209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2" name="Picture 48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91000" y="2438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3" name="Picture 48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86200" y="2514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4" name="Picture 48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90800" y="1447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5" name="Picture 48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86000" y="1447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6" name="Picture 49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28800" y="1447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7" name="Picture 49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81200" y="1676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8" name="Picture 49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86000" y="1752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89" name="Picture 49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90800" y="1905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0" name="Picture 49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09800" y="1981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1" name="Picture 49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05000" y="1981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2" name="Picture 496"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29000" y="19050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3" name="Picture 497"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52800" y="1676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4" name="Picture 498"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667000" y="1676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5" name="Picture 499"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00400" y="1447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6" name="Picture 500"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48000" y="1676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7" name="Picture 501"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29000" y="1219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8" name="Picture 502"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62400" y="12192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99" name="Picture 503"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86200" y="14478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800" name="Picture 504"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38600" y="16764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801" name="Picture 505" descr="See full size image">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33800" y="1752600"/>
            <a:ext cx="342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50218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2000" fill="hold"/>
                                        <p:tgtEl>
                                          <p:spTgt spid="55302"/>
                                        </p:tgtEl>
                                      </p:cBhvr>
                                      <p:by x="50000" y="50000"/>
                                    </p:animScale>
                                  </p:childTnLst>
                                </p:cTn>
                              </p:par>
                              <p:par>
                                <p:cTn id="7" presetID="64" presetClass="path" presetSubtype="0" accel="50000" decel="50000" fill="hold" nodeType="withEffect">
                                  <p:stCondLst>
                                    <p:cond delay="0"/>
                                  </p:stCondLst>
                                  <p:childTnLst>
                                    <p:animMotion origin="layout" path="M 2.5E-6 1.11111E-6 L 0.00364 -0.27778 " pathEditMode="relative" rAng="0" ptsTypes="AA">
                                      <p:cBhvr>
                                        <p:cTn id="8" dur="2000" fill="hold"/>
                                        <p:tgtEl>
                                          <p:spTgt spid="55302"/>
                                        </p:tgtEl>
                                        <p:attrNameLst>
                                          <p:attrName>ppt_x</p:attrName>
                                          <p:attrName>ppt_y</p:attrName>
                                        </p:attrNameLst>
                                      </p:cBhvr>
                                      <p:rCtr x="174" y="-13889"/>
                                    </p:animMotion>
                                  </p:childTnLst>
                                </p:cTn>
                              </p:par>
                            </p:childTnLst>
                          </p:cTn>
                        </p:par>
                        <p:par>
                          <p:cTn id="9" fill="hold" nodeType="afterGroup">
                            <p:stCondLst>
                              <p:cond delay="2000"/>
                            </p:stCondLst>
                            <p:childTnLst>
                              <p:par>
                                <p:cTn id="10" presetID="1" presetClass="entr" presetSubtype="0" fill="hold" grpId="0" nodeType="afterEffect">
                                  <p:stCondLst>
                                    <p:cond delay="0"/>
                                  </p:stCondLst>
                                  <p:childTnLst>
                                    <p:set>
                                      <p:cBhvr>
                                        <p:cTn id="11" dur="1" fill="hold">
                                          <p:stCondLst>
                                            <p:cond delay="0"/>
                                          </p:stCondLst>
                                        </p:cTn>
                                        <p:tgtEl>
                                          <p:spTgt spid="55306"/>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5530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530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55307"/>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5319"/>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55321"/>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5531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55309"/>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55315"/>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55320"/>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5530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55322"/>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55317"/>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5531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324"/>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55316"/>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5323"/>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55350"/>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55351"/>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55352"/>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55377"/>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5537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55379"/>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55399"/>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55336"/>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55392"/>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55393"/>
                                        </p:tgtEl>
                                        <p:attrNameLst>
                                          <p:attrName>style.visibility</p:attrName>
                                        </p:attrNameLst>
                                      </p:cBhvr>
                                      <p:to>
                                        <p:strVal val="visible"/>
                                      </p:to>
                                    </p:set>
                                  </p:childTnLst>
                                </p:cTn>
                              </p:par>
                              <p:par>
                                <p:cTn id="68" presetID="1" presetClass="entr" presetSubtype="0" fill="hold" nodeType="withEffect">
                                  <p:stCondLst>
                                    <p:cond delay="0"/>
                                  </p:stCondLst>
                                  <p:childTnLst>
                                    <p:set>
                                      <p:cBhvr>
                                        <p:cTn id="69" dur="1" fill="hold">
                                          <p:stCondLst>
                                            <p:cond delay="0"/>
                                          </p:stCondLst>
                                        </p:cTn>
                                        <p:tgtEl>
                                          <p:spTgt spid="55396"/>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55394"/>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55395"/>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55397"/>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55391"/>
                                        </p:tgtEl>
                                        <p:attrNameLst>
                                          <p:attrName>style.visibility</p:attrName>
                                        </p:attrNameLst>
                                      </p:cBhvr>
                                      <p:to>
                                        <p:strVal val="visible"/>
                                      </p:to>
                                    </p:set>
                                  </p:childTnLst>
                                </p:cTn>
                              </p:par>
                              <p:par>
                                <p:cTn id="78" presetID="1" presetClass="entr" presetSubtype="0" fill="hold" nodeType="withEffect">
                                  <p:stCondLst>
                                    <p:cond delay="0"/>
                                  </p:stCondLst>
                                  <p:childTnLst>
                                    <p:set>
                                      <p:cBhvr>
                                        <p:cTn id="79" dur="1" fill="hold">
                                          <p:stCondLst>
                                            <p:cond delay="0"/>
                                          </p:stCondLst>
                                        </p:cTn>
                                        <p:tgtEl>
                                          <p:spTgt spid="55398"/>
                                        </p:tgtEl>
                                        <p:attrNameLst>
                                          <p:attrName>style.visibility</p:attrName>
                                        </p:attrNameLst>
                                      </p:cBhvr>
                                      <p:to>
                                        <p:strVal val="visible"/>
                                      </p:to>
                                    </p:set>
                                  </p:childTnLst>
                                </p:cTn>
                              </p:par>
                              <p:par>
                                <p:cTn id="80" presetID="1" presetClass="entr" presetSubtype="0" fill="hold" nodeType="withEffect">
                                  <p:stCondLst>
                                    <p:cond delay="0"/>
                                  </p:stCondLst>
                                  <p:childTnLst>
                                    <p:set>
                                      <p:cBhvr>
                                        <p:cTn id="81" dur="1" fill="hold">
                                          <p:stCondLst>
                                            <p:cond delay="0"/>
                                          </p:stCondLst>
                                        </p:cTn>
                                        <p:tgtEl>
                                          <p:spTgt spid="55382"/>
                                        </p:tgtEl>
                                        <p:attrNameLst>
                                          <p:attrName>style.visibility</p:attrName>
                                        </p:attrNameLst>
                                      </p:cBhvr>
                                      <p:to>
                                        <p:strVal val="visible"/>
                                      </p:to>
                                    </p:set>
                                  </p:childTnLst>
                                </p:cTn>
                              </p:par>
                              <p:par>
                                <p:cTn id="82" presetID="1" presetClass="entr" presetSubtype="0" fill="hold" nodeType="withEffect">
                                  <p:stCondLst>
                                    <p:cond delay="0"/>
                                  </p:stCondLst>
                                  <p:childTnLst>
                                    <p:set>
                                      <p:cBhvr>
                                        <p:cTn id="83" dur="1" fill="hold">
                                          <p:stCondLst>
                                            <p:cond delay="0"/>
                                          </p:stCondLst>
                                        </p:cTn>
                                        <p:tgtEl>
                                          <p:spTgt spid="55381"/>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55387"/>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55383"/>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55380"/>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55384"/>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55386"/>
                                        </p:tgtEl>
                                        <p:attrNameLst>
                                          <p:attrName>style.visibility</p:attrName>
                                        </p:attrNameLst>
                                      </p:cBhvr>
                                      <p:to>
                                        <p:strVal val="visible"/>
                                      </p:to>
                                    </p:set>
                                  </p:childTnLst>
                                </p:cTn>
                              </p:par>
                              <p:par>
                                <p:cTn id="94" presetID="1" presetClass="entr" presetSubtype="0" fill="hold" nodeType="withEffect">
                                  <p:stCondLst>
                                    <p:cond delay="0"/>
                                  </p:stCondLst>
                                  <p:childTnLst>
                                    <p:set>
                                      <p:cBhvr>
                                        <p:cTn id="95" dur="1" fill="hold">
                                          <p:stCondLst>
                                            <p:cond delay="0"/>
                                          </p:stCondLst>
                                        </p:cTn>
                                        <p:tgtEl>
                                          <p:spTgt spid="55385"/>
                                        </p:tgtEl>
                                        <p:attrNameLst>
                                          <p:attrName>style.visibility</p:attrName>
                                        </p:attrNameLst>
                                      </p:cBhvr>
                                      <p:to>
                                        <p:strVal val="visible"/>
                                      </p:to>
                                    </p:set>
                                  </p:childTnLst>
                                </p:cTn>
                              </p:par>
                              <p:par>
                                <p:cTn id="96" presetID="1" presetClass="entr" presetSubtype="0" fill="hold" nodeType="withEffect">
                                  <p:stCondLst>
                                    <p:cond delay="0"/>
                                  </p:stCondLst>
                                  <p:childTnLst>
                                    <p:set>
                                      <p:cBhvr>
                                        <p:cTn id="97" dur="1" fill="hold">
                                          <p:stCondLst>
                                            <p:cond delay="0"/>
                                          </p:stCondLst>
                                        </p:cTn>
                                        <p:tgtEl>
                                          <p:spTgt spid="55337"/>
                                        </p:tgtEl>
                                        <p:attrNameLst>
                                          <p:attrName>style.visibility</p:attrName>
                                        </p:attrNameLst>
                                      </p:cBhvr>
                                      <p:to>
                                        <p:strVal val="visible"/>
                                      </p:to>
                                    </p:set>
                                  </p:childTnLst>
                                </p:cTn>
                              </p:par>
                              <p:par>
                                <p:cTn id="98" presetID="1" presetClass="entr" presetSubtype="0" fill="hold" nodeType="withEffect">
                                  <p:stCondLst>
                                    <p:cond delay="0"/>
                                  </p:stCondLst>
                                  <p:childTnLst>
                                    <p:set>
                                      <p:cBhvr>
                                        <p:cTn id="99" dur="1" fill="hold">
                                          <p:stCondLst>
                                            <p:cond delay="0"/>
                                          </p:stCondLst>
                                        </p:cTn>
                                        <p:tgtEl>
                                          <p:spTgt spid="55340"/>
                                        </p:tgtEl>
                                        <p:attrNameLst>
                                          <p:attrName>style.visibility</p:attrName>
                                        </p:attrNameLst>
                                      </p:cBhvr>
                                      <p:to>
                                        <p:strVal val="visible"/>
                                      </p:to>
                                    </p:set>
                                  </p:childTnLst>
                                </p:cTn>
                              </p:par>
                              <p:par>
                                <p:cTn id="100" presetID="1" presetClass="entr" presetSubtype="0" fill="hold" nodeType="withEffect">
                                  <p:stCondLst>
                                    <p:cond delay="0"/>
                                  </p:stCondLst>
                                  <p:childTnLst>
                                    <p:set>
                                      <p:cBhvr>
                                        <p:cTn id="101" dur="1" fill="hold">
                                          <p:stCondLst>
                                            <p:cond delay="0"/>
                                          </p:stCondLst>
                                        </p:cTn>
                                        <p:tgtEl>
                                          <p:spTgt spid="55390"/>
                                        </p:tgtEl>
                                        <p:attrNameLst>
                                          <p:attrName>style.visibility</p:attrName>
                                        </p:attrNameLst>
                                      </p:cBhvr>
                                      <p:to>
                                        <p:strVal val="visible"/>
                                      </p:to>
                                    </p:set>
                                  </p:childTnLst>
                                </p:cTn>
                              </p:par>
                              <p:par>
                                <p:cTn id="102" presetID="1" presetClass="entr" presetSubtype="0" fill="hold" nodeType="withEffect">
                                  <p:stCondLst>
                                    <p:cond delay="0"/>
                                  </p:stCondLst>
                                  <p:childTnLst>
                                    <p:set>
                                      <p:cBhvr>
                                        <p:cTn id="103" dur="1" fill="hold">
                                          <p:stCondLst>
                                            <p:cond delay="0"/>
                                          </p:stCondLst>
                                        </p:cTn>
                                        <p:tgtEl>
                                          <p:spTgt spid="55389"/>
                                        </p:tgtEl>
                                        <p:attrNameLst>
                                          <p:attrName>style.visibility</p:attrName>
                                        </p:attrNameLst>
                                      </p:cBhvr>
                                      <p:to>
                                        <p:strVal val="visible"/>
                                      </p:to>
                                    </p:set>
                                  </p:childTnLst>
                                </p:cTn>
                              </p:par>
                              <p:par>
                                <p:cTn id="104" presetID="1" presetClass="entr" presetSubtype="0" fill="hold" nodeType="withEffect">
                                  <p:stCondLst>
                                    <p:cond delay="0"/>
                                  </p:stCondLst>
                                  <p:childTnLst>
                                    <p:set>
                                      <p:cBhvr>
                                        <p:cTn id="105" dur="1" fill="hold">
                                          <p:stCondLst>
                                            <p:cond delay="0"/>
                                          </p:stCondLst>
                                        </p:cTn>
                                        <p:tgtEl>
                                          <p:spTgt spid="55388"/>
                                        </p:tgtEl>
                                        <p:attrNameLst>
                                          <p:attrName>style.visibility</p:attrName>
                                        </p:attrNameLst>
                                      </p:cBhvr>
                                      <p:to>
                                        <p:strVal val="visible"/>
                                      </p:to>
                                    </p:set>
                                  </p:childTnLst>
                                </p:cTn>
                              </p:par>
                              <p:par>
                                <p:cTn id="106" presetID="1" presetClass="entr" presetSubtype="0" fill="hold" nodeType="withEffect">
                                  <p:stCondLst>
                                    <p:cond delay="0"/>
                                  </p:stCondLst>
                                  <p:childTnLst>
                                    <p:set>
                                      <p:cBhvr>
                                        <p:cTn id="107" dur="1" fill="hold">
                                          <p:stCondLst>
                                            <p:cond delay="0"/>
                                          </p:stCondLst>
                                        </p:cTn>
                                        <p:tgtEl>
                                          <p:spTgt spid="55339"/>
                                        </p:tgtEl>
                                        <p:attrNameLst>
                                          <p:attrName>style.visibility</p:attrName>
                                        </p:attrNameLst>
                                      </p:cBhvr>
                                      <p:to>
                                        <p:strVal val="visible"/>
                                      </p:to>
                                    </p:set>
                                  </p:childTnLst>
                                </p:cTn>
                              </p:par>
                              <p:par>
                                <p:cTn id="108" presetID="1" presetClass="entr" presetSubtype="0" fill="hold" nodeType="withEffect">
                                  <p:stCondLst>
                                    <p:cond delay="0"/>
                                  </p:stCondLst>
                                  <p:childTnLst>
                                    <p:set>
                                      <p:cBhvr>
                                        <p:cTn id="109" dur="1" fill="hold">
                                          <p:stCondLst>
                                            <p:cond delay="0"/>
                                          </p:stCondLst>
                                        </p:cTn>
                                        <p:tgtEl>
                                          <p:spTgt spid="55341"/>
                                        </p:tgtEl>
                                        <p:attrNameLst>
                                          <p:attrName>style.visibility</p:attrName>
                                        </p:attrNameLst>
                                      </p:cBhvr>
                                      <p:to>
                                        <p:strVal val="visible"/>
                                      </p:to>
                                    </p:set>
                                  </p:childTnLst>
                                </p:cTn>
                              </p:par>
                              <p:par>
                                <p:cTn id="110" presetID="1" presetClass="entr" presetSubtype="0" fill="hold" nodeType="withEffect">
                                  <p:stCondLst>
                                    <p:cond delay="0"/>
                                  </p:stCondLst>
                                  <p:childTnLst>
                                    <p:set>
                                      <p:cBhvr>
                                        <p:cTn id="111" dur="1" fill="hold">
                                          <p:stCondLst>
                                            <p:cond delay="0"/>
                                          </p:stCondLst>
                                        </p:cTn>
                                        <p:tgtEl>
                                          <p:spTgt spid="55355"/>
                                        </p:tgtEl>
                                        <p:attrNameLst>
                                          <p:attrName>style.visibility</p:attrName>
                                        </p:attrNameLst>
                                      </p:cBhvr>
                                      <p:to>
                                        <p:strVal val="visible"/>
                                      </p:to>
                                    </p:set>
                                  </p:childTnLst>
                                </p:cTn>
                              </p:par>
                              <p:par>
                                <p:cTn id="112" presetID="1" presetClass="entr" presetSubtype="0" fill="hold" nodeType="withEffect">
                                  <p:stCondLst>
                                    <p:cond delay="0"/>
                                  </p:stCondLst>
                                  <p:childTnLst>
                                    <p:set>
                                      <p:cBhvr>
                                        <p:cTn id="113" dur="1" fill="hold">
                                          <p:stCondLst>
                                            <p:cond delay="0"/>
                                          </p:stCondLst>
                                        </p:cTn>
                                        <p:tgtEl>
                                          <p:spTgt spid="55358"/>
                                        </p:tgtEl>
                                        <p:attrNameLst>
                                          <p:attrName>style.visibility</p:attrName>
                                        </p:attrNameLst>
                                      </p:cBhvr>
                                      <p:to>
                                        <p:strVal val="visible"/>
                                      </p:to>
                                    </p:set>
                                  </p:childTnLst>
                                </p:cTn>
                              </p:par>
                              <p:par>
                                <p:cTn id="114" presetID="1" presetClass="entr" presetSubtype="0" fill="hold" nodeType="withEffect">
                                  <p:stCondLst>
                                    <p:cond delay="0"/>
                                  </p:stCondLst>
                                  <p:childTnLst>
                                    <p:set>
                                      <p:cBhvr>
                                        <p:cTn id="115" dur="1" fill="hold">
                                          <p:stCondLst>
                                            <p:cond delay="0"/>
                                          </p:stCondLst>
                                        </p:cTn>
                                        <p:tgtEl>
                                          <p:spTgt spid="55360"/>
                                        </p:tgtEl>
                                        <p:attrNameLst>
                                          <p:attrName>style.visibility</p:attrName>
                                        </p:attrNameLst>
                                      </p:cBhvr>
                                      <p:to>
                                        <p:strVal val="visible"/>
                                      </p:to>
                                    </p:set>
                                  </p:childTnLst>
                                </p:cTn>
                              </p:par>
                              <p:par>
                                <p:cTn id="116" presetID="1" presetClass="entr" presetSubtype="0" fill="hold" nodeType="withEffect">
                                  <p:stCondLst>
                                    <p:cond delay="0"/>
                                  </p:stCondLst>
                                  <p:childTnLst>
                                    <p:set>
                                      <p:cBhvr>
                                        <p:cTn id="117" dur="1" fill="hold">
                                          <p:stCondLst>
                                            <p:cond delay="0"/>
                                          </p:stCondLst>
                                        </p:cTn>
                                        <p:tgtEl>
                                          <p:spTgt spid="55353"/>
                                        </p:tgtEl>
                                        <p:attrNameLst>
                                          <p:attrName>style.visibility</p:attrName>
                                        </p:attrNameLst>
                                      </p:cBhvr>
                                      <p:to>
                                        <p:strVal val="visible"/>
                                      </p:to>
                                    </p:set>
                                  </p:childTnLst>
                                </p:cTn>
                              </p:par>
                              <p:par>
                                <p:cTn id="118" presetID="1" presetClass="entr" presetSubtype="0" fill="hold" nodeType="withEffect">
                                  <p:stCondLst>
                                    <p:cond delay="0"/>
                                  </p:stCondLst>
                                  <p:childTnLst>
                                    <p:set>
                                      <p:cBhvr>
                                        <p:cTn id="119" dur="1" fill="hold">
                                          <p:stCondLst>
                                            <p:cond delay="0"/>
                                          </p:stCondLst>
                                        </p:cTn>
                                        <p:tgtEl>
                                          <p:spTgt spid="55354"/>
                                        </p:tgtEl>
                                        <p:attrNameLst>
                                          <p:attrName>style.visibility</p:attrName>
                                        </p:attrNameLst>
                                      </p:cBhvr>
                                      <p:to>
                                        <p:strVal val="visible"/>
                                      </p:to>
                                    </p:set>
                                  </p:childTnLst>
                                </p:cTn>
                              </p:par>
                              <p:par>
                                <p:cTn id="120" presetID="1" presetClass="entr" presetSubtype="0" fill="hold" nodeType="withEffect">
                                  <p:stCondLst>
                                    <p:cond delay="0"/>
                                  </p:stCondLst>
                                  <p:childTnLst>
                                    <p:set>
                                      <p:cBhvr>
                                        <p:cTn id="121" dur="1" fill="hold">
                                          <p:stCondLst>
                                            <p:cond delay="0"/>
                                          </p:stCondLst>
                                        </p:cTn>
                                        <p:tgtEl>
                                          <p:spTgt spid="55359"/>
                                        </p:tgtEl>
                                        <p:attrNameLst>
                                          <p:attrName>style.visibility</p:attrName>
                                        </p:attrNameLst>
                                      </p:cBhvr>
                                      <p:to>
                                        <p:strVal val="visible"/>
                                      </p:to>
                                    </p:set>
                                  </p:childTnLst>
                                </p:cTn>
                              </p:par>
                              <p:par>
                                <p:cTn id="122" presetID="1" presetClass="entr" presetSubtype="0" fill="hold" nodeType="withEffect">
                                  <p:stCondLst>
                                    <p:cond delay="0"/>
                                  </p:stCondLst>
                                  <p:childTnLst>
                                    <p:set>
                                      <p:cBhvr>
                                        <p:cTn id="123" dur="1" fill="hold">
                                          <p:stCondLst>
                                            <p:cond delay="0"/>
                                          </p:stCondLst>
                                        </p:cTn>
                                        <p:tgtEl>
                                          <p:spTgt spid="55357"/>
                                        </p:tgtEl>
                                        <p:attrNameLst>
                                          <p:attrName>style.visibility</p:attrName>
                                        </p:attrNameLst>
                                      </p:cBhvr>
                                      <p:to>
                                        <p:strVal val="visible"/>
                                      </p:to>
                                    </p:set>
                                  </p:childTnLst>
                                </p:cTn>
                              </p:par>
                              <p:par>
                                <p:cTn id="124" presetID="1" presetClass="entr" presetSubtype="0" fill="hold" nodeType="withEffect">
                                  <p:stCondLst>
                                    <p:cond delay="0"/>
                                  </p:stCondLst>
                                  <p:childTnLst>
                                    <p:set>
                                      <p:cBhvr>
                                        <p:cTn id="125" dur="1" fill="hold">
                                          <p:stCondLst>
                                            <p:cond delay="0"/>
                                          </p:stCondLst>
                                        </p:cTn>
                                        <p:tgtEl>
                                          <p:spTgt spid="55356"/>
                                        </p:tgtEl>
                                        <p:attrNameLst>
                                          <p:attrName>style.visibility</p:attrName>
                                        </p:attrNameLst>
                                      </p:cBhvr>
                                      <p:to>
                                        <p:strVal val="visible"/>
                                      </p:to>
                                    </p:set>
                                  </p:childTnLst>
                                </p:cTn>
                              </p:par>
                              <p:par>
                                <p:cTn id="126" presetID="1" presetClass="entr" presetSubtype="0" fill="hold" nodeType="withEffect">
                                  <p:stCondLst>
                                    <p:cond delay="0"/>
                                  </p:stCondLst>
                                  <p:childTnLst>
                                    <p:set>
                                      <p:cBhvr>
                                        <p:cTn id="127" dur="1" fill="hold">
                                          <p:stCondLst>
                                            <p:cond delay="0"/>
                                          </p:stCondLst>
                                        </p:cTn>
                                        <p:tgtEl>
                                          <p:spTgt spid="55366"/>
                                        </p:tgtEl>
                                        <p:attrNameLst>
                                          <p:attrName>style.visibility</p:attrName>
                                        </p:attrNameLst>
                                      </p:cBhvr>
                                      <p:to>
                                        <p:strVal val="visible"/>
                                      </p:to>
                                    </p:set>
                                  </p:childTnLst>
                                </p:cTn>
                              </p:par>
                              <p:par>
                                <p:cTn id="128" presetID="1" presetClass="entr" presetSubtype="0" fill="hold" nodeType="withEffect">
                                  <p:stCondLst>
                                    <p:cond delay="0"/>
                                  </p:stCondLst>
                                  <p:childTnLst>
                                    <p:set>
                                      <p:cBhvr>
                                        <p:cTn id="129" dur="1" fill="hold">
                                          <p:stCondLst>
                                            <p:cond delay="0"/>
                                          </p:stCondLst>
                                        </p:cTn>
                                        <p:tgtEl>
                                          <p:spTgt spid="55363"/>
                                        </p:tgtEl>
                                        <p:attrNameLst>
                                          <p:attrName>style.visibility</p:attrName>
                                        </p:attrNameLst>
                                      </p:cBhvr>
                                      <p:to>
                                        <p:strVal val="visible"/>
                                      </p:to>
                                    </p:set>
                                  </p:childTnLst>
                                </p:cTn>
                              </p:par>
                              <p:par>
                                <p:cTn id="130" presetID="1" presetClass="entr" presetSubtype="0" fill="hold" nodeType="withEffect">
                                  <p:stCondLst>
                                    <p:cond delay="0"/>
                                  </p:stCondLst>
                                  <p:childTnLst>
                                    <p:set>
                                      <p:cBhvr>
                                        <p:cTn id="131" dur="1" fill="hold">
                                          <p:stCondLst>
                                            <p:cond delay="0"/>
                                          </p:stCondLst>
                                        </p:cTn>
                                        <p:tgtEl>
                                          <p:spTgt spid="55361"/>
                                        </p:tgtEl>
                                        <p:attrNameLst>
                                          <p:attrName>style.visibility</p:attrName>
                                        </p:attrNameLst>
                                      </p:cBhvr>
                                      <p:to>
                                        <p:strVal val="visible"/>
                                      </p:to>
                                    </p:set>
                                  </p:childTnLst>
                                </p:cTn>
                              </p:par>
                              <p:par>
                                <p:cTn id="132" presetID="1" presetClass="entr" presetSubtype="0" fill="hold" nodeType="withEffect">
                                  <p:stCondLst>
                                    <p:cond delay="0"/>
                                  </p:stCondLst>
                                  <p:childTnLst>
                                    <p:set>
                                      <p:cBhvr>
                                        <p:cTn id="133" dur="1" fill="hold">
                                          <p:stCondLst>
                                            <p:cond delay="0"/>
                                          </p:stCondLst>
                                        </p:cTn>
                                        <p:tgtEl>
                                          <p:spTgt spid="55364"/>
                                        </p:tgtEl>
                                        <p:attrNameLst>
                                          <p:attrName>style.visibility</p:attrName>
                                        </p:attrNameLst>
                                      </p:cBhvr>
                                      <p:to>
                                        <p:strVal val="visible"/>
                                      </p:to>
                                    </p:set>
                                  </p:childTnLst>
                                </p:cTn>
                              </p:par>
                              <p:par>
                                <p:cTn id="134" presetID="1" presetClass="entr" presetSubtype="0" fill="hold" nodeType="withEffect">
                                  <p:stCondLst>
                                    <p:cond delay="0"/>
                                  </p:stCondLst>
                                  <p:childTnLst>
                                    <p:set>
                                      <p:cBhvr>
                                        <p:cTn id="135" dur="1" fill="hold">
                                          <p:stCondLst>
                                            <p:cond delay="0"/>
                                          </p:stCondLst>
                                        </p:cTn>
                                        <p:tgtEl>
                                          <p:spTgt spid="55368"/>
                                        </p:tgtEl>
                                        <p:attrNameLst>
                                          <p:attrName>style.visibility</p:attrName>
                                        </p:attrNameLst>
                                      </p:cBhvr>
                                      <p:to>
                                        <p:strVal val="visible"/>
                                      </p:to>
                                    </p:set>
                                  </p:childTnLst>
                                </p:cTn>
                              </p:par>
                              <p:par>
                                <p:cTn id="136" presetID="1" presetClass="entr" presetSubtype="0" fill="hold" nodeType="withEffect">
                                  <p:stCondLst>
                                    <p:cond delay="0"/>
                                  </p:stCondLst>
                                  <p:childTnLst>
                                    <p:set>
                                      <p:cBhvr>
                                        <p:cTn id="137" dur="1" fill="hold">
                                          <p:stCondLst>
                                            <p:cond delay="0"/>
                                          </p:stCondLst>
                                        </p:cTn>
                                        <p:tgtEl>
                                          <p:spTgt spid="55367"/>
                                        </p:tgtEl>
                                        <p:attrNameLst>
                                          <p:attrName>style.visibility</p:attrName>
                                        </p:attrNameLst>
                                      </p:cBhvr>
                                      <p:to>
                                        <p:strVal val="visible"/>
                                      </p:to>
                                    </p:set>
                                  </p:childTnLst>
                                </p:cTn>
                              </p:par>
                              <p:par>
                                <p:cTn id="138" presetID="1" presetClass="entr" presetSubtype="0" fill="hold" nodeType="withEffect">
                                  <p:stCondLst>
                                    <p:cond delay="0"/>
                                  </p:stCondLst>
                                  <p:childTnLst>
                                    <p:set>
                                      <p:cBhvr>
                                        <p:cTn id="139" dur="1" fill="hold">
                                          <p:stCondLst>
                                            <p:cond delay="0"/>
                                          </p:stCondLst>
                                        </p:cTn>
                                        <p:tgtEl>
                                          <p:spTgt spid="55365"/>
                                        </p:tgtEl>
                                        <p:attrNameLst>
                                          <p:attrName>style.visibility</p:attrName>
                                        </p:attrNameLst>
                                      </p:cBhvr>
                                      <p:to>
                                        <p:strVal val="visible"/>
                                      </p:to>
                                    </p:set>
                                  </p:childTnLst>
                                </p:cTn>
                              </p:par>
                              <p:par>
                                <p:cTn id="140" presetID="1" presetClass="entr" presetSubtype="0" fill="hold" nodeType="withEffect">
                                  <p:stCondLst>
                                    <p:cond delay="0"/>
                                  </p:stCondLst>
                                  <p:childTnLst>
                                    <p:set>
                                      <p:cBhvr>
                                        <p:cTn id="141" dur="1" fill="hold">
                                          <p:stCondLst>
                                            <p:cond delay="0"/>
                                          </p:stCondLst>
                                        </p:cTn>
                                        <p:tgtEl>
                                          <p:spTgt spid="55362"/>
                                        </p:tgtEl>
                                        <p:attrNameLst>
                                          <p:attrName>style.visibility</p:attrName>
                                        </p:attrNameLst>
                                      </p:cBhvr>
                                      <p:to>
                                        <p:strVal val="visible"/>
                                      </p:to>
                                    </p:set>
                                  </p:childTnLst>
                                </p:cTn>
                              </p:par>
                              <p:par>
                                <p:cTn id="142" presetID="1" presetClass="entr" presetSubtype="0" fill="hold" nodeType="withEffect">
                                  <p:stCondLst>
                                    <p:cond delay="0"/>
                                  </p:stCondLst>
                                  <p:childTnLst>
                                    <p:set>
                                      <p:cBhvr>
                                        <p:cTn id="143" dur="1" fill="hold">
                                          <p:stCondLst>
                                            <p:cond delay="0"/>
                                          </p:stCondLst>
                                        </p:cTn>
                                        <p:tgtEl>
                                          <p:spTgt spid="55374"/>
                                        </p:tgtEl>
                                        <p:attrNameLst>
                                          <p:attrName>style.visibility</p:attrName>
                                        </p:attrNameLst>
                                      </p:cBhvr>
                                      <p:to>
                                        <p:strVal val="visible"/>
                                      </p:to>
                                    </p:set>
                                  </p:childTnLst>
                                </p:cTn>
                              </p:par>
                              <p:par>
                                <p:cTn id="144" presetID="1" presetClass="entr" presetSubtype="0" fill="hold" nodeType="withEffect">
                                  <p:stCondLst>
                                    <p:cond delay="0"/>
                                  </p:stCondLst>
                                  <p:childTnLst>
                                    <p:set>
                                      <p:cBhvr>
                                        <p:cTn id="145" dur="1" fill="hold">
                                          <p:stCondLst>
                                            <p:cond delay="0"/>
                                          </p:stCondLst>
                                        </p:cTn>
                                        <p:tgtEl>
                                          <p:spTgt spid="55376"/>
                                        </p:tgtEl>
                                        <p:attrNameLst>
                                          <p:attrName>style.visibility</p:attrName>
                                        </p:attrNameLst>
                                      </p:cBhvr>
                                      <p:to>
                                        <p:strVal val="visible"/>
                                      </p:to>
                                    </p:set>
                                  </p:childTnLst>
                                </p:cTn>
                              </p:par>
                              <p:par>
                                <p:cTn id="146" presetID="1" presetClass="entr" presetSubtype="0" fill="hold" nodeType="withEffect">
                                  <p:stCondLst>
                                    <p:cond delay="0"/>
                                  </p:stCondLst>
                                  <p:childTnLst>
                                    <p:set>
                                      <p:cBhvr>
                                        <p:cTn id="147" dur="1" fill="hold">
                                          <p:stCondLst>
                                            <p:cond delay="0"/>
                                          </p:stCondLst>
                                        </p:cTn>
                                        <p:tgtEl>
                                          <p:spTgt spid="55371"/>
                                        </p:tgtEl>
                                        <p:attrNameLst>
                                          <p:attrName>style.visibility</p:attrName>
                                        </p:attrNameLst>
                                      </p:cBhvr>
                                      <p:to>
                                        <p:strVal val="visible"/>
                                      </p:to>
                                    </p:set>
                                  </p:childTnLst>
                                </p:cTn>
                              </p:par>
                              <p:par>
                                <p:cTn id="148" presetID="1" presetClass="entr" presetSubtype="0" fill="hold" nodeType="withEffect">
                                  <p:stCondLst>
                                    <p:cond delay="0"/>
                                  </p:stCondLst>
                                  <p:childTnLst>
                                    <p:set>
                                      <p:cBhvr>
                                        <p:cTn id="149" dur="1" fill="hold">
                                          <p:stCondLst>
                                            <p:cond delay="0"/>
                                          </p:stCondLst>
                                        </p:cTn>
                                        <p:tgtEl>
                                          <p:spTgt spid="55370"/>
                                        </p:tgtEl>
                                        <p:attrNameLst>
                                          <p:attrName>style.visibility</p:attrName>
                                        </p:attrNameLst>
                                      </p:cBhvr>
                                      <p:to>
                                        <p:strVal val="visible"/>
                                      </p:to>
                                    </p:set>
                                  </p:childTnLst>
                                </p:cTn>
                              </p:par>
                              <p:par>
                                <p:cTn id="150" presetID="1" presetClass="entr" presetSubtype="0" fill="hold" nodeType="withEffect">
                                  <p:stCondLst>
                                    <p:cond delay="0"/>
                                  </p:stCondLst>
                                  <p:childTnLst>
                                    <p:set>
                                      <p:cBhvr>
                                        <p:cTn id="151" dur="1" fill="hold">
                                          <p:stCondLst>
                                            <p:cond delay="0"/>
                                          </p:stCondLst>
                                        </p:cTn>
                                        <p:tgtEl>
                                          <p:spTgt spid="55373"/>
                                        </p:tgtEl>
                                        <p:attrNameLst>
                                          <p:attrName>style.visibility</p:attrName>
                                        </p:attrNameLst>
                                      </p:cBhvr>
                                      <p:to>
                                        <p:strVal val="visible"/>
                                      </p:to>
                                    </p:set>
                                  </p:childTnLst>
                                </p:cTn>
                              </p:par>
                              <p:par>
                                <p:cTn id="152" presetID="1" presetClass="entr" presetSubtype="0" fill="hold" nodeType="withEffect">
                                  <p:stCondLst>
                                    <p:cond delay="0"/>
                                  </p:stCondLst>
                                  <p:childTnLst>
                                    <p:set>
                                      <p:cBhvr>
                                        <p:cTn id="153" dur="1" fill="hold">
                                          <p:stCondLst>
                                            <p:cond delay="0"/>
                                          </p:stCondLst>
                                        </p:cTn>
                                        <p:tgtEl>
                                          <p:spTgt spid="55375"/>
                                        </p:tgtEl>
                                        <p:attrNameLst>
                                          <p:attrName>style.visibility</p:attrName>
                                        </p:attrNameLst>
                                      </p:cBhvr>
                                      <p:to>
                                        <p:strVal val="visible"/>
                                      </p:to>
                                    </p:set>
                                  </p:childTnLst>
                                </p:cTn>
                              </p:par>
                              <p:par>
                                <p:cTn id="154" presetID="1" presetClass="entr" presetSubtype="0" fill="hold" nodeType="withEffect">
                                  <p:stCondLst>
                                    <p:cond delay="0"/>
                                  </p:stCondLst>
                                  <p:childTnLst>
                                    <p:set>
                                      <p:cBhvr>
                                        <p:cTn id="155" dur="1" fill="hold">
                                          <p:stCondLst>
                                            <p:cond delay="0"/>
                                          </p:stCondLst>
                                        </p:cTn>
                                        <p:tgtEl>
                                          <p:spTgt spid="55372"/>
                                        </p:tgtEl>
                                        <p:attrNameLst>
                                          <p:attrName>style.visibility</p:attrName>
                                        </p:attrNameLst>
                                      </p:cBhvr>
                                      <p:to>
                                        <p:strVal val="visible"/>
                                      </p:to>
                                    </p:set>
                                  </p:childTnLst>
                                </p:cTn>
                              </p:par>
                              <p:par>
                                <p:cTn id="156" presetID="1" presetClass="entr" presetSubtype="0" fill="hold" nodeType="withEffect">
                                  <p:stCondLst>
                                    <p:cond delay="0"/>
                                  </p:stCondLst>
                                  <p:childTnLst>
                                    <p:set>
                                      <p:cBhvr>
                                        <p:cTn id="157" dur="1" fill="hold">
                                          <p:stCondLst>
                                            <p:cond delay="0"/>
                                          </p:stCondLst>
                                        </p:cTn>
                                        <p:tgtEl>
                                          <p:spTgt spid="55369"/>
                                        </p:tgtEl>
                                        <p:attrNameLst>
                                          <p:attrName>style.visibility</p:attrName>
                                        </p:attrNameLst>
                                      </p:cBhvr>
                                      <p:to>
                                        <p:strVal val="visible"/>
                                      </p:to>
                                    </p:set>
                                  </p:childTnLst>
                                </p:cTn>
                              </p:par>
                              <p:par>
                                <p:cTn id="158" presetID="1" presetClass="entr" presetSubtype="0" fill="hold" nodeType="withEffect">
                                  <p:stCondLst>
                                    <p:cond delay="0"/>
                                  </p:stCondLst>
                                  <p:childTnLst>
                                    <p:set>
                                      <p:cBhvr>
                                        <p:cTn id="159" dur="1" fill="hold">
                                          <p:stCondLst>
                                            <p:cond delay="0"/>
                                          </p:stCondLst>
                                        </p:cTn>
                                        <p:tgtEl>
                                          <p:spTgt spid="55400"/>
                                        </p:tgtEl>
                                        <p:attrNameLst>
                                          <p:attrName>style.visibility</p:attrName>
                                        </p:attrNameLst>
                                      </p:cBhvr>
                                      <p:to>
                                        <p:strVal val="visible"/>
                                      </p:to>
                                    </p:set>
                                  </p:childTnLst>
                                </p:cTn>
                              </p:par>
                            </p:childTnLst>
                          </p:cTn>
                        </p:par>
                      </p:childTnLst>
                    </p:cTn>
                  </p:par>
                  <p:par>
                    <p:cTn id="160" fill="hold" nodeType="clickPar">
                      <p:stCondLst>
                        <p:cond delay="indefinite"/>
                      </p:stCondLst>
                      <p:childTnLst>
                        <p:par>
                          <p:cTn id="161" fill="hold" nodeType="withGroup">
                            <p:stCondLst>
                              <p:cond delay="0"/>
                            </p:stCondLst>
                            <p:childTnLst>
                              <p:par>
                                <p:cTn id="162" presetID="1" presetClass="entr" presetSubtype="0" fill="hold" nodeType="clickEffect">
                                  <p:stCondLst>
                                    <p:cond delay="0"/>
                                  </p:stCondLst>
                                  <p:childTnLst>
                                    <p:set>
                                      <p:cBhvr>
                                        <p:cTn id="163" dur="1" fill="hold">
                                          <p:stCondLst>
                                            <p:cond delay="0"/>
                                          </p:stCondLst>
                                        </p:cTn>
                                        <p:tgtEl>
                                          <p:spTgt spid="55402"/>
                                        </p:tgtEl>
                                        <p:attrNameLst>
                                          <p:attrName>style.visibility</p:attrName>
                                        </p:attrNameLst>
                                      </p:cBhvr>
                                      <p:to>
                                        <p:strVal val="visible"/>
                                      </p:to>
                                    </p:set>
                                  </p:childTnLst>
                                </p:cTn>
                              </p:par>
                              <p:par>
                                <p:cTn id="164" presetID="1" presetClass="entr" presetSubtype="0" fill="hold" nodeType="withEffect">
                                  <p:stCondLst>
                                    <p:cond delay="0"/>
                                  </p:stCondLst>
                                  <p:childTnLst>
                                    <p:set>
                                      <p:cBhvr>
                                        <p:cTn id="165" dur="1" fill="hold">
                                          <p:stCondLst>
                                            <p:cond delay="0"/>
                                          </p:stCondLst>
                                        </p:cTn>
                                        <p:tgtEl>
                                          <p:spTgt spid="55403"/>
                                        </p:tgtEl>
                                        <p:attrNameLst>
                                          <p:attrName>style.visibility</p:attrName>
                                        </p:attrNameLst>
                                      </p:cBhvr>
                                      <p:to>
                                        <p:strVal val="visible"/>
                                      </p:to>
                                    </p:set>
                                  </p:childTnLst>
                                </p:cTn>
                              </p:par>
                              <p:par>
                                <p:cTn id="166" presetID="1" presetClass="entr" presetSubtype="0" fill="hold" nodeType="withEffect">
                                  <p:stCondLst>
                                    <p:cond delay="0"/>
                                  </p:stCondLst>
                                  <p:childTnLst>
                                    <p:set>
                                      <p:cBhvr>
                                        <p:cTn id="167" dur="1" fill="hold">
                                          <p:stCondLst>
                                            <p:cond delay="0"/>
                                          </p:stCondLst>
                                        </p:cTn>
                                        <p:tgtEl>
                                          <p:spTgt spid="55409"/>
                                        </p:tgtEl>
                                        <p:attrNameLst>
                                          <p:attrName>style.visibility</p:attrName>
                                        </p:attrNameLst>
                                      </p:cBhvr>
                                      <p:to>
                                        <p:strVal val="visible"/>
                                      </p:to>
                                    </p:set>
                                  </p:childTnLst>
                                </p:cTn>
                              </p:par>
                              <p:par>
                                <p:cTn id="168" presetID="1" presetClass="entr" presetSubtype="0" fill="hold" nodeType="withEffect">
                                  <p:stCondLst>
                                    <p:cond delay="0"/>
                                  </p:stCondLst>
                                  <p:childTnLst>
                                    <p:set>
                                      <p:cBhvr>
                                        <p:cTn id="169" dur="1" fill="hold">
                                          <p:stCondLst>
                                            <p:cond delay="0"/>
                                          </p:stCondLst>
                                        </p:cTn>
                                        <p:tgtEl>
                                          <p:spTgt spid="55410"/>
                                        </p:tgtEl>
                                        <p:attrNameLst>
                                          <p:attrName>style.visibility</p:attrName>
                                        </p:attrNameLst>
                                      </p:cBhvr>
                                      <p:to>
                                        <p:strVal val="visible"/>
                                      </p:to>
                                    </p:set>
                                  </p:childTnLst>
                                </p:cTn>
                              </p:par>
                              <p:par>
                                <p:cTn id="170" presetID="1" presetClass="entr" presetSubtype="0" fill="hold" nodeType="withEffect">
                                  <p:stCondLst>
                                    <p:cond delay="0"/>
                                  </p:stCondLst>
                                  <p:childTnLst>
                                    <p:set>
                                      <p:cBhvr>
                                        <p:cTn id="171" dur="1" fill="hold">
                                          <p:stCondLst>
                                            <p:cond delay="0"/>
                                          </p:stCondLst>
                                        </p:cTn>
                                        <p:tgtEl>
                                          <p:spTgt spid="55411"/>
                                        </p:tgtEl>
                                        <p:attrNameLst>
                                          <p:attrName>style.visibility</p:attrName>
                                        </p:attrNameLst>
                                      </p:cBhvr>
                                      <p:to>
                                        <p:strVal val="visible"/>
                                      </p:to>
                                    </p:set>
                                  </p:childTnLst>
                                </p:cTn>
                              </p:par>
                              <p:par>
                                <p:cTn id="172" presetID="1" presetClass="entr" presetSubtype="0" fill="hold" nodeType="withEffect">
                                  <p:stCondLst>
                                    <p:cond delay="0"/>
                                  </p:stCondLst>
                                  <p:childTnLst>
                                    <p:set>
                                      <p:cBhvr>
                                        <p:cTn id="173" dur="1" fill="hold">
                                          <p:stCondLst>
                                            <p:cond delay="0"/>
                                          </p:stCondLst>
                                        </p:cTn>
                                        <p:tgtEl>
                                          <p:spTgt spid="55412"/>
                                        </p:tgtEl>
                                        <p:attrNameLst>
                                          <p:attrName>style.visibility</p:attrName>
                                        </p:attrNameLst>
                                      </p:cBhvr>
                                      <p:to>
                                        <p:strVal val="visible"/>
                                      </p:to>
                                    </p:set>
                                  </p:childTnLst>
                                </p:cTn>
                              </p:par>
                              <p:par>
                                <p:cTn id="174" presetID="1" presetClass="entr" presetSubtype="0" fill="hold" nodeType="withEffect">
                                  <p:stCondLst>
                                    <p:cond delay="0"/>
                                  </p:stCondLst>
                                  <p:childTnLst>
                                    <p:set>
                                      <p:cBhvr>
                                        <p:cTn id="175" dur="1" fill="hold">
                                          <p:stCondLst>
                                            <p:cond delay="0"/>
                                          </p:stCondLst>
                                        </p:cTn>
                                        <p:tgtEl>
                                          <p:spTgt spid="55413"/>
                                        </p:tgtEl>
                                        <p:attrNameLst>
                                          <p:attrName>style.visibility</p:attrName>
                                        </p:attrNameLst>
                                      </p:cBhvr>
                                      <p:to>
                                        <p:strVal val="visible"/>
                                      </p:to>
                                    </p:set>
                                  </p:childTnLst>
                                </p:cTn>
                              </p:par>
                              <p:par>
                                <p:cTn id="176" presetID="1" presetClass="entr" presetSubtype="0" fill="hold" nodeType="withEffect">
                                  <p:stCondLst>
                                    <p:cond delay="0"/>
                                  </p:stCondLst>
                                  <p:childTnLst>
                                    <p:set>
                                      <p:cBhvr>
                                        <p:cTn id="177" dur="1" fill="hold">
                                          <p:stCondLst>
                                            <p:cond delay="0"/>
                                          </p:stCondLst>
                                        </p:cTn>
                                        <p:tgtEl>
                                          <p:spTgt spid="55414"/>
                                        </p:tgtEl>
                                        <p:attrNameLst>
                                          <p:attrName>style.visibility</p:attrName>
                                        </p:attrNameLst>
                                      </p:cBhvr>
                                      <p:to>
                                        <p:strVal val="visible"/>
                                      </p:to>
                                    </p:set>
                                  </p:childTnLst>
                                </p:cTn>
                              </p:par>
                              <p:par>
                                <p:cTn id="178" presetID="1" presetClass="entr" presetSubtype="0" fill="hold" nodeType="withEffect">
                                  <p:stCondLst>
                                    <p:cond delay="0"/>
                                  </p:stCondLst>
                                  <p:childTnLst>
                                    <p:set>
                                      <p:cBhvr>
                                        <p:cTn id="179" dur="1" fill="hold">
                                          <p:stCondLst>
                                            <p:cond delay="0"/>
                                          </p:stCondLst>
                                        </p:cTn>
                                        <p:tgtEl>
                                          <p:spTgt spid="55415"/>
                                        </p:tgtEl>
                                        <p:attrNameLst>
                                          <p:attrName>style.visibility</p:attrName>
                                        </p:attrNameLst>
                                      </p:cBhvr>
                                      <p:to>
                                        <p:strVal val="visible"/>
                                      </p:to>
                                    </p:set>
                                  </p:childTnLst>
                                </p:cTn>
                              </p:par>
                              <p:par>
                                <p:cTn id="180" presetID="1" presetClass="entr" presetSubtype="0" fill="hold" nodeType="withEffect">
                                  <p:stCondLst>
                                    <p:cond delay="0"/>
                                  </p:stCondLst>
                                  <p:childTnLst>
                                    <p:set>
                                      <p:cBhvr>
                                        <p:cTn id="181" dur="1" fill="hold">
                                          <p:stCondLst>
                                            <p:cond delay="0"/>
                                          </p:stCondLst>
                                        </p:cTn>
                                        <p:tgtEl>
                                          <p:spTgt spid="55416"/>
                                        </p:tgtEl>
                                        <p:attrNameLst>
                                          <p:attrName>style.visibility</p:attrName>
                                        </p:attrNameLst>
                                      </p:cBhvr>
                                      <p:to>
                                        <p:strVal val="visible"/>
                                      </p:to>
                                    </p:set>
                                  </p:childTnLst>
                                </p:cTn>
                              </p:par>
                              <p:par>
                                <p:cTn id="182" presetID="1" presetClass="entr" presetSubtype="0" fill="hold" nodeType="withEffect">
                                  <p:stCondLst>
                                    <p:cond delay="0"/>
                                  </p:stCondLst>
                                  <p:childTnLst>
                                    <p:set>
                                      <p:cBhvr>
                                        <p:cTn id="183" dur="1" fill="hold">
                                          <p:stCondLst>
                                            <p:cond delay="0"/>
                                          </p:stCondLst>
                                        </p:cTn>
                                        <p:tgtEl>
                                          <p:spTgt spid="55417"/>
                                        </p:tgtEl>
                                        <p:attrNameLst>
                                          <p:attrName>style.visibility</p:attrName>
                                        </p:attrNameLst>
                                      </p:cBhvr>
                                      <p:to>
                                        <p:strVal val="visible"/>
                                      </p:to>
                                    </p:set>
                                  </p:childTnLst>
                                </p:cTn>
                              </p:par>
                              <p:par>
                                <p:cTn id="184" presetID="1" presetClass="entr" presetSubtype="0" fill="hold" nodeType="withEffect">
                                  <p:stCondLst>
                                    <p:cond delay="0"/>
                                  </p:stCondLst>
                                  <p:childTnLst>
                                    <p:set>
                                      <p:cBhvr>
                                        <p:cTn id="185" dur="1" fill="hold">
                                          <p:stCondLst>
                                            <p:cond delay="0"/>
                                          </p:stCondLst>
                                        </p:cTn>
                                        <p:tgtEl>
                                          <p:spTgt spid="55418"/>
                                        </p:tgtEl>
                                        <p:attrNameLst>
                                          <p:attrName>style.visibility</p:attrName>
                                        </p:attrNameLst>
                                      </p:cBhvr>
                                      <p:to>
                                        <p:strVal val="visible"/>
                                      </p:to>
                                    </p:set>
                                  </p:childTnLst>
                                </p:cTn>
                              </p:par>
                              <p:par>
                                <p:cTn id="186" presetID="1" presetClass="entr" presetSubtype="0" fill="hold" nodeType="withEffect">
                                  <p:stCondLst>
                                    <p:cond delay="0"/>
                                  </p:stCondLst>
                                  <p:childTnLst>
                                    <p:set>
                                      <p:cBhvr>
                                        <p:cTn id="187" dur="1" fill="hold">
                                          <p:stCondLst>
                                            <p:cond delay="0"/>
                                          </p:stCondLst>
                                        </p:cTn>
                                        <p:tgtEl>
                                          <p:spTgt spid="55419"/>
                                        </p:tgtEl>
                                        <p:attrNameLst>
                                          <p:attrName>style.visibility</p:attrName>
                                        </p:attrNameLst>
                                      </p:cBhvr>
                                      <p:to>
                                        <p:strVal val="visible"/>
                                      </p:to>
                                    </p:set>
                                  </p:childTnLst>
                                </p:cTn>
                              </p:par>
                              <p:par>
                                <p:cTn id="188" presetID="1" presetClass="entr" presetSubtype="0" fill="hold" nodeType="withEffect">
                                  <p:stCondLst>
                                    <p:cond delay="0"/>
                                  </p:stCondLst>
                                  <p:childTnLst>
                                    <p:set>
                                      <p:cBhvr>
                                        <p:cTn id="189" dur="1" fill="hold">
                                          <p:stCondLst>
                                            <p:cond delay="0"/>
                                          </p:stCondLst>
                                        </p:cTn>
                                        <p:tgtEl>
                                          <p:spTgt spid="55420"/>
                                        </p:tgtEl>
                                        <p:attrNameLst>
                                          <p:attrName>style.visibility</p:attrName>
                                        </p:attrNameLst>
                                      </p:cBhvr>
                                      <p:to>
                                        <p:strVal val="visible"/>
                                      </p:to>
                                    </p:set>
                                  </p:childTnLst>
                                </p:cTn>
                              </p:par>
                              <p:par>
                                <p:cTn id="190" presetID="1" presetClass="entr" presetSubtype="0" fill="hold" nodeType="withEffect">
                                  <p:stCondLst>
                                    <p:cond delay="0"/>
                                  </p:stCondLst>
                                  <p:childTnLst>
                                    <p:set>
                                      <p:cBhvr>
                                        <p:cTn id="191" dur="1" fill="hold">
                                          <p:stCondLst>
                                            <p:cond delay="0"/>
                                          </p:stCondLst>
                                        </p:cTn>
                                        <p:tgtEl>
                                          <p:spTgt spid="55421"/>
                                        </p:tgtEl>
                                        <p:attrNameLst>
                                          <p:attrName>style.visibility</p:attrName>
                                        </p:attrNameLst>
                                      </p:cBhvr>
                                      <p:to>
                                        <p:strVal val="visible"/>
                                      </p:to>
                                    </p:set>
                                  </p:childTnLst>
                                </p:cTn>
                              </p:par>
                              <p:par>
                                <p:cTn id="192" presetID="1" presetClass="entr" presetSubtype="0" fill="hold" nodeType="withEffect">
                                  <p:stCondLst>
                                    <p:cond delay="0"/>
                                  </p:stCondLst>
                                  <p:childTnLst>
                                    <p:set>
                                      <p:cBhvr>
                                        <p:cTn id="193" dur="1" fill="hold">
                                          <p:stCondLst>
                                            <p:cond delay="0"/>
                                          </p:stCondLst>
                                        </p:cTn>
                                        <p:tgtEl>
                                          <p:spTgt spid="55422"/>
                                        </p:tgtEl>
                                        <p:attrNameLst>
                                          <p:attrName>style.visibility</p:attrName>
                                        </p:attrNameLst>
                                      </p:cBhvr>
                                      <p:to>
                                        <p:strVal val="visible"/>
                                      </p:to>
                                    </p:set>
                                  </p:childTnLst>
                                </p:cTn>
                              </p:par>
                              <p:par>
                                <p:cTn id="194" presetID="1" presetClass="entr" presetSubtype="0" fill="hold" nodeType="withEffect">
                                  <p:stCondLst>
                                    <p:cond delay="0"/>
                                  </p:stCondLst>
                                  <p:childTnLst>
                                    <p:set>
                                      <p:cBhvr>
                                        <p:cTn id="195" dur="1" fill="hold">
                                          <p:stCondLst>
                                            <p:cond delay="0"/>
                                          </p:stCondLst>
                                        </p:cTn>
                                        <p:tgtEl>
                                          <p:spTgt spid="55423"/>
                                        </p:tgtEl>
                                        <p:attrNameLst>
                                          <p:attrName>style.visibility</p:attrName>
                                        </p:attrNameLst>
                                      </p:cBhvr>
                                      <p:to>
                                        <p:strVal val="visible"/>
                                      </p:to>
                                    </p:set>
                                  </p:childTnLst>
                                </p:cTn>
                              </p:par>
                              <p:par>
                                <p:cTn id="196" presetID="1" presetClass="entr" presetSubtype="0" fill="hold" nodeType="withEffect">
                                  <p:stCondLst>
                                    <p:cond delay="0"/>
                                  </p:stCondLst>
                                  <p:childTnLst>
                                    <p:set>
                                      <p:cBhvr>
                                        <p:cTn id="197" dur="1" fill="hold">
                                          <p:stCondLst>
                                            <p:cond delay="0"/>
                                          </p:stCondLst>
                                        </p:cTn>
                                        <p:tgtEl>
                                          <p:spTgt spid="55424"/>
                                        </p:tgtEl>
                                        <p:attrNameLst>
                                          <p:attrName>style.visibility</p:attrName>
                                        </p:attrNameLst>
                                      </p:cBhvr>
                                      <p:to>
                                        <p:strVal val="visible"/>
                                      </p:to>
                                    </p:set>
                                  </p:childTnLst>
                                </p:cTn>
                              </p:par>
                              <p:par>
                                <p:cTn id="198" presetID="1" presetClass="entr" presetSubtype="0" fill="hold" nodeType="withEffect">
                                  <p:stCondLst>
                                    <p:cond delay="0"/>
                                  </p:stCondLst>
                                  <p:childTnLst>
                                    <p:set>
                                      <p:cBhvr>
                                        <p:cTn id="199" dur="1" fill="hold">
                                          <p:stCondLst>
                                            <p:cond delay="0"/>
                                          </p:stCondLst>
                                        </p:cTn>
                                        <p:tgtEl>
                                          <p:spTgt spid="55425"/>
                                        </p:tgtEl>
                                        <p:attrNameLst>
                                          <p:attrName>style.visibility</p:attrName>
                                        </p:attrNameLst>
                                      </p:cBhvr>
                                      <p:to>
                                        <p:strVal val="visible"/>
                                      </p:to>
                                    </p:set>
                                  </p:childTnLst>
                                </p:cTn>
                              </p:par>
                              <p:par>
                                <p:cTn id="200" presetID="1" presetClass="entr" presetSubtype="0" fill="hold" nodeType="withEffect">
                                  <p:stCondLst>
                                    <p:cond delay="0"/>
                                  </p:stCondLst>
                                  <p:childTnLst>
                                    <p:set>
                                      <p:cBhvr>
                                        <p:cTn id="201" dur="1" fill="hold">
                                          <p:stCondLst>
                                            <p:cond delay="0"/>
                                          </p:stCondLst>
                                        </p:cTn>
                                        <p:tgtEl>
                                          <p:spTgt spid="55426"/>
                                        </p:tgtEl>
                                        <p:attrNameLst>
                                          <p:attrName>style.visibility</p:attrName>
                                        </p:attrNameLst>
                                      </p:cBhvr>
                                      <p:to>
                                        <p:strVal val="visible"/>
                                      </p:to>
                                    </p:set>
                                  </p:childTnLst>
                                </p:cTn>
                              </p:par>
                              <p:par>
                                <p:cTn id="202" presetID="1" presetClass="entr" presetSubtype="0" fill="hold" nodeType="withEffect">
                                  <p:stCondLst>
                                    <p:cond delay="0"/>
                                  </p:stCondLst>
                                  <p:childTnLst>
                                    <p:set>
                                      <p:cBhvr>
                                        <p:cTn id="203" dur="1" fill="hold">
                                          <p:stCondLst>
                                            <p:cond delay="0"/>
                                          </p:stCondLst>
                                        </p:cTn>
                                        <p:tgtEl>
                                          <p:spTgt spid="55427"/>
                                        </p:tgtEl>
                                        <p:attrNameLst>
                                          <p:attrName>style.visibility</p:attrName>
                                        </p:attrNameLst>
                                      </p:cBhvr>
                                      <p:to>
                                        <p:strVal val="visible"/>
                                      </p:to>
                                    </p:set>
                                  </p:childTnLst>
                                </p:cTn>
                              </p:par>
                              <p:par>
                                <p:cTn id="204" presetID="1" presetClass="entr" presetSubtype="0" fill="hold" nodeType="withEffect">
                                  <p:stCondLst>
                                    <p:cond delay="0"/>
                                  </p:stCondLst>
                                  <p:childTnLst>
                                    <p:set>
                                      <p:cBhvr>
                                        <p:cTn id="205" dur="1" fill="hold">
                                          <p:stCondLst>
                                            <p:cond delay="0"/>
                                          </p:stCondLst>
                                        </p:cTn>
                                        <p:tgtEl>
                                          <p:spTgt spid="55428"/>
                                        </p:tgtEl>
                                        <p:attrNameLst>
                                          <p:attrName>style.visibility</p:attrName>
                                        </p:attrNameLst>
                                      </p:cBhvr>
                                      <p:to>
                                        <p:strVal val="visible"/>
                                      </p:to>
                                    </p:set>
                                  </p:childTnLst>
                                </p:cTn>
                              </p:par>
                              <p:par>
                                <p:cTn id="206" presetID="1" presetClass="entr" presetSubtype="0" fill="hold" nodeType="withEffect">
                                  <p:stCondLst>
                                    <p:cond delay="0"/>
                                  </p:stCondLst>
                                  <p:childTnLst>
                                    <p:set>
                                      <p:cBhvr>
                                        <p:cTn id="207" dur="1" fill="hold">
                                          <p:stCondLst>
                                            <p:cond delay="0"/>
                                          </p:stCondLst>
                                        </p:cTn>
                                        <p:tgtEl>
                                          <p:spTgt spid="55429"/>
                                        </p:tgtEl>
                                        <p:attrNameLst>
                                          <p:attrName>style.visibility</p:attrName>
                                        </p:attrNameLst>
                                      </p:cBhvr>
                                      <p:to>
                                        <p:strVal val="visible"/>
                                      </p:to>
                                    </p:set>
                                  </p:childTnLst>
                                </p:cTn>
                              </p:par>
                              <p:par>
                                <p:cTn id="208" presetID="1" presetClass="entr" presetSubtype="0" fill="hold" nodeType="withEffect">
                                  <p:stCondLst>
                                    <p:cond delay="0"/>
                                  </p:stCondLst>
                                  <p:childTnLst>
                                    <p:set>
                                      <p:cBhvr>
                                        <p:cTn id="209" dur="1" fill="hold">
                                          <p:stCondLst>
                                            <p:cond delay="0"/>
                                          </p:stCondLst>
                                        </p:cTn>
                                        <p:tgtEl>
                                          <p:spTgt spid="55430"/>
                                        </p:tgtEl>
                                        <p:attrNameLst>
                                          <p:attrName>style.visibility</p:attrName>
                                        </p:attrNameLst>
                                      </p:cBhvr>
                                      <p:to>
                                        <p:strVal val="visible"/>
                                      </p:to>
                                    </p:set>
                                  </p:childTnLst>
                                </p:cTn>
                              </p:par>
                              <p:par>
                                <p:cTn id="210" presetID="1" presetClass="entr" presetSubtype="0" fill="hold" nodeType="withEffect">
                                  <p:stCondLst>
                                    <p:cond delay="0"/>
                                  </p:stCondLst>
                                  <p:childTnLst>
                                    <p:set>
                                      <p:cBhvr>
                                        <p:cTn id="211" dur="1" fill="hold">
                                          <p:stCondLst>
                                            <p:cond delay="0"/>
                                          </p:stCondLst>
                                        </p:cTn>
                                        <p:tgtEl>
                                          <p:spTgt spid="55431"/>
                                        </p:tgtEl>
                                        <p:attrNameLst>
                                          <p:attrName>style.visibility</p:attrName>
                                        </p:attrNameLst>
                                      </p:cBhvr>
                                      <p:to>
                                        <p:strVal val="visible"/>
                                      </p:to>
                                    </p:set>
                                  </p:childTnLst>
                                </p:cTn>
                              </p:par>
                              <p:par>
                                <p:cTn id="212" presetID="1" presetClass="entr" presetSubtype="0" fill="hold" nodeType="withEffect">
                                  <p:stCondLst>
                                    <p:cond delay="0"/>
                                  </p:stCondLst>
                                  <p:childTnLst>
                                    <p:set>
                                      <p:cBhvr>
                                        <p:cTn id="213" dur="1" fill="hold">
                                          <p:stCondLst>
                                            <p:cond delay="0"/>
                                          </p:stCondLst>
                                        </p:cTn>
                                        <p:tgtEl>
                                          <p:spTgt spid="55432"/>
                                        </p:tgtEl>
                                        <p:attrNameLst>
                                          <p:attrName>style.visibility</p:attrName>
                                        </p:attrNameLst>
                                      </p:cBhvr>
                                      <p:to>
                                        <p:strVal val="visible"/>
                                      </p:to>
                                    </p:set>
                                  </p:childTnLst>
                                </p:cTn>
                              </p:par>
                              <p:par>
                                <p:cTn id="214" presetID="1" presetClass="entr" presetSubtype="0" fill="hold" nodeType="withEffect">
                                  <p:stCondLst>
                                    <p:cond delay="0"/>
                                  </p:stCondLst>
                                  <p:childTnLst>
                                    <p:set>
                                      <p:cBhvr>
                                        <p:cTn id="215" dur="1" fill="hold">
                                          <p:stCondLst>
                                            <p:cond delay="0"/>
                                          </p:stCondLst>
                                        </p:cTn>
                                        <p:tgtEl>
                                          <p:spTgt spid="55433"/>
                                        </p:tgtEl>
                                        <p:attrNameLst>
                                          <p:attrName>style.visibility</p:attrName>
                                        </p:attrNameLst>
                                      </p:cBhvr>
                                      <p:to>
                                        <p:strVal val="visible"/>
                                      </p:to>
                                    </p:set>
                                  </p:childTnLst>
                                </p:cTn>
                              </p:par>
                              <p:par>
                                <p:cTn id="216" presetID="1" presetClass="entr" presetSubtype="0" fill="hold" nodeType="withEffect">
                                  <p:stCondLst>
                                    <p:cond delay="0"/>
                                  </p:stCondLst>
                                  <p:childTnLst>
                                    <p:set>
                                      <p:cBhvr>
                                        <p:cTn id="217" dur="1" fill="hold">
                                          <p:stCondLst>
                                            <p:cond delay="0"/>
                                          </p:stCondLst>
                                        </p:cTn>
                                        <p:tgtEl>
                                          <p:spTgt spid="55434"/>
                                        </p:tgtEl>
                                        <p:attrNameLst>
                                          <p:attrName>style.visibility</p:attrName>
                                        </p:attrNameLst>
                                      </p:cBhvr>
                                      <p:to>
                                        <p:strVal val="visible"/>
                                      </p:to>
                                    </p:set>
                                  </p:childTnLst>
                                </p:cTn>
                              </p:par>
                              <p:par>
                                <p:cTn id="218" presetID="1" presetClass="entr" presetSubtype="0" fill="hold" nodeType="withEffect">
                                  <p:stCondLst>
                                    <p:cond delay="0"/>
                                  </p:stCondLst>
                                  <p:childTnLst>
                                    <p:set>
                                      <p:cBhvr>
                                        <p:cTn id="219" dur="1" fill="hold">
                                          <p:stCondLst>
                                            <p:cond delay="0"/>
                                          </p:stCondLst>
                                        </p:cTn>
                                        <p:tgtEl>
                                          <p:spTgt spid="55435"/>
                                        </p:tgtEl>
                                        <p:attrNameLst>
                                          <p:attrName>style.visibility</p:attrName>
                                        </p:attrNameLst>
                                      </p:cBhvr>
                                      <p:to>
                                        <p:strVal val="visible"/>
                                      </p:to>
                                    </p:set>
                                  </p:childTnLst>
                                </p:cTn>
                              </p:par>
                              <p:par>
                                <p:cTn id="220" presetID="1" presetClass="entr" presetSubtype="0" fill="hold" nodeType="withEffect">
                                  <p:stCondLst>
                                    <p:cond delay="0"/>
                                  </p:stCondLst>
                                  <p:childTnLst>
                                    <p:set>
                                      <p:cBhvr>
                                        <p:cTn id="221" dur="1" fill="hold">
                                          <p:stCondLst>
                                            <p:cond delay="0"/>
                                          </p:stCondLst>
                                        </p:cTn>
                                        <p:tgtEl>
                                          <p:spTgt spid="55436"/>
                                        </p:tgtEl>
                                        <p:attrNameLst>
                                          <p:attrName>style.visibility</p:attrName>
                                        </p:attrNameLst>
                                      </p:cBhvr>
                                      <p:to>
                                        <p:strVal val="visible"/>
                                      </p:to>
                                    </p:set>
                                  </p:childTnLst>
                                </p:cTn>
                              </p:par>
                              <p:par>
                                <p:cTn id="222" presetID="1" presetClass="entr" presetSubtype="0" fill="hold" nodeType="withEffect">
                                  <p:stCondLst>
                                    <p:cond delay="0"/>
                                  </p:stCondLst>
                                  <p:childTnLst>
                                    <p:set>
                                      <p:cBhvr>
                                        <p:cTn id="223" dur="1" fill="hold">
                                          <p:stCondLst>
                                            <p:cond delay="0"/>
                                          </p:stCondLst>
                                        </p:cTn>
                                        <p:tgtEl>
                                          <p:spTgt spid="55437"/>
                                        </p:tgtEl>
                                        <p:attrNameLst>
                                          <p:attrName>style.visibility</p:attrName>
                                        </p:attrNameLst>
                                      </p:cBhvr>
                                      <p:to>
                                        <p:strVal val="visible"/>
                                      </p:to>
                                    </p:set>
                                  </p:childTnLst>
                                </p:cTn>
                              </p:par>
                              <p:par>
                                <p:cTn id="224" presetID="1" presetClass="entr" presetSubtype="0" fill="hold" nodeType="withEffect">
                                  <p:stCondLst>
                                    <p:cond delay="0"/>
                                  </p:stCondLst>
                                  <p:childTnLst>
                                    <p:set>
                                      <p:cBhvr>
                                        <p:cTn id="225" dur="1" fill="hold">
                                          <p:stCondLst>
                                            <p:cond delay="0"/>
                                          </p:stCondLst>
                                        </p:cTn>
                                        <p:tgtEl>
                                          <p:spTgt spid="55438"/>
                                        </p:tgtEl>
                                        <p:attrNameLst>
                                          <p:attrName>style.visibility</p:attrName>
                                        </p:attrNameLst>
                                      </p:cBhvr>
                                      <p:to>
                                        <p:strVal val="visible"/>
                                      </p:to>
                                    </p:set>
                                  </p:childTnLst>
                                </p:cTn>
                              </p:par>
                              <p:par>
                                <p:cTn id="226" presetID="1" presetClass="entr" presetSubtype="0" fill="hold" nodeType="withEffect">
                                  <p:stCondLst>
                                    <p:cond delay="0"/>
                                  </p:stCondLst>
                                  <p:childTnLst>
                                    <p:set>
                                      <p:cBhvr>
                                        <p:cTn id="227" dur="1" fill="hold">
                                          <p:stCondLst>
                                            <p:cond delay="0"/>
                                          </p:stCondLst>
                                        </p:cTn>
                                        <p:tgtEl>
                                          <p:spTgt spid="55439"/>
                                        </p:tgtEl>
                                        <p:attrNameLst>
                                          <p:attrName>style.visibility</p:attrName>
                                        </p:attrNameLst>
                                      </p:cBhvr>
                                      <p:to>
                                        <p:strVal val="visible"/>
                                      </p:to>
                                    </p:set>
                                  </p:childTnLst>
                                </p:cTn>
                              </p:par>
                              <p:par>
                                <p:cTn id="228" presetID="1" presetClass="entr" presetSubtype="0" fill="hold" nodeType="withEffect">
                                  <p:stCondLst>
                                    <p:cond delay="0"/>
                                  </p:stCondLst>
                                  <p:childTnLst>
                                    <p:set>
                                      <p:cBhvr>
                                        <p:cTn id="229" dur="1" fill="hold">
                                          <p:stCondLst>
                                            <p:cond delay="0"/>
                                          </p:stCondLst>
                                        </p:cTn>
                                        <p:tgtEl>
                                          <p:spTgt spid="55440"/>
                                        </p:tgtEl>
                                        <p:attrNameLst>
                                          <p:attrName>style.visibility</p:attrName>
                                        </p:attrNameLst>
                                      </p:cBhvr>
                                      <p:to>
                                        <p:strVal val="visible"/>
                                      </p:to>
                                    </p:set>
                                  </p:childTnLst>
                                </p:cTn>
                              </p:par>
                              <p:par>
                                <p:cTn id="230" presetID="1" presetClass="entr" presetSubtype="0" fill="hold" nodeType="withEffect">
                                  <p:stCondLst>
                                    <p:cond delay="0"/>
                                  </p:stCondLst>
                                  <p:childTnLst>
                                    <p:set>
                                      <p:cBhvr>
                                        <p:cTn id="231" dur="1" fill="hold">
                                          <p:stCondLst>
                                            <p:cond delay="0"/>
                                          </p:stCondLst>
                                        </p:cTn>
                                        <p:tgtEl>
                                          <p:spTgt spid="55441"/>
                                        </p:tgtEl>
                                        <p:attrNameLst>
                                          <p:attrName>style.visibility</p:attrName>
                                        </p:attrNameLst>
                                      </p:cBhvr>
                                      <p:to>
                                        <p:strVal val="visible"/>
                                      </p:to>
                                    </p:set>
                                  </p:childTnLst>
                                </p:cTn>
                              </p:par>
                              <p:par>
                                <p:cTn id="232" presetID="1" presetClass="entr" presetSubtype="0" fill="hold" nodeType="withEffect">
                                  <p:stCondLst>
                                    <p:cond delay="0"/>
                                  </p:stCondLst>
                                  <p:childTnLst>
                                    <p:set>
                                      <p:cBhvr>
                                        <p:cTn id="233" dur="1" fill="hold">
                                          <p:stCondLst>
                                            <p:cond delay="0"/>
                                          </p:stCondLst>
                                        </p:cTn>
                                        <p:tgtEl>
                                          <p:spTgt spid="55442"/>
                                        </p:tgtEl>
                                        <p:attrNameLst>
                                          <p:attrName>style.visibility</p:attrName>
                                        </p:attrNameLst>
                                      </p:cBhvr>
                                      <p:to>
                                        <p:strVal val="visible"/>
                                      </p:to>
                                    </p:set>
                                  </p:childTnLst>
                                </p:cTn>
                              </p:par>
                              <p:par>
                                <p:cTn id="234" presetID="1" presetClass="entr" presetSubtype="0" fill="hold" nodeType="withEffect">
                                  <p:stCondLst>
                                    <p:cond delay="0"/>
                                  </p:stCondLst>
                                  <p:childTnLst>
                                    <p:set>
                                      <p:cBhvr>
                                        <p:cTn id="235" dur="1" fill="hold">
                                          <p:stCondLst>
                                            <p:cond delay="0"/>
                                          </p:stCondLst>
                                        </p:cTn>
                                        <p:tgtEl>
                                          <p:spTgt spid="55478"/>
                                        </p:tgtEl>
                                        <p:attrNameLst>
                                          <p:attrName>style.visibility</p:attrName>
                                        </p:attrNameLst>
                                      </p:cBhvr>
                                      <p:to>
                                        <p:strVal val="visible"/>
                                      </p:to>
                                    </p:set>
                                  </p:childTnLst>
                                </p:cTn>
                              </p:par>
                              <p:par>
                                <p:cTn id="236" presetID="1" presetClass="entr" presetSubtype="0" fill="hold" nodeType="withEffect">
                                  <p:stCondLst>
                                    <p:cond delay="0"/>
                                  </p:stCondLst>
                                  <p:childTnLst>
                                    <p:set>
                                      <p:cBhvr>
                                        <p:cTn id="237" dur="1" fill="hold">
                                          <p:stCondLst>
                                            <p:cond delay="0"/>
                                          </p:stCondLst>
                                        </p:cTn>
                                        <p:tgtEl>
                                          <p:spTgt spid="55479"/>
                                        </p:tgtEl>
                                        <p:attrNameLst>
                                          <p:attrName>style.visibility</p:attrName>
                                        </p:attrNameLst>
                                      </p:cBhvr>
                                      <p:to>
                                        <p:strVal val="visible"/>
                                      </p:to>
                                    </p:set>
                                  </p:childTnLst>
                                </p:cTn>
                              </p:par>
                              <p:par>
                                <p:cTn id="238" presetID="1" presetClass="entr" presetSubtype="0" fill="hold" nodeType="withEffect">
                                  <p:stCondLst>
                                    <p:cond delay="0"/>
                                  </p:stCondLst>
                                  <p:childTnLst>
                                    <p:set>
                                      <p:cBhvr>
                                        <p:cTn id="239" dur="1" fill="hold">
                                          <p:stCondLst>
                                            <p:cond delay="0"/>
                                          </p:stCondLst>
                                        </p:cTn>
                                        <p:tgtEl>
                                          <p:spTgt spid="55480"/>
                                        </p:tgtEl>
                                        <p:attrNameLst>
                                          <p:attrName>style.visibility</p:attrName>
                                        </p:attrNameLst>
                                      </p:cBhvr>
                                      <p:to>
                                        <p:strVal val="visible"/>
                                      </p:to>
                                    </p:set>
                                  </p:childTnLst>
                                </p:cTn>
                              </p:par>
                              <p:par>
                                <p:cTn id="240" presetID="1" presetClass="entr" presetSubtype="0" fill="hold" nodeType="withEffect">
                                  <p:stCondLst>
                                    <p:cond delay="0"/>
                                  </p:stCondLst>
                                  <p:childTnLst>
                                    <p:set>
                                      <p:cBhvr>
                                        <p:cTn id="241" dur="1" fill="hold">
                                          <p:stCondLst>
                                            <p:cond delay="0"/>
                                          </p:stCondLst>
                                        </p:cTn>
                                        <p:tgtEl>
                                          <p:spTgt spid="55481"/>
                                        </p:tgtEl>
                                        <p:attrNameLst>
                                          <p:attrName>style.visibility</p:attrName>
                                        </p:attrNameLst>
                                      </p:cBhvr>
                                      <p:to>
                                        <p:strVal val="visible"/>
                                      </p:to>
                                    </p:set>
                                  </p:childTnLst>
                                </p:cTn>
                              </p:par>
                              <p:par>
                                <p:cTn id="242" presetID="1" presetClass="entr" presetSubtype="0" fill="hold" nodeType="withEffect">
                                  <p:stCondLst>
                                    <p:cond delay="0"/>
                                  </p:stCondLst>
                                  <p:childTnLst>
                                    <p:set>
                                      <p:cBhvr>
                                        <p:cTn id="243" dur="1" fill="hold">
                                          <p:stCondLst>
                                            <p:cond delay="0"/>
                                          </p:stCondLst>
                                        </p:cTn>
                                        <p:tgtEl>
                                          <p:spTgt spid="55482"/>
                                        </p:tgtEl>
                                        <p:attrNameLst>
                                          <p:attrName>style.visibility</p:attrName>
                                        </p:attrNameLst>
                                      </p:cBhvr>
                                      <p:to>
                                        <p:strVal val="visible"/>
                                      </p:to>
                                    </p:set>
                                  </p:childTnLst>
                                </p:cTn>
                              </p:par>
                              <p:par>
                                <p:cTn id="244" presetID="1" presetClass="entr" presetSubtype="0" fill="hold" nodeType="withEffect">
                                  <p:stCondLst>
                                    <p:cond delay="0"/>
                                  </p:stCondLst>
                                  <p:childTnLst>
                                    <p:set>
                                      <p:cBhvr>
                                        <p:cTn id="245" dur="1" fill="hold">
                                          <p:stCondLst>
                                            <p:cond delay="0"/>
                                          </p:stCondLst>
                                        </p:cTn>
                                        <p:tgtEl>
                                          <p:spTgt spid="55483"/>
                                        </p:tgtEl>
                                        <p:attrNameLst>
                                          <p:attrName>style.visibility</p:attrName>
                                        </p:attrNameLst>
                                      </p:cBhvr>
                                      <p:to>
                                        <p:strVal val="visible"/>
                                      </p:to>
                                    </p:set>
                                  </p:childTnLst>
                                </p:cTn>
                              </p:par>
                              <p:par>
                                <p:cTn id="246" presetID="1" presetClass="entr" presetSubtype="0" fill="hold" nodeType="withEffect">
                                  <p:stCondLst>
                                    <p:cond delay="0"/>
                                  </p:stCondLst>
                                  <p:childTnLst>
                                    <p:set>
                                      <p:cBhvr>
                                        <p:cTn id="247" dur="1" fill="hold">
                                          <p:stCondLst>
                                            <p:cond delay="0"/>
                                          </p:stCondLst>
                                        </p:cTn>
                                        <p:tgtEl>
                                          <p:spTgt spid="55484"/>
                                        </p:tgtEl>
                                        <p:attrNameLst>
                                          <p:attrName>style.visibility</p:attrName>
                                        </p:attrNameLst>
                                      </p:cBhvr>
                                      <p:to>
                                        <p:strVal val="visible"/>
                                      </p:to>
                                    </p:set>
                                  </p:childTnLst>
                                </p:cTn>
                              </p:par>
                              <p:par>
                                <p:cTn id="248" presetID="1" presetClass="entr" presetSubtype="0" fill="hold" nodeType="withEffect">
                                  <p:stCondLst>
                                    <p:cond delay="0"/>
                                  </p:stCondLst>
                                  <p:childTnLst>
                                    <p:set>
                                      <p:cBhvr>
                                        <p:cTn id="249" dur="1" fill="hold">
                                          <p:stCondLst>
                                            <p:cond delay="0"/>
                                          </p:stCondLst>
                                        </p:cTn>
                                        <p:tgtEl>
                                          <p:spTgt spid="55485"/>
                                        </p:tgtEl>
                                        <p:attrNameLst>
                                          <p:attrName>style.visibility</p:attrName>
                                        </p:attrNameLst>
                                      </p:cBhvr>
                                      <p:to>
                                        <p:strVal val="visible"/>
                                      </p:to>
                                    </p:set>
                                  </p:childTnLst>
                                </p:cTn>
                              </p:par>
                              <p:par>
                                <p:cTn id="250" presetID="1" presetClass="entr" presetSubtype="0" fill="hold" nodeType="withEffect">
                                  <p:stCondLst>
                                    <p:cond delay="0"/>
                                  </p:stCondLst>
                                  <p:childTnLst>
                                    <p:set>
                                      <p:cBhvr>
                                        <p:cTn id="251" dur="1" fill="hold">
                                          <p:stCondLst>
                                            <p:cond delay="0"/>
                                          </p:stCondLst>
                                        </p:cTn>
                                        <p:tgtEl>
                                          <p:spTgt spid="55486"/>
                                        </p:tgtEl>
                                        <p:attrNameLst>
                                          <p:attrName>style.visibility</p:attrName>
                                        </p:attrNameLst>
                                      </p:cBhvr>
                                      <p:to>
                                        <p:strVal val="visible"/>
                                      </p:to>
                                    </p:set>
                                  </p:childTnLst>
                                </p:cTn>
                              </p:par>
                              <p:par>
                                <p:cTn id="252" presetID="1" presetClass="entr" presetSubtype="0" fill="hold" nodeType="withEffect">
                                  <p:stCondLst>
                                    <p:cond delay="0"/>
                                  </p:stCondLst>
                                  <p:childTnLst>
                                    <p:set>
                                      <p:cBhvr>
                                        <p:cTn id="253" dur="1" fill="hold">
                                          <p:stCondLst>
                                            <p:cond delay="0"/>
                                          </p:stCondLst>
                                        </p:cTn>
                                        <p:tgtEl>
                                          <p:spTgt spid="55487"/>
                                        </p:tgtEl>
                                        <p:attrNameLst>
                                          <p:attrName>style.visibility</p:attrName>
                                        </p:attrNameLst>
                                      </p:cBhvr>
                                      <p:to>
                                        <p:strVal val="visible"/>
                                      </p:to>
                                    </p:set>
                                  </p:childTnLst>
                                </p:cTn>
                              </p:par>
                              <p:par>
                                <p:cTn id="254" presetID="1" presetClass="entr" presetSubtype="0" fill="hold" nodeType="withEffect">
                                  <p:stCondLst>
                                    <p:cond delay="0"/>
                                  </p:stCondLst>
                                  <p:childTnLst>
                                    <p:set>
                                      <p:cBhvr>
                                        <p:cTn id="255" dur="1" fill="hold">
                                          <p:stCondLst>
                                            <p:cond delay="0"/>
                                          </p:stCondLst>
                                        </p:cTn>
                                        <p:tgtEl>
                                          <p:spTgt spid="55488"/>
                                        </p:tgtEl>
                                        <p:attrNameLst>
                                          <p:attrName>style.visibility</p:attrName>
                                        </p:attrNameLst>
                                      </p:cBhvr>
                                      <p:to>
                                        <p:strVal val="visible"/>
                                      </p:to>
                                    </p:set>
                                  </p:childTnLst>
                                </p:cTn>
                              </p:par>
                              <p:par>
                                <p:cTn id="256" presetID="1" presetClass="entr" presetSubtype="0" fill="hold" nodeType="withEffect">
                                  <p:stCondLst>
                                    <p:cond delay="0"/>
                                  </p:stCondLst>
                                  <p:childTnLst>
                                    <p:set>
                                      <p:cBhvr>
                                        <p:cTn id="257" dur="1" fill="hold">
                                          <p:stCondLst>
                                            <p:cond delay="0"/>
                                          </p:stCondLst>
                                        </p:cTn>
                                        <p:tgtEl>
                                          <p:spTgt spid="55489"/>
                                        </p:tgtEl>
                                        <p:attrNameLst>
                                          <p:attrName>style.visibility</p:attrName>
                                        </p:attrNameLst>
                                      </p:cBhvr>
                                      <p:to>
                                        <p:strVal val="visible"/>
                                      </p:to>
                                    </p:set>
                                  </p:childTnLst>
                                </p:cTn>
                              </p:par>
                              <p:par>
                                <p:cTn id="258" presetID="1" presetClass="entr" presetSubtype="0" fill="hold" nodeType="withEffect">
                                  <p:stCondLst>
                                    <p:cond delay="0"/>
                                  </p:stCondLst>
                                  <p:childTnLst>
                                    <p:set>
                                      <p:cBhvr>
                                        <p:cTn id="259" dur="1" fill="hold">
                                          <p:stCondLst>
                                            <p:cond delay="0"/>
                                          </p:stCondLst>
                                        </p:cTn>
                                        <p:tgtEl>
                                          <p:spTgt spid="55490"/>
                                        </p:tgtEl>
                                        <p:attrNameLst>
                                          <p:attrName>style.visibility</p:attrName>
                                        </p:attrNameLst>
                                      </p:cBhvr>
                                      <p:to>
                                        <p:strVal val="visible"/>
                                      </p:to>
                                    </p:set>
                                  </p:childTnLst>
                                </p:cTn>
                              </p:par>
                              <p:par>
                                <p:cTn id="260" presetID="1" presetClass="entr" presetSubtype="0" fill="hold" nodeType="withEffect">
                                  <p:stCondLst>
                                    <p:cond delay="0"/>
                                  </p:stCondLst>
                                  <p:childTnLst>
                                    <p:set>
                                      <p:cBhvr>
                                        <p:cTn id="261" dur="1" fill="hold">
                                          <p:stCondLst>
                                            <p:cond delay="0"/>
                                          </p:stCondLst>
                                        </p:cTn>
                                        <p:tgtEl>
                                          <p:spTgt spid="55491"/>
                                        </p:tgtEl>
                                        <p:attrNameLst>
                                          <p:attrName>style.visibility</p:attrName>
                                        </p:attrNameLst>
                                      </p:cBhvr>
                                      <p:to>
                                        <p:strVal val="visible"/>
                                      </p:to>
                                    </p:set>
                                  </p:childTnLst>
                                </p:cTn>
                              </p:par>
                              <p:par>
                                <p:cTn id="262" presetID="1" presetClass="entr" presetSubtype="0" fill="hold" nodeType="withEffect">
                                  <p:stCondLst>
                                    <p:cond delay="0"/>
                                  </p:stCondLst>
                                  <p:childTnLst>
                                    <p:set>
                                      <p:cBhvr>
                                        <p:cTn id="263" dur="1" fill="hold">
                                          <p:stCondLst>
                                            <p:cond delay="0"/>
                                          </p:stCondLst>
                                        </p:cTn>
                                        <p:tgtEl>
                                          <p:spTgt spid="55492"/>
                                        </p:tgtEl>
                                        <p:attrNameLst>
                                          <p:attrName>style.visibility</p:attrName>
                                        </p:attrNameLst>
                                      </p:cBhvr>
                                      <p:to>
                                        <p:strVal val="visible"/>
                                      </p:to>
                                    </p:set>
                                  </p:childTnLst>
                                </p:cTn>
                              </p:par>
                              <p:par>
                                <p:cTn id="264" presetID="1" presetClass="entr" presetSubtype="0" fill="hold" nodeType="withEffect">
                                  <p:stCondLst>
                                    <p:cond delay="0"/>
                                  </p:stCondLst>
                                  <p:childTnLst>
                                    <p:set>
                                      <p:cBhvr>
                                        <p:cTn id="265" dur="1" fill="hold">
                                          <p:stCondLst>
                                            <p:cond delay="0"/>
                                          </p:stCondLst>
                                        </p:cTn>
                                        <p:tgtEl>
                                          <p:spTgt spid="55493"/>
                                        </p:tgtEl>
                                        <p:attrNameLst>
                                          <p:attrName>style.visibility</p:attrName>
                                        </p:attrNameLst>
                                      </p:cBhvr>
                                      <p:to>
                                        <p:strVal val="visible"/>
                                      </p:to>
                                    </p:set>
                                  </p:childTnLst>
                                </p:cTn>
                              </p:par>
                              <p:par>
                                <p:cTn id="266" presetID="1" presetClass="entr" presetSubtype="0" fill="hold" nodeType="withEffect">
                                  <p:stCondLst>
                                    <p:cond delay="0"/>
                                  </p:stCondLst>
                                  <p:childTnLst>
                                    <p:set>
                                      <p:cBhvr>
                                        <p:cTn id="267" dur="1" fill="hold">
                                          <p:stCondLst>
                                            <p:cond delay="0"/>
                                          </p:stCondLst>
                                        </p:cTn>
                                        <p:tgtEl>
                                          <p:spTgt spid="55494"/>
                                        </p:tgtEl>
                                        <p:attrNameLst>
                                          <p:attrName>style.visibility</p:attrName>
                                        </p:attrNameLst>
                                      </p:cBhvr>
                                      <p:to>
                                        <p:strVal val="visible"/>
                                      </p:to>
                                    </p:set>
                                  </p:childTnLst>
                                </p:cTn>
                              </p:par>
                              <p:par>
                                <p:cTn id="268" presetID="1" presetClass="entr" presetSubtype="0" fill="hold" nodeType="withEffect">
                                  <p:stCondLst>
                                    <p:cond delay="0"/>
                                  </p:stCondLst>
                                  <p:childTnLst>
                                    <p:set>
                                      <p:cBhvr>
                                        <p:cTn id="269" dur="1" fill="hold">
                                          <p:stCondLst>
                                            <p:cond delay="0"/>
                                          </p:stCondLst>
                                        </p:cTn>
                                        <p:tgtEl>
                                          <p:spTgt spid="55495"/>
                                        </p:tgtEl>
                                        <p:attrNameLst>
                                          <p:attrName>style.visibility</p:attrName>
                                        </p:attrNameLst>
                                      </p:cBhvr>
                                      <p:to>
                                        <p:strVal val="visible"/>
                                      </p:to>
                                    </p:set>
                                  </p:childTnLst>
                                </p:cTn>
                              </p:par>
                              <p:par>
                                <p:cTn id="270" presetID="1" presetClass="entr" presetSubtype="0" fill="hold" nodeType="withEffect">
                                  <p:stCondLst>
                                    <p:cond delay="0"/>
                                  </p:stCondLst>
                                  <p:childTnLst>
                                    <p:set>
                                      <p:cBhvr>
                                        <p:cTn id="271" dur="1" fill="hold">
                                          <p:stCondLst>
                                            <p:cond delay="0"/>
                                          </p:stCondLst>
                                        </p:cTn>
                                        <p:tgtEl>
                                          <p:spTgt spid="55496"/>
                                        </p:tgtEl>
                                        <p:attrNameLst>
                                          <p:attrName>style.visibility</p:attrName>
                                        </p:attrNameLst>
                                      </p:cBhvr>
                                      <p:to>
                                        <p:strVal val="visible"/>
                                      </p:to>
                                    </p:set>
                                  </p:childTnLst>
                                </p:cTn>
                              </p:par>
                              <p:par>
                                <p:cTn id="272" presetID="1" presetClass="entr" presetSubtype="0" fill="hold" nodeType="withEffect">
                                  <p:stCondLst>
                                    <p:cond delay="0"/>
                                  </p:stCondLst>
                                  <p:childTnLst>
                                    <p:set>
                                      <p:cBhvr>
                                        <p:cTn id="273" dur="1" fill="hold">
                                          <p:stCondLst>
                                            <p:cond delay="0"/>
                                          </p:stCondLst>
                                        </p:cTn>
                                        <p:tgtEl>
                                          <p:spTgt spid="55497"/>
                                        </p:tgtEl>
                                        <p:attrNameLst>
                                          <p:attrName>style.visibility</p:attrName>
                                        </p:attrNameLst>
                                      </p:cBhvr>
                                      <p:to>
                                        <p:strVal val="visible"/>
                                      </p:to>
                                    </p:set>
                                  </p:childTnLst>
                                </p:cTn>
                              </p:par>
                              <p:par>
                                <p:cTn id="274" presetID="1" presetClass="entr" presetSubtype="0" fill="hold" nodeType="withEffect">
                                  <p:stCondLst>
                                    <p:cond delay="0"/>
                                  </p:stCondLst>
                                  <p:childTnLst>
                                    <p:set>
                                      <p:cBhvr>
                                        <p:cTn id="275" dur="1" fill="hold">
                                          <p:stCondLst>
                                            <p:cond delay="0"/>
                                          </p:stCondLst>
                                        </p:cTn>
                                        <p:tgtEl>
                                          <p:spTgt spid="55498"/>
                                        </p:tgtEl>
                                        <p:attrNameLst>
                                          <p:attrName>style.visibility</p:attrName>
                                        </p:attrNameLst>
                                      </p:cBhvr>
                                      <p:to>
                                        <p:strVal val="visible"/>
                                      </p:to>
                                    </p:set>
                                  </p:childTnLst>
                                </p:cTn>
                              </p:par>
                              <p:par>
                                <p:cTn id="276" presetID="1" presetClass="entr" presetSubtype="0" fill="hold" nodeType="withEffect">
                                  <p:stCondLst>
                                    <p:cond delay="0"/>
                                  </p:stCondLst>
                                  <p:childTnLst>
                                    <p:set>
                                      <p:cBhvr>
                                        <p:cTn id="277" dur="1" fill="hold">
                                          <p:stCondLst>
                                            <p:cond delay="0"/>
                                          </p:stCondLst>
                                        </p:cTn>
                                        <p:tgtEl>
                                          <p:spTgt spid="55499"/>
                                        </p:tgtEl>
                                        <p:attrNameLst>
                                          <p:attrName>style.visibility</p:attrName>
                                        </p:attrNameLst>
                                      </p:cBhvr>
                                      <p:to>
                                        <p:strVal val="visible"/>
                                      </p:to>
                                    </p:set>
                                  </p:childTnLst>
                                </p:cTn>
                              </p:par>
                              <p:par>
                                <p:cTn id="278" presetID="1" presetClass="entr" presetSubtype="0" fill="hold" nodeType="withEffect">
                                  <p:stCondLst>
                                    <p:cond delay="0"/>
                                  </p:stCondLst>
                                  <p:childTnLst>
                                    <p:set>
                                      <p:cBhvr>
                                        <p:cTn id="279" dur="1" fill="hold">
                                          <p:stCondLst>
                                            <p:cond delay="0"/>
                                          </p:stCondLst>
                                        </p:cTn>
                                        <p:tgtEl>
                                          <p:spTgt spid="55500"/>
                                        </p:tgtEl>
                                        <p:attrNameLst>
                                          <p:attrName>style.visibility</p:attrName>
                                        </p:attrNameLst>
                                      </p:cBhvr>
                                      <p:to>
                                        <p:strVal val="visible"/>
                                      </p:to>
                                    </p:set>
                                  </p:childTnLst>
                                </p:cTn>
                              </p:par>
                              <p:par>
                                <p:cTn id="280" presetID="1" presetClass="entr" presetSubtype="0" fill="hold" nodeType="withEffect">
                                  <p:stCondLst>
                                    <p:cond delay="0"/>
                                  </p:stCondLst>
                                  <p:childTnLst>
                                    <p:set>
                                      <p:cBhvr>
                                        <p:cTn id="281" dur="1" fill="hold">
                                          <p:stCondLst>
                                            <p:cond delay="0"/>
                                          </p:stCondLst>
                                        </p:cTn>
                                        <p:tgtEl>
                                          <p:spTgt spid="55501"/>
                                        </p:tgtEl>
                                        <p:attrNameLst>
                                          <p:attrName>style.visibility</p:attrName>
                                        </p:attrNameLst>
                                      </p:cBhvr>
                                      <p:to>
                                        <p:strVal val="visible"/>
                                      </p:to>
                                    </p:set>
                                  </p:childTnLst>
                                </p:cTn>
                              </p:par>
                              <p:par>
                                <p:cTn id="282" presetID="1" presetClass="entr" presetSubtype="0" fill="hold" nodeType="withEffect">
                                  <p:stCondLst>
                                    <p:cond delay="0"/>
                                  </p:stCondLst>
                                  <p:childTnLst>
                                    <p:set>
                                      <p:cBhvr>
                                        <p:cTn id="283" dur="1" fill="hold">
                                          <p:stCondLst>
                                            <p:cond delay="0"/>
                                          </p:stCondLst>
                                        </p:cTn>
                                        <p:tgtEl>
                                          <p:spTgt spid="55502"/>
                                        </p:tgtEl>
                                        <p:attrNameLst>
                                          <p:attrName>style.visibility</p:attrName>
                                        </p:attrNameLst>
                                      </p:cBhvr>
                                      <p:to>
                                        <p:strVal val="visible"/>
                                      </p:to>
                                    </p:set>
                                  </p:childTnLst>
                                </p:cTn>
                              </p:par>
                              <p:par>
                                <p:cTn id="284" presetID="1" presetClass="entr" presetSubtype="0" fill="hold" nodeType="withEffect">
                                  <p:stCondLst>
                                    <p:cond delay="0"/>
                                  </p:stCondLst>
                                  <p:childTnLst>
                                    <p:set>
                                      <p:cBhvr>
                                        <p:cTn id="285" dur="1" fill="hold">
                                          <p:stCondLst>
                                            <p:cond delay="0"/>
                                          </p:stCondLst>
                                        </p:cTn>
                                        <p:tgtEl>
                                          <p:spTgt spid="55503"/>
                                        </p:tgtEl>
                                        <p:attrNameLst>
                                          <p:attrName>style.visibility</p:attrName>
                                        </p:attrNameLst>
                                      </p:cBhvr>
                                      <p:to>
                                        <p:strVal val="visible"/>
                                      </p:to>
                                    </p:set>
                                  </p:childTnLst>
                                </p:cTn>
                              </p:par>
                              <p:par>
                                <p:cTn id="286" presetID="1" presetClass="entr" presetSubtype="0" fill="hold" nodeType="withEffect">
                                  <p:stCondLst>
                                    <p:cond delay="0"/>
                                  </p:stCondLst>
                                  <p:childTnLst>
                                    <p:set>
                                      <p:cBhvr>
                                        <p:cTn id="287" dur="1" fill="hold">
                                          <p:stCondLst>
                                            <p:cond delay="0"/>
                                          </p:stCondLst>
                                        </p:cTn>
                                        <p:tgtEl>
                                          <p:spTgt spid="55504"/>
                                        </p:tgtEl>
                                        <p:attrNameLst>
                                          <p:attrName>style.visibility</p:attrName>
                                        </p:attrNameLst>
                                      </p:cBhvr>
                                      <p:to>
                                        <p:strVal val="visible"/>
                                      </p:to>
                                    </p:set>
                                  </p:childTnLst>
                                </p:cTn>
                              </p:par>
                              <p:par>
                                <p:cTn id="288" presetID="1" presetClass="entr" presetSubtype="0" fill="hold" nodeType="withEffect">
                                  <p:stCondLst>
                                    <p:cond delay="0"/>
                                  </p:stCondLst>
                                  <p:childTnLst>
                                    <p:set>
                                      <p:cBhvr>
                                        <p:cTn id="289" dur="1" fill="hold">
                                          <p:stCondLst>
                                            <p:cond delay="0"/>
                                          </p:stCondLst>
                                        </p:cTn>
                                        <p:tgtEl>
                                          <p:spTgt spid="55505"/>
                                        </p:tgtEl>
                                        <p:attrNameLst>
                                          <p:attrName>style.visibility</p:attrName>
                                        </p:attrNameLst>
                                      </p:cBhvr>
                                      <p:to>
                                        <p:strVal val="visible"/>
                                      </p:to>
                                    </p:set>
                                  </p:childTnLst>
                                </p:cTn>
                              </p:par>
                              <p:par>
                                <p:cTn id="290" presetID="1" presetClass="entr" presetSubtype="0" fill="hold" nodeType="withEffect">
                                  <p:stCondLst>
                                    <p:cond delay="0"/>
                                  </p:stCondLst>
                                  <p:childTnLst>
                                    <p:set>
                                      <p:cBhvr>
                                        <p:cTn id="291" dur="1" fill="hold">
                                          <p:stCondLst>
                                            <p:cond delay="0"/>
                                          </p:stCondLst>
                                        </p:cTn>
                                        <p:tgtEl>
                                          <p:spTgt spid="55506"/>
                                        </p:tgtEl>
                                        <p:attrNameLst>
                                          <p:attrName>style.visibility</p:attrName>
                                        </p:attrNameLst>
                                      </p:cBhvr>
                                      <p:to>
                                        <p:strVal val="visible"/>
                                      </p:to>
                                    </p:set>
                                  </p:childTnLst>
                                </p:cTn>
                              </p:par>
                              <p:par>
                                <p:cTn id="292" presetID="1" presetClass="entr" presetSubtype="0" fill="hold" nodeType="withEffect">
                                  <p:stCondLst>
                                    <p:cond delay="0"/>
                                  </p:stCondLst>
                                  <p:childTnLst>
                                    <p:set>
                                      <p:cBhvr>
                                        <p:cTn id="293" dur="1" fill="hold">
                                          <p:stCondLst>
                                            <p:cond delay="0"/>
                                          </p:stCondLst>
                                        </p:cTn>
                                        <p:tgtEl>
                                          <p:spTgt spid="55507"/>
                                        </p:tgtEl>
                                        <p:attrNameLst>
                                          <p:attrName>style.visibility</p:attrName>
                                        </p:attrNameLst>
                                      </p:cBhvr>
                                      <p:to>
                                        <p:strVal val="visible"/>
                                      </p:to>
                                    </p:set>
                                  </p:childTnLst>
                                </p:cTn>
                              </p:par>
                              <p:par>
                                <p:cTn id="294" presetID="1" presetClass="entr" presetSubtype="0" fill="hold" nodeType="withEffect">
                                  <p:stCondLst>
                                    <p:cond delay="0"/>
                                  </p:stCondLst>
                                  <p:childTnLst>
                                    <p:set>
                                      <p:cBhvr>
                                        <p:cTn id="295" dur="1" fill="hold">
                                          <p:stCondLst>
                                            <p:cond delay="0"/>
                                          </p:stCondLst>
                                        </p:cTn>
                                        <p:tgtEl>
                                          <p:spTgt spid="55508"/>
                                        </p:tgtEl>
                                        <p:attrNameLst>
                                          <p:attrName>style.visibility</p:attrName>
                                        </p:attrNameLst>
                                      </p:cBhvr>
                                      <p:to>
                                        <p:strVal val="visible"/>
                                      </p:to>
                                    </p:set>
                                  </p:childTnLst>
                                </p:cTn>
                              </p:par>
                              <p:par>
                                <p:cTn id="296" presetID="1" presetClass="entr" presetSubtype="0" fill="hold" nodeType="withEffect">
                                  <p:stCondLst>
                                    <p:cond delay="0"/>
                                  </p:stCondLst>
                                  <p:childTnLst>
                                    <p:set>
                                      <p:cBhvr>
                                        <p:cTn id="297" dur="1" fill="hold">
                                          <p:stCondLst>
                                            <p:cond delay="0"/>
                                          </p:stCondLst>
                                        </p:cTn>
                                        <p:tgtEl>
                                          <p:spTgt spid="55509"/>
                                        </p:tgtEl>
                                        <p:attrNameLst>
                                          <p:attrName>style.visibility</p:attrName>
                                        </p:attrNameLst>
                                      </p:cBhvr>
                                      <p:to>
                                        <p:strVal val="visible"/>
                                      </p:to>
                                    </p:set>
                                  </p:childTnLst>
                                </p:cTn>
                              </p:par>
                              <p:par>
                                <p:cTn id="298" presetID="1" presetClass="entr" presetSubtype="0" fill="hold" nodeType="withEffect">
                                  <p:stCondLst>
                                    <p:cond delay="0"/>
                                  </p:stCondLst>
                                  <p:childTnLst>
                                    <p:set>
                                      <p:cBhvr>
                                        <p:cTn id="299" dur="1" fill="hold">
                                          <p:stCondLst>
                                            <p:cond delay="0"/>
                                          </p:stCondLst>
                                        </p:cTn>
                                        <p:tgtEl>
                                          <p:spTgt spid="55510"/>
                                        </p:tgtEl>
                                        <p:attrNameLst>
                                          <p:attrName>style.visibility</p:attrName>
                                        </p:attrNameLst>
                                      </p:cBhvr>
                                      <p:to>
                                        <p:strVal val="visible"/>
                                      </p:to>
                                    </p:set>
                                  </p:childTnLst>
                                </p:cTn>
                              </p:par>
                              <p:par>
                                <p:cTn id="300" presetID="1" presetClass="entr" presetSubtype="0" fill="hold" nodeType="withEffect">
                                  <p:stCondLst>
                                    <p:cond delay="0"/>
                                  </p:stCondLst>
                                  <p:childTnLst>
                                    <p:set>
                                      <p:cBhvr>
                                        <p:cTn id="301" dur="1" fill="hold">
                                          <p:stCondLst>
                                            <p:cond delay="0"/>
                                          </p:stCondLst>
                                        </p:cTn>
                                        <p:tgtEl>
                                          <p:spTgt spid="55511"/>
                                        </p:tgtEl>
                                        <p:attrNameLst>
                                          <p:attrName>style.visibility</p:attrName>
                                        </p:attrNameLst>
                                      </p:cBhvr>
                                      <p:to>
                                        <p:strVal val="visible"/>
                                      </p:to>
                                    </p:set>
                                  </p:childTnLst>
                                </p:cTn>
                              </p:par>
                              <p:par>
                                <p:cTn id="302" presetID="1" presetClass="entr" presetSubtype="0" fill="hold" nodeType="withEffect">
                                  <p:stCondLst>
                                    <p:cond delay="0"/>
                                  </p:stCondLst>
                                  <p:childTnLst>
                                    <p:set>
                                      <p:cBhvr>
                                        <p:cTn id="303" dur="1" fill="hold">
                                          <p:stCondLst>
                                            <p:cond delay="0"/>
                                          </p:stCondLst>
                                        </p:cTn>
                                        <p:tgtEl>
                                          <p:spTgt spid="55512"/>
                                        </p:tgtEl>
                                        <p:attrNameLst>
                                          <p:attrName>style.visibility</p:attrName>
                                        </p:attrNameLst>
                                      </p:cBhvr>
                                      <p:to>
                                        <p:strVal val="visible"/>
                                      </p:to>
                                    </p:set>
                                  </p:childTnLst>
                                </p:cTn>
                              </p:par>
                              <p:par>
                                <p:cTn id="304" presetID="1" presetClass="entr" presetSubtype="0" fill="hold" nodeType="withEffect">
                                  <p:stCondLst>
                                    <p:cond delay="0"/>
                                  </p:stCondLst>
                                  <p:childTnLst>
                                    <p:set>
                                      <p:cBhvr>
                                        <p:cTn id="305" dur="1" fill="hold">
                                          <p:stCondLst>
                                            <p:cond delay="0"/>
                                          </p:stCondLst>
                                        </p:cTn>
                                        <p:tgtEl>
                                          <p:spTgt spid="55513"/>
                                        </p:tgtEl>
                                        <p:attrNameLst>
                                          <p:attrName>style.visibility</p:attrName>
                                        </p:attrNameLst>
                                      </p:cBhvr>
                                      <p:to>
                                        <p:strVal val="visible"/>
                                      </p:to>
                                    </p:set>
                                  </p:childTnLst>
                                </p:cTn>
                              </p:par>
                              <p:par>
                                <p:cTn id="306" presetID="1" presetClass="entr" presetSubtype="0" fill="hold" nodeType="withEffect">
                                  <p:stCondLst>
                                    <p:cond delay="0"/>
                                  </p:stCondLst>
                                  <p:childTnLst>
                                    <p:set>
                                      <p:cBhvr>
                                        <p:cTn id="307" dur="1" fill="hold">
                                          <p:stCondLst>
                                            <p:cond delay="0"/>
                                          </p:stCondLst>
                                        </p:cTn>
                                        <p:tgtEl>
                                          <p:spTgt spid="55514"/>
                                        </p:tgtEl>
                                        <p:attrNameLst>
                                          <p:attrName>style.visibility</p:attrName>
                                        </p:attrNameLst>
                                      </p:cBhvr>
                                      <p:to>
                                        <p:strVal val="visible"/>
                                      </p:to>
                                    </p:set>
                                  </p:childTnLst>
                                </p:cTn>
                              </p:par>
                              <p:par>
                                <p:cTn id="308" presetID="1" presetClass="entr" presetSubtype="0" fill="hold" nodeType="withEffect">
                                  <p:stCondLst>
                                    <p:cond delay="0"/>
                                  </p:stCondLst>
                                  <p:childTnLst>
                                    <p:set>
                                      <p:cBhvr>
                                        <p:cTn id="309" dur="1" fill="hold">
                                          <p:stCondLst>
                                            <p:cond delay="0"/>
                                          </p:stCondLst>
                                        </p:cTn>
                                        <p:tgtEl>
                                          <p:spTgt spid="55515"/>
                                        </p:tgtEl>
                                        <p:attrNameLst>
                                          <p:attrName>style.visibility</p:attrName>
                                        </p:attrNameLst>
                                      </p:cBhvr>
                                      <p:to>
                                        <p:strVal val="visible"/>
                                      </p:to>
                                    </p:set>
                                  </p:childTnLst>
                                </p:cTn>
                              </p:par>
                              <p:par>
                                <p:cTn id="310" presetID="1" presetClass="entr" presetSubtype="0" fill="hold" nodeType="withEffect">
                                  <p:stCondLst>
                                    <p:cond delay="0"/>
                                  </p:stCondLst>
                                  <p:childTnLst>
                                    <p:set>
                                      <p:cBhvr>
                                        <p:cTn id="311" dur="1" fill="hold">
                                          <p:stCondLst>
                                            <p:cond delay="0"/>
                                          </p:stCondLst>
                                        </p:cTn>
                                        <p:tgtEl>
                                          <p:spTgt spid="55516"/>
                                        </p:tgtEl>
                                        <p:attrNameLst>
                                          <p:attrName>style.visibility</p:attrName>
                                        </p:attrNameLst>
                                      </p:cBhvr>
                                      <p:to>
                                        <p:strVal val="visible"/>
                                      </p:to>
                                    </p:set>
                                  </p:childTnLst>
                                </p:cTn>
                              </p:par>
                              <p:par>
                                <p:cTn id="312" presetID="1" presetClass="entr" presetSubtype="0" fill="hold" nodeType="withEffect">
                                  <p:stCondLst>
                                    <p:cond delay="0"/>
                                  </p:stCondLst>
                                  <p:childTnLst>
                                    <p:set>
                                      <p:cBhvr>
                                        <p:cTn id="313" dur="1" fill="hold">
                                          <p:stCondLst>
                                            <p:cond delay="0"/>
                                          </p:stCondLst>
                                        </p:cTn>
                                        <p:tgtEl>
                                          <p:spTgt spid="55517"/>
                                        </p:tgtEl>
                                        <p:attrNameLst>
                                          <p:attrName>style.visibility</p:attrName>
                                        </p:attrNameLst>
                                      </p:cBhvr>
                                      <p:to>
                                        <p:strVal val="visible"/>
                                      </p:to>
                                    </p:set>
                                  </p:childTnLst>
                                </p:cTn>
                              </p:par>
                              <p:par>
                                <p:cTn id="314" presetID="1" presetClass="entr" presetSubtype="0" fill="hold" nodeType="withEffect">
                                  <p:stCondLst>
                                    <p:cond delay="0"/>
                                  </p:stCondLst>
                                  <p:childTnLst>
                                    <p:set>
                                      <p:cBhvr>
                                        <p:cTn id="315" dur="1" fill="hold">
                                          <p:stCondLst>
                                            <p:cond delay="0"/>
                                          </p:stCondLst>
                                        </p:cTn>
                                        <p:tgtEl>
                                          <p:spTgt spid="55518"/>
                                        </p:tgtEl>
                                        <p:attrNameLst>
                                          <p:attrName>style.visibility</p:attrName>
                                        </p:attrNameLst>
                                      </p:cBhvr>
                                      <p:to>
                                        <p:strVal val="visible"/>
                                      </p:to>
                                    </p:set>
                                  </p:childTnLst>
                                </p:cTn>
                              </p:par>
                              <p:par>
                                <p:cTn id="316" presetID="1" presetClass="entr" presetSubtype="0" fill="hold" nodeType="withEffect">
                                  <p:stCondLst>
                                    <p:cond delay="0"/>
                                  </p:stCondLst>
                                  <p:childTnLst>
                                    <p:set>
                                      <p:cBhvr>
                                        <p:cTn id="317" dur="1" fill="hold">
                                          <p:stCondLst>
                                            <p:cond delay="0"/>
                                          </p:stCondLst>
                                        </p:cTn>
                                        <p:tgtEl>
                                          <p:spTgt spid="55519"/>
                                        </p:tgtEl>
                                        <p:attrNameLst>
                                          <p:attrName>style.visibility</p:attrName>
                                        </p:attrNameLst>
                                      </p:cBhvr>
                                      <p:to>
                                        <p:strVal val="visible"/>
                                      </p:to>
                                    </p:set>
                                  </p:childTnLst>
                                </p:cTn>
                              </p:par>
                              <p:par>
                                <p:cTn id="318" presetID="1" presetClass="entr" presetSubtype="0" fill="hold" nodeType="withEffect">
                                  <p:stCondLst>
                                    <p:cond delay="0"/>
                                  </p:stCondLst>
                                  <p:childTnLst>
                                    <p:set>
                                      <p:cBhvr>
                                        <p:cTn id="319" dur="1" fill="hold">
                                          <p:stCondLst>
                                            <p:cond delay="0"/>
                                          </p:stCondLst>
                                        </p:cTn>
                                        <p:tgtEl>
                                          <p:spTgt spid="55520"/>
                                        </p:tgtEl>
                                        <p:attrNameLst>
                                          <p:attrName>style.visibility</p:attrName>
                                        </p:attrNameLst>
                                      </p:cBhvr>
                                      <p:to>
                                        <p:strVal val="visible"/>
                                      </p:to>
                                    </p:set>
                                  </p:childTnLst>
                                </p:cTn>
                              </p:par>
                              <p:par>
                                <p:cTn id="320" presetID="1" presetClass="entr" presetSubtype="0" fill="hold" nodeType="withEffect">
                                  <p:stCondLst>
                                    <p:cond delay="0"/>
                                  </p:stCondLst>
                                  <p:childTnLst>
                                    <p:set>
                                      <p:cBhvr>
                                        <p:cTn id="321" dur="1" fill="hold">
                                          <p:stCondLst>
                                            <p:cond delay="0"/>
                                          </p:stCondLst>
                                        </p:cTn>
                                        <p:tgtEl>
                                          <p:spTgt spid="55521"/>
                                        </p:tgtEl>
                                        <p:attrNameLst>
                                          <p:attrName>style.visibility</p:attrName>
                                        </p:attrNameLst>
                                      </p:cBhvr>
                                      <p:to>
                                        <p:strVal val="visible"/>
                                      </p:to>
                                    </p:set>
                                  </p:childTnLst>
                                </p:cTn>
                              </p:par>
                              <p:par>
                                <p:cTn id="322" presetID="1" presetClass="entr" presetSubtype="0" fill="hold" nodeType="withEffect">
                                  <p:stCondLst>
                                    <p:cond delay="0"/>
                                  </p:stCondLst>
                                  <p:childTnLst>
                                    <p:set>
                                      <p:cBhvr>
                                        <p:cTn id="323" dur="1" fill="hold">
                                          <p:stCondLst>
                                            <p:cond delay="0"/>
                                          </p:stCondLst>
                                        </p:cTn>
                                        <p:tgtEl>
                                          <p:spTgt spid="55522"/>
                                        </p:tgtEl>
                                        <p:attrNameLst>
                                          <p:attrName>style.visibility</p:attrName>
                                        </p:attrNameLst>
                                      </p:cBhvr>
                                      <p:to>
                                        <p:strVal val="visible"/>
                                      </p:to>
                                    </p:set>
                                  </p:childTnLst>
                                </p:cTn>
                              </p:par>
                              <p:par>
                                <p:cTn id="324" presetID="1" presetClass="entr" presetSubtype="0" fill="hold" nodeType="withEffect">
                                  <p:stCondLst>
                                    <p:cond delay="0"/>
                                  </p:stCondLst>
                                  <p:childTnLst>
                                    <p:set>
                                      <p:cBhvr>
                                        <p:cTn id="325" dur="1" fill="hold">
                                          <p:stCondLst>
                                            <p:cond delay="0"/>
                                          </p:stCondLst>
                                        </p:cTn>
                                        <p:tgtEl>
                                          <p:spTgt spid="55523"/>
                                        </p:tgtEl>
                                        <p:attrNameLst>
                                          <p:attrName>style.visibility</p:attrName>
                                        </p:attrNameLst>
                                      </p:cBhvr>
                                      <p:to>
                                        <p:strVal val="visible"/>
                                      </p:to>
                                    </p:set>
                                  </p:childTnLst>
                                </p:cTn>
                              </p:par>
                              <p:par>
                                <p:cTn id="326" presetID="1" presetClass="entr" presetSubtype="0" fill="hold" nodeType="withEffect">
                                  <p:stCondLst>
                                    <p:cond delay="0"/>
                                  </p:stCondLst>
                                  <p:childTnLst>
                                    <p:set>
                                      <p:cBhvr>
                                        <p:cTn id="327" dur="1" fill="hold">
                                          <p:stCondLst>
                                            <p:cond delay="0"/>
                                          </p:stCondLst>
                                        </p:cTn>
                                        <p:tgtEl>
                                          <p:spTgt spid="55524"/>
                                        </p:tgtEl>
                                        <p:attrNameLst>
                                          <p:attrName>style.visibility</p:attrName>
                                        </p:attrNameLst>
                                      </p:cBhvr>
                                      <p:to>
                                        <p:strVal val="visible"/>
                                      </p:to>
                                    </p:set>
                                  </p:childTnLst>
                                </p:cTn>
                              </p:par>
                              <p:par>
                                <p:cTn id="328" presetID="1" presetClass="entr" presetSubtype="0" fill="hold" nodeType="withEffect">
                                  <p:stCondLst>
                                    <p:cond delay="0"/>
                                  </p:stCondLst>
                                  <p:childTnLst>
                                    <p:set>
                                      <p:cBhvr>
                                        <p:cTn id="329" dur="1" fill="hold">
                                          <p:stCondLst>
                                            <p:cond delay="0"/>
                                          </p:stCondLst>
                                        </p:cTn>
                                        <p:tgtEl>
                                          <p:spTgt spid="55525"/>
                                        </p:tgtEl>
                                        <p:attrNameLst>
                                          <p:attrName>style.visibility</p:attrName>
                                        </p:attrNameLst>
                                      </p:cBhvr>
                                      <p:to>
                                        <p:strVal val="visible"/>
                                      </p:to>
                                    </p:set>
                                  </p:childTnLst>
                                </p:cTn>
                              </p:par>
                              <p:par>
                                <p:cTn id="330" presetID="1" presetClass="entr" presetSubtype="0" fill="hold" nodeType="withEffect">
                                  <p:stCondLst>
                                    <p:cond delay="0"/>
                                  </p:stCondLst>
                                  <p:childTnLst>
                                    <p:set>
                                      <p:cBhvr>
                                        <p:cTn id="331" dur="1" fill="hold">
                                          <p:stCondLst>
                                            <p:cond delay="0"/>
                                          </p:stCondLst>
                                        </p:cTn>
                                        <p:tgtEl>
                                          <p:spTgt spid="55526"/>
                                        </p:tgtEl>
                                        <p:attrNameLst>
                                          <p:attrName>style.visibility</p:attrName>
                                        </p:attrNameLst>
                                      </p:cBhvr>
                                      <p:to>
                                        <p:strVal val="visible"/>
                                      </p:to>
                                    </p:set>
                                  </p:childTnLst>
                                </p:cTn>
                              </p:par>
                              <p:par>
                                <p:cTn id="332" presetID="1" presetClass="entr" presetSubtype="0" fill="hold" nodeType="withEffect">
                                  <p:stCondLst>
                                    <p:cond delay="0"/>
                                  </p:stCondLst>
                                  <p:childTnLst>
                                    <p:set>
                                      <p:cBhvr>
                                        <p:cTn id="333" dur="1" fill="hold">
                                          <p:stCondLst>
                                            <p:cond delay="0"/>
                                          </p:stCondLst>
                                        </p:cTn>
                                        <p:tgtEl>
                                          <p:spTgt spid="55527"/>
                                        </p:tgtEl>
                                        <p:attrNameLst>
                                          <p:attrName>style.visibility</p:attrName>
                                        </p:attrNameLst>
                                      </p:cBhvr>
                                      <p:to>
                                        <p:strVal val="visible"/>
                                      </p:to>
                                    </p:set>
                                  </p:childTnLst>
                                </p:cTn>
                              </p:par>
                              <p:par>
                                <p:cTn id="334" presetID="1" presetClass="entr" presetSubtype="0" fill="hold" nodeType="withEffect">
                                  <p:stCondLst>
                                    <p:cond delay="0"/>
                                  </p:stCondLst>
                                  <p:childTnLst>
                                    <p:set>
                                      <p:cBhvr>
                                        <p:cTn id="335" dur="1" fill="hold">
                                          <p:stCondLst>
                                            <p:cond delay="0"/>
                                          </p:stCondLst>
                                        </p:cTn>
                                        <p:tgtEl>
                                          <p:spTgt spid="55528"/>
                                        </p:tgtEl>
                                        <p:attrNameLst>
                                          <p:attrName>style.visibility</p:attrName>
                                        </p:attrNameLst>
                                      </p:cBhvr>
                                      <p:to>
                                        <p:strVal val="visible"/>
                                      </p:to>
                                    </p:set>
                                  </p:childTnLst>
                                </p:cTn>
                              </p:par>
                              <p:par>
                                <p:cTn id="336" presetID="1" presetClass="entr" presetSubtype="0" fill="hold" nodeType="withEffect">
                                  <p:stCondLst>
                                    <p:cond delay="0"/>
                                  </p:stCondLst>
                                  <p:childTnLst>
                                    <p:set>
                                      <p:cBhvr>
                                        <p:cTn id="337" dur="1" fill="hold">
                                          <p:stCondLst>
                                            <p:cond delay="0"/>
                                          </p:stCondLst>
                                        </p:cTn>
                                        <p:tgtEl>
                                          <p:spTgt spid="55529"/>
                                        </p:tgtEl>
                                        <p:attrNameLst>
                                          <p:attrName>style.visibility</p:attrName>
                                        </p:attrNameLst>
                                      </p:cBhvr>
                                      <p:to>
                                        <p:strVal val="visible"/>
                                      </p:to>
                                    </p:set>
                                  </p:childTnLst>
                                </p:cTn>
                              </p:par>
                              <p:par>
                                <p:cTn id="338" presetID="1" presetClass="entr" presetSubtype="0" fill="hold" nodeType="withEffect">
                                  <p:stCondLst>
                                    <p:cond delay="0"/>
                                  </p:stCondLst>
                                  <p:childTnLst>
                                    <p:set>
                                      <p:cBhvr>
                                        <p:cTn id="339" dur="1" fill="hold">
                                          <p:stCondLst>
                                            <p:cond delay="0"/>
                                          </p:stCondLst>
                                        </p:cTn>
                                        <p:tgtEl>
                                          <p:spTgt spid="55530"/>
                                        </p:tgtEl>
                                        <p:attrNameLst>
                                          <p:attrName>style.visibility</p:attrName>
                                        </p:attrNameLst>
                                      </p:cBhvr>
                                      <p:to>
                                        <p:strVal val="visible"/>
                                      </p:to>
                                    </p:set>
                                  </p:childTnLst>
                                </p:cTn>
                              </p:par>
                              <p:par>
                                <p:cTn id="340" presetID="1" presetClass="entr" presetSubtype="0" fill="hold" nodeType="withEffect">
                                  <p:stCondLst>
                                    <p:cond delay="0"/>
                                  </p:stCondLst>
                                  <p:childTnLst>
                                    <p:set>
                                      <p:cBhvr>
                                        <p:cTn id="341" dur="1" fill="hold">
                                          <p:stCondLst>
                                            <p:cond delay="0"/>
                                          </p:stCondLst>
                                        </p:cTn>
                                        <p:tgtEl>
                                          <p:spTgt spid="55531"/>
                                        </p:tgtEl>
                                        <p:attrNameLst>
                                          <p:attrName>style.visibility</p:attrName>
                                        </p:attrNameLst>
                                      </p:cBhvr>
                                      <p:to>
                                        <p:strVal val="visible"/>
                                      </p:to>
                                    </p:set>
                                  </p:childTnLst>
                                </p:cTn>
                              </p:par>
                              <p:par>
                                <p:cTn id="342" presetID="1" presetClass="entr" presetSubtype="0" fill="hold" nodeType="withEffect">
                                  <p:stCondLst>
                                    <p:cond delay="0"/>
                                  </p:stCondLst>
                                  <p:childTnLst>
                                    <p:set>
                                      <p:cBhvr>
                                        <p:cTn id="343" dur="1" fill="hold">
                                          <p:stCondLst>
                                            <p:cond delay="0"/>
                                          </p:stCondLst>
                                        </p:cTn>
                                        <p:tgtEl>
                                          <p:spTgt spid="55532"/>
                                        </p:tgtEl>
                                        <p:attrNameLst>
                                          <p:attrName>style.visibility</p:attrName>
                                        </p:attrNameLst>
                                      </p:cBhvr>
                                      <p:to>
                                        <p:strVal val="visible"/>
                                      </p:to>
                                    </p:set>
                                  </p:childTnLst>
                                </p:cTn>
                              </p:par>
                              <p:par>
                                <p:cTn id="344" presetID="1" presetClass="entr" presetSubtype="0" fill="hold" nodeType="withEffect">
                                  <p:stCondLst>
                                    <p:cond delay="0"/>
                                  </p:stCondLst>
                                  <p:childTnLst>
                                    <p:set>
                                      <p:cBhvr>
                                        <p:cTn id="345" dur="1" fill="hold">
                                          <p:stCondLst>
                                            <p:cond delay="0"/>
                                          </p:stCondLst>
                                        </p:cTn>
                                        <p:tgtEl>
                                          <p:spTgt spid="55533"/>
                                        </p:tgtEl>
                                        <p:attrNameLst>
                                          <p:attrName>style.visibility</p:attrName>
                                        </p:attrNameLst>
                                      </p:cBhvr>
                                      <p:to>
                                        <p:strVal val="visible"/>
                                      </p:to>
                                    </p:set>
                                  </p:childTnLst>
                                </p:cTn>
                              </p:par>
                              <p:par>
                                <p:cTn id="346" presetID="1" presetClass="entr" presetSubtype="0" fill="hold" nodeType="withEffect">
                                  <p:stCondLst>
                                    <p:cond delay="0"/>
                                  </p:stCondLst>
                                  <p:childTnLst>
                                    <p:set>
                                      <p:cBhvr>
                                        <p:cTn id="347" dur="1" fill="hold">
                                          <p:stCondLst>
                                            <p:cond delay="0"/>
                                          </p:stCondLst>
                                        </p:cTn>
                                        <p:tgtEl>
                                          <p:spTgt spid="55534"/>
                                        </p:tgtEl>
                                        <p:attrNameLst>
                                          <p:attrName>style.visibility</p:attrName>
                                        </p:attrNameLst>
                                      </p:cBhvr>
                                      <p:to>
                                        <p:strVal val="visible"/>
                                      </p:to>
                                    </p:set>
                                  </p:childTnLst>
                                </p:cTn>
                              </p:par>
                              <p:par>
                                <p:cTn id="348" presetID="1" presetClass="entr" presetSubtype="0" fill="hold" nodeType="withEffect">
                                  <p:stCondLst>
                                    <p:cond delay="0"/>
                                  </p:stCondLst>
                                  <p:childTnLst>
                                    <p:set>
                                      <p:cBhvr>
                                        <p:cTn id="349" dur="1" fill="hold">
                                          <p:stCondLst>
                                            <p:cond delay="0"/>
                                          </p:stCondLst>
                                        </p:cTn>
                                        <p:tgtEl>
                                          <p:spTgt spid="55535"/>
                                        </p:tgtEl>
                                        <p:attrNameLst>
                                          <p:attrName>style.visibility</p:attrName>
                                        </p:attrNameLst>
                                      </p:cBhvr>
                                      <p:to>
                                        <p:strVal val="visible"/>
                                      </p:to>
                                    </p:set>
                                  </p:childTnLst>
                                </p:cTn>
                              </p:par>
                              <p:par>
                                <p:cTn id="350" presetID="1" presetClass="entr" presetSubtype="0" fill="hold" nodeType="withEffect">
                                  <p:stCondLst>
                                    <p:cond delay="0"/>
                                  </p:stCondLst>
                                  <p:childTnLst>
                                    <p:set>
                                      <p:cBhvr>
                                        <p:cTn id="351" dur="1" fill="hold">
                                          <p:stCondLst>
                                            <p:cond delay="0"/>
                                          </p:stCondLst>
                                        </p:cTn>
                                        <p:tgtEl>
                                          <p:spTgt spid="55536"/>
                                        </p:tgtEl>
                                        <p:attrNameLst>
                                          <p:attrName>style.visibility</p:attrName>
                                        </p:attrNameLst>
                                      </p:cBhvr>
                                      <p:to>
                                        <p:strVal val="visible"/>
                                      </p:to>
                                    </p:set>
                                  </p:childTnLst>
                                </p:cTn>
                              </p:par>
                              <p:par>
                                <p:cTn id="352" presetID="1" presetClass="entr" presetSubtype="0" fill="hold" nodeType="withEffect">
                                  <p:stCondLst>
                                    <p:cond delay="0"/>
                                  </p:stCondLst>
                                  <p:childTnLst>
                                    <p:set>
                                      <p:cBhvr>
                                        <p:cTn id="353" dur="1" fill="hold">
                                          <p:stCondLst>
                                            <p:cond delay="0"/>
                                          </p:stCondLst>
                                        </p:cTn>
                                        <p:tgtEl>
                                          <p:spTgt spid="55537"/>
                                        </p:tgtEl>
                                        <p:attrNameLst>
                                          <p:attrName>style.visibility</p:attrName>
                                        </p:attrNameLst>
                                      </p:cBhvr>
                                      <p:to>
                                        <p:strVal val="visible"/>
                                      </p:to>
                                    </p:set>
                                  </p:childTnLst>
                                </p:cTn>
                              </p:par>
                              <p:par>
                                <p:cTn id="354" presetID="1" presetClass="entr" presetSubtype="0" fill="hold" nodeType="withEffect">
                                  <p:stCondLst>
                                    <p:cond delay="0"/>
                                  </p:stCondLst>
                                  <p:childTnLst>
                                    <p:set>
                                      <p:cBhvr>
                                        <p:cTn id="355" dur="1" fill="hold">
                                          <p:stCondLst>
                                            <p:cond delay="0"/>
                                          </p:stCondLst>
                                        </p:cTn>
                                        <p:tgtEl>
                                          <p:spTgt spid="55538"/>
                                        </p:tgtEl>
                                        <p:attrNameLst>
                                          <p:attrName>style.visibility</p:attrName>
                                        </p:attrNameLst>
                                      </p:cBhvr>
                                      <p:to>
                                        <p:strVal val="visible"/>
                                      </p:to>
                                    </p:set>
                                  </p:childTnLst>
                                </p:cTn>
                              </p:par>
                              <p:par>
                                <p:cTn id="356" presetID="1" presetClass="entr" presetSubtype="0" fill="hold" nodeType="withEffect">
                                  <p:stCondLst>
                                    <p:cond delay="0"/>
                                  </p:stCondLst>
                                  <p:childTnLst>
                                    <p:set>
                                      <p:cBhvr>
                                        <p:cTn id="357" dur="1" fill="hold">
                                          <p:stCondLst>
                                            <p:cond delay="0"/>
                                          </p:stCondLst>
                                        </p:cTn>
                                        <p:tgtEl>
                                          <p:spTgt spid="55539"/>
                                        </p:tgtEl>
                                        <p:attrNameLst>
                                          <p:attrName>style.visibility</p:attrName>
                                        </p:attrNameLst>
                                      </p:cBhvr>
                                      <p:to>
                                        <p:strVal val="visible"/>
                                      </p:to>
                                    </p:set>
                                  </p:childTnLst>
                                </p:cTn>
                              </p:par>
                              <p:par>
                                <p:cTn id="358" presetID="1" presetClass="entr" presetSubtype="0" fill="hold" nodeType="withEffect">
                                  <p:stCondLst>
                                    <p:cond delay="0"/>
                                  </p:stCondLst>
                                  <p:childTnLst>
                                    <p:set>
                                      <p:cBhvr>
                                        <p:cTn id="359" dur="1" fill="hold">
                                          <p:stCondLst>
                                            <p:cond delay="0"/>
                                          </p:stCondLst>
                                        </p:cTn>
                                        <p:tgtEl>
                                          <p:spTgt spid="55540"/>
                                        </p:tgtEl>
                                        <p:attrNameLst>
                                          <p:attrName>style.visibility</p:attrName>
                                        </p:attrNameLst>
                                      </p:cBhvr>
                                      <p:to>
                                        <p:strVal val="visible"/>
                                      </p:to>
                                    </p:set>
                                  </p:childTnLst>
                                </p:cTn>
                              </p:par>
                              <p:par>
                                <p:cTn id="360" presetID="1" presetClass="entr" presetSubtype="0" fill="hold" nodeType="withEffect">
                                  <p:stCondLst>
                                    <p:cond delay="0"/>
                                  </p:stCondLst>
                                  <p:childTnLst>
                                    <p:set>
                                      <p:cBhvr>
                                        <p:cTn id="361" dur="1" fill="hold">
                                          <p:stCondLst>
                                            <p:cond delay="0"/>
                                          </p:stCondLst>
                                        </p:cTn>
                                        <p:tgtEl>
                                          <p:spTgt spid="55541"/>
                                        </p:tgtEl>
                                        <p:attrNameLst>
                                          <p:attrName>style.visibility</p:attrName>
                                        </p:attrNameLst>
                                      </p:cBhvr>
                                      <p:to>
                                        <p:strVal val="visible"/>
                                      </p:to>
                                    </p:set>
                                  </p:childTnLst>
                                </p:cTn>
                              </p:par>
                              <p:par>
                                <p:cTn id="362" presetID="1" presetClass="entr" presetSubtype="0" fill="hold" nodeType="withEffect">
                                  <p:stCondLst>
                                    <p:cond delay="0"/>
                                  </p:stCondLst>
                                  <p:childTnLst>
                                    <p:set>
                                      <p:cBhvr>
                                        <p:cTn id="363" dur="1" fill="hold">
                                          <p:stCondLst>
                                            <p:cond delay="0"/>
                                          </p:stCondLst>
                                        </p:cTn>
                                        <p:tgtEl>
                                          <p:spTgt spid="55542"/>
                                        </p:tgtEl>
                                        <p:attrNameLst>
                                          <p:attrName>style.visibility</p:attrName>
                                        </p:attrNameLst>
                                      </p:cBhvr>
                                      <p:to>
                                        <p:strVal val="visible"/>
                                      </p:to>
                                    </p:set>
                                  </p:childTnLst>
                                </p:cTn>
                              </p:par>
                              <p:par>
                                <p:cTn id="364" presetID="1" presetClass="entr" presetSubtype="0" fill="hold" nodeType="withEffect">
                                  <p:stCondLst>
                                    <p:cond delay="0"/>
                                  </p:stCondLst>
                                  <p:childTnLst>
                                    <p:set>
                                      <p:cBhvr>
                                        <p:cTn id="365" dur="1" fill="hold">
                                          <p:stCondLst>
                                            <p:cond delay="0"/>
                                          </p:stCondLst>
                                        </p:cTn>
                                        <p:tgtEl>
                                          <p:spTgt spid="55543"/>
                                        </p:tgtEl>
                                        <p:attrNameLst>
                                          <p:attrName>style.visibility</p:attrName>
                                        </p:attrNameLst>
                                      </p:cBhvr>
                                      <p:to>
                                        <p:strVal val="visible"/>
                                      </p:to>
                                    </p:set>
                                  </p:childTnLst>
                                </p:cTn>
                              </p:par>
                              <p:par>
                                <p:cTn id="366" presetID="1" presetClass="entr" presetSubtype="0" fill="hold" nodeType="withEffect">
                                  <p:stCondLst>
                                    <p:cond delay="0"/>
                                  </p:stCondLst>
                                  <p:childTnLst>
                                    <p:set>
                                      <p:cBhvr>
                                        <p:cTn id="367" dur="1" fill="hold">
                                          <p:stCondLst>
                                            <p:cond delay="0"/>
                                          </p:stCondLst>
                                        </p:cTn>
                                        <p:tgtEl>
                                          <p:spTgt spid="55544"/>
                                        </p:tgtEl>
                                        <p:attrNameLst>
                                          <p:attrName>style.visibility</p:attrName>
                                        </p:attrNameLst>
                                      </p:cBhvr>
                                      <p:to>
                                        <p:strVal val="visible"/>
                                      </p:to>
                                    </p:set>
                                  </p:childTnLst>
                                </p:cTn>
                              </p:par>
                              <p:par>
                                <p:cTn id="368" presetID="1" presetClass="entr" presetSubtype="0" fill="hold" nodeType="withEffect">
                                  <p:stCondLst>
                                    <p:cond delay="0"/>
                                  </p:stCondLst>
                                  <p:childTnLst>
                                    <p:set>
                                      <p:cBhvr>
                                        <p:cTn id="369" dur="1" fill="hold">
                                          <p:stCondLst>
                                            <p:cond delay="0"/>
                                          </p:stCondLst>
                                        </p:cTn>
                                        <p:tgtEl>
                                          <p:spTgt spid="55545"/>
                                        </p:tgtEl>
                                        <p:attrNameLst>
                                          <p:attrName>style.visibility</p:attrName>
                                        </p:attrNameLst>
                                      </p:cBhvr>
                                      <p:to>
                                        <p:strVal val="visible"/>
                                      </p:to>
                                    </p:set>
                                  </p:childTnLst>
                                </p:cTn>
                              </p:par>
                              <p:par>
                                <p:cTn id="370" presetID="1" presetClass="entr" presetSubtype="0" fill="hold" nodeType="withEffect">
                                  <p:stCondLst>
                                    <p:cond delay="0"/>
                                  </p:stCondLst>
                                  <p:childTnLst>
                                    <p:set>
                                      <p:cBhvr>
                                        <p:cTn id="371" dur="1" fill="hold">
                                          <p:stCondLst>
                                            <p:cond delay="0"/>
                                          </p:stCondLst>
                                        </p:cTn>
                                        <p:tgtEl>
                                          <p:spTgt spid="55546"/>
                                        </p:tgtEl>
                                        <p:attrNameLst>
                                          <p:attrName>style.visibility</p:attrName>
                                        </p:attrNameLst>
                                      </p:cBhvr>
                                      <p:to>
                                        <p:strVal val="visible"/>
                                      </p:to>
                                    </p:set>
                                  </p:childTnLst>
                                </p:cTn>
                              </p:par>
                              <p:par>
                                <p:cTn id="372" presetID="1" presetClass="entr" presetSubtype="0" fill="hold" nodeType="withEffect">
                                  <p:stCondLst>
                                    <p:cond delay="0"/>
                                  </p:stCondLst>
                                  <p:childTnLst>
                                    <p:set>
                                      <p:cBhvr>
                                        <p:cTn id="373" dur="1" fill="hold">
                                          <p:stCondLst>
                                            <p:cond delay="0"/>
                                          </p:stCondLst>
                                        </p:cTn>
                                        <p:tgtEl>
                                          <p:spTgt spid="55547"/>
                                        </p:tgtEl>
                                        <p:attrNameLst>
                                          <p:attrName>style.visibility</p:attrName>
                                        </p:attrNameLst>
                                      </p:cBhvr>
                                      <p:to>
                                        <p:strVal val="visible"/>
                                      </p:to>
                                    </p:set>
                                  </p:childTnLst>
                                </p:cTn>
                              </p:par>
                              <p:par>
                                <p:cTn id="374" presetID="1" presetClass="entr" presetSubtype="0" fill="hold" nodeType="withEffect">
                                  <p:stCondLst>
                                    <p:cond delay="0"/>
                                  </p:stCondLst>
                                  <p:childTnLst>
                                    <p:set>
                                      <p:cBhvr>
                                        <p:cTn id="375" dur="1" fill="hold">
                                          <p:stCondLst>
                                            <p:cond delay="0"/>
                                          </p:stCondLst>
                                        </p:cTn>
                                        <p:tgtEl>
                                          <p:spTgt spid="55548"/>
                                        </p:tgtEl>
                                        <p:attrNameLst>
                                          <p:attrName>style.visibility</p:attrName>
                                        </p:attrNameLst>
                                      </p:cBhvr>
                                      <p:to>
                                        <p:strVal val="visible"/>
                                      </p:to>
                                    </p:set>
                                  </p:childTnLst>
                                </p:cTn>
                              </p:par>
                              <p:par>
                                <p:cTn id="376" presetID="1" presetClass="entr" presetSubtype="0" fill="hold" nodeType="withEffect">
                                  <p:stCondLst>
                                    <p:cond delay="0"/>
                                  </p:stCondLst>
                                  <p:childTnLst>
                                    <p:set>
                                      <p:cBhvr>
                                        <p:cTn id="377" dur="1" fill="hold">
                                          <p:stCondLst>
                                            <p:cond delay="0"/>
                                          </p:stCondLst>
                                        </p:cTn>
                                        <p:tgtEl>
                                          <p:spTgt spid="55549"/>
                                        </p:tgtEl>
                                        <p:attrNameLst>
                                          <p:attrName>style.visibility</p:attrName>
                                        </p:attrNameLst>
                                      </p:cBhvr>
                                      <p:to>
                                        <p:strVal val="visible"/>
                                      </p:to>
                                    </p:set>
                                  </p:childTnLst>
                                </p:cTn>
                              </p:par>
                              <p:par>
                                <p:cTn id="378" presetID="1" presetClass="entr" presetSubtype="0" fill="hold" nodeType="withEffect">
                                  <p:stCondLst>
                                    <p:cond delay="0"/>
                                  </p:stCondLst>
                                  <p:childTnLst>
                                    <p:set>
                                      <p:cBhvr>
                                        <p:cTn id="379" dur="1" fill="hold">
                                          <p:stCondLst>
                                            <p:cond delay="0"/>
                                          </p:stCondLst>
                                        </p:cTn>
                                        <p:tgtEl>
                                          <p:spTgt spid="55550"/>
                                        </p:tgtEl>
                                        <p:attrNameLst>
                                          <p:attrName>style.visibility</p:attrName>
                                        </p:attrNameLst>
                                      </p:cBhvr>
                                      <p:to>
                                        <p:strVal val="visible"/>
                                      </p:to>
                                    </p:set>
                                  </p:childTnLst>
                                </p:cTn>
                              </p:par>
                              <p:par>
                                <p:cTn id="380" presetID="1" presetClass="entr" presetSubtype="0" fill="hold" nodeType="withEffect">
                                  <p:stCondLst>
                                    <p:cond delay="0"/>
                                  </p:stCondLst>
                                  <p:childTnLst>
                                    <p:set>
                                      <p:cBhvr>
                                        <p:cTn id="381" dur="1" fill="hold">
                                          <p:stCondLst>
                                            <p:cond delay="0"/>
                                          </p:stCondLst>
                                        </p:cTn>
                                        <p:tgtEl>
                                          <p:spTgt spid="55551"/>
                                        </p:tgtEl>
                                        <p:attrNameLst>
                                          <p:attrName>style.visibility</p:attrName>
                                        </p:attrNameLst>
                                      </p:cBhvr>
                                      <p:to>
                                        <p:strVal val="visible"/>
                                      </p:to>
                                    </p:set>
                                  </p:childTnLst>
                                </p:cTn>
                              </p:par>
                              <p:par>
                                <p:cTn id="382" presetID="1" presetClass="entr" presetSubtype="0" fill="hold" nodeType="withEffect">
                                  <p:stCondLst>
                                    <p:cond delay="0"/>
                                  </p:stCondLst>
                                  <p:childTnLst>
                                    <p:set>
                                      <p:cBhvr>
                                        <p:cTn id="383" dur="1" fill="hold">
                                          <p:stCondLst>
                                            <p:cond delay="0"/>
                                          </p:stCondLst>
                                        </p:cTn>
                                        <p:tgtEl>
                                          <p:spTgt spid="55552"/>
                                        </p:tgtEl>
                                        <p:attrNameLst>
                                          <p:attrName>style.visibility</p:attrName>
                                        </p:attrNameLst>
                                      </p:cBhvr>
                                      <p:to>
                                        <p:strVal val="visible"/>
                                      </p:to>
                                    </p:set>
                                  </p:childTnLst>
                                </p:cTn>
                              </p:par>
                              <p:par>
                                <p:cTn id="384" presetID="1" presetClass="entr" presetSubtype="0" fill="hold" nodeType="withEffect">
                                  <p:stCondLst>
                                    <p:cond delay="0"/>
                                  </p:stCondLst>
                                  <p:childTnLst>
                                    <p:set>
                                      <p:cBhvr>
                                        <p:cTn id="385" dur="1" fill="hold">
                                          <p:stCondLst>
                                            <p:cond delay="0"/>
                                          </p:stCondLst>
                                        </p:cTn>
                                        <p:tgtEl>
                                          <p:spTgt spid="55553"/>
                                        </p:tgtEl>
                                        <p:attrNameLst>
                                          <p:attrName>style.visibility</p:attrName>
                                        </p:attrNameLst>
                                      </p:cBhvr>
                                      <p:to>
                                        <p:strVal val="visible"/>
                                      </p:to>
                                    </p:set>
                                  </p:childTnLst>
                                </p:cTn>
                              </p:par>
                              <p:par>
                                <p:cTn id="386" presetID="1" presetClass="entr" presetSubtype="0" fill="hold" nodeType="withEffect">
                                  <p:stCondLst>
                                    <p:cond delay="0"/>
                                  </p:stCondLst>
                                  <p:childTnLst>
                                    <p:set>
                                      <p:cBhvr>
                                        <p:cTn id="387" dur="1" fill="hold">
                                          <p:stCondLst>
                                            <p:cond delay="0"/>
                                          </p:stCondLst>
                                        </p:cTn>
                                        <p:tgtEl>
                                          <p:spTgt spid="55554"/>
                                        </p:tgtEl>
                                        <p:attrNameLst>
                                          <p:attrName>style.visibility</p:attrName>
                                        </p:attrNameLst>
                                      </p:cBhvr>
                                      <p:to>
                                        <p:strVal val="visible"/>
                                      </p:to>
                                    </p:set>
                                  </p:childTnLst>
                                </p:cTn>
                              </p:par>
                              <p:par>
                                <p:cTn id="388" presetID="1" presetClass="entr" presetSubtype="0" fill="hold" nodeType="withEffect">
                                  <p:stCondLst>
                                    <p:cond delay="0"/>
                                  </p:stCondLst>
                                  <p:childTnLst>
                                    <p:set>
                                      <p:cBhvr>
                                        <p:cTn id="389" dur="1" fill="hold">
                                          <p:stCondLst>
                                            <p:cond delay="0"/>
                                          </p:stCondLst>
                                        </p:cTn>
                                        <p:tgtEl>
                                          <p:spTgt spid="55555"/>
                                        </p:tgtEl>
                                        <p:attrNameLst>
                                          <p:attrName>style.visibility</p:attrName>
                                        </p:attrNameLst>
                                      </p:cBhvr>
                                      <p:to>
                                        <p:strVal val="visible"/>
                                      </p:to>
                                    </p:set>
                                  </p:childTnLst>
                                </p:cTn>
                              </p:par>
                              <p:par>
                                <p:cTn id="390" presetID="1" presetClass="entr" presetSubtype="0" fill="hold" nodeType="withEffect">
                                  <p:stCondLst>
                                    <p:cond delay="0"/>
                                  </p:stCondLst>
                                  <p:childTnLst>
                                    <p:set>
                                      <p:cBhvr>
                                        <p:cTn id="391" dur="1" fill="hold">
                                          <p:stCondLst>
                                            <p:cond delay="0"/>
                                          </p:stCondLst>
                                        </p:cTn>
                                        <p:tgtEl>
                                          <p:spTgt spid="55556"/>
                                        </p:tgtEl>
                                        <p:attrNameLst>
                                          <p:attrName>style.visibility</p:attrName>
                                        </p:attrNameLst>
                                      </p:cBhvr>
                                      <p:to>
                                        <p:strVal val="visible"/>
                                      </p:to>
                                    </p:set>
                                  </p:childTnLst>
                                </p:cTn>
                              </p:par>
                              <p:par>
                                <p:cTn id="392" presetID="1" presetClass="entr" presetSubtype="0" fill="hold" nodeType="withEffect">
                                  <p:stCondLst>
                                    <p:cond delay="0"/>
                                  </p:stCondLst>
                                  <p:childTnLst>
                                    <p:set>
                                      <p:cBhvr>
                                        <p:cTn id="393" dur="1" fill="hold">
                                          <p:stCondLst>
                                            <p:cond delay="0"/>
                                          </p:stCondLst>
                                        </p:cTn>
                                        <p:tgtEl>
                                          <p:spTgt spid="55557"/>
                                        </p:tgtEl>
                                        <p:attrNameLst>
                                          <p:attrName>style.visibility</p:attrName>
                                        </p:attrNameLst>
                                      </p:cBhvr>
                                      <p:to>
                                        <p:strVal val="visible"/>
                                      </p:to>
                                    </p:set>
                                  </p:childTnLst>
                                </p:cTn>
                              </p:par>
                              <p:par>
                                <p:cTn id="394" presetID="1" presetClass="entr" presetSubtype="0" fill="hold" nodeType="withEffect">
                                  <p:stCondLst>
                                    <p:cond delay="0"/>
                                  </p:stCondLst>
                                  <p:childTnLst>
                                    <p:set>
                                      <p:cBhvr>
                                        <p:cTn id="395" dur="1" fill="hold">
                                          <p:stCondLst>
                                            <p:cond delay="0"/>
                                          </p:stCondLst>
                                        </p:cTn>
                                        <p:tgtEl>
                                          <p:spTgt spid="55558"/>
                                        </p:tgtEl>
                                        <p:attrNameLst>
                                          <p:attrName>style.visibility</p:attrName>
                                        </p:attrNameLst>
                                      </p:cBhvr>
                                      <p:to>
                                        <p:strVal val="visible"/>
                                      </p:to>
                                    </p:set>
                                  </p:childTnLst>
                                </p:cTn>
                              </p:par>
                              <p:par>
                                <p:cTn id="396" presetID="1" presetClass="entr" presetSubtype="0" fill="hold" nodeType="withEffect">
                                  <p:stCondLst>
                                    <p:cond delay="0"/>
                                  </p:stCondLst>
                                  <p:childTnLst>
                                    <p:set>
                                      <p:cBhvr>
                                        <p:cTn id="397" dur="1" fill="hold">
                                          <p:stCondLst>
                                            <p:cond delay="0"/>
                                          </p:stCondLst>
                                        </p:cTn>
                                        <p:tgtEl>
                                          <p:spTgt spid="55559"/>
                                        </p:tgtEl>
                                        <p:attrNameLst>
                                          <p:attrName>style.visibility</p:attrName>
                                        </p:attrNameLst>
                                      </p:cBhvr>
                                      <p:to>
                                        <p:strVal val="visible"/>
                                      </p:to>
                                    </p:set>
                                  </p:childTnLst>
                                </p:cTn>
                              </p:par>
                              <p:par>
                                <p:cTn id="398" presetID="1" presetClass="entr" presetSubtype="0" fill="hold" nodeType="withEffect">
                                  <p:stCondLst>
                                    <p:cond delay="0"/>
                                  </p:stCondLst>
                                  <p:childTnLst>
                                    <p:set>
                                      <p:cBhvr>
                                        <p:cTn id="399" dur="1" fill="hold">
                                          <p:stCondLst>
                                            <p:cond delay="0"/>
                                          </p:stCondLst>
                                        </p:cTn>
                                        <p:tgtEl>
                                          <p:spTgt spid="55560"/>
                                        </p:tgtEl>
                                        <p:attrNameLst>
                                          <p:attrName>style.visibility</p:attrName>
                                        </p:attrNameLst>
                                      </p:cBhvr>
                                      <p:to>
                                        <p:strVal val="visible"/>
                                      </p:to>
                                    </p:set>
                                  </p:childTnLst>
                                </p:cTn>
                              </p:par>
                              <p:par>
                                <p:cTn id="400" presetID="1" presetClass="entr" presetSubtype="0" fill="hold" nodeType="withEffect">
                                  <p:stCondLst>
                                    <p:cond delay="0"/>
                                  </p:stCondLst>
                                  <p:childTnLst>
                                    <p:set>
                                      <p:cBhvr>
                                        <p:cTn id="401" dur="1" fill="hold">
                                          <p:stCondLst>
                                            <p:cond delay="0"/>
                                          </p:stCondLst>
                                        </p:cTn>
                                        <p:tgtEl>
                                          <p:spTgt spid="55561"/>
                                        </p:tgtEl>
                                        <p:attrNameLst>
                                          <p:attrName>style.visibility</p:attrName>
                                        </p:attrNameLst>
                                      </p:cBhvr>
                                      <p:to>
                                        <p:strVal val="visible"/>
                                      </p:to>
                                    </p:set>
                                  </p:childTnLst>
                                </p:cTn>
                              </p:par>
                              <p:par>
                                <p:cTn id="402" presetID="1" presetClass="entr" presetSubtype="0" fill="hold" nodeType="withEffect">
                                  <p:stCondLst>
                                    <p:cond delay="0"/>
                                  </p:stCondLst>
                                  <p:childTnLst>
                                    <p:set>
                                      <p:cBhvr>
                                        <p:cTn id="403" dur="1" fill="hold">
                                          <p:stCondLst>
                                            <p:cond delay="0"/>
                                          </p:stCondLst>
                                        </p:cTn>
                                        <p:tgtEl>
                                          <p:spTgt spid="55562"/>
                                        </p:tgtEl>
                                        <p:attrNameLst>
                                          <p:attrName>style.visibility</p:attrName>
                                        </p:attrNameLst>
                                      </p:cBhvr>
                                      <p:to>
                                        <p:strVal val="visible"/>
                                      </p:to>
                                    </p:set>
                                  </p:childTnLst>
                                </p:cTn>
                              </p:par>
                              <p:par>
                                <p:cTn id="404" presetID="1" presetClass="entr" presetSubtype="0" fill="hold" nodeType="withEffect">
                                  <p:stCondLst>
                                    <p:cond delay="0"/>
                                  </p:stCondLst>
                                  <p:childTnLst>
                                    <p:set>
                                      <p:cBhvr>
                                        <p:cTn id="405" dur="1" fill="hold">
                                          <p:stCondLst>
                                            <p:cond delay="0"/>
                                          </p:stCondLst>
                                        </p:cTn>
                                        <p:tgtEl>
                                          <p:spTgt spid="55563"/>
                                        </p:tgtEl>
                                        <p:attrNameLst>
                                          <p:attrName>style.visibility</p:attrName>
                                        </p:attrNameLst>
                                      </p:cBhvr>
                                      <p:to>
                                        <p:strVal val="visible"/>
                                      </p:to>
                                    </p:set>
                                  </p:childTnLst>
                                </p:cTn>
                              </p:par>
                              <p:par>
                                <p:cTn id="406" presetID="1" presetClass="entr" presetSubtype="0" fill="hold" nodeType="withEffect">
                                  <p:stCondLst>
                                    <p:cond delay="0"/>
                                  </p:stCondLst>
                                  <p:childTnLst>
                                    <p:set>
                                      <p:cBhvr>
                                        <p:cTn id="407" dur="1" fill="hold">
                                          <p:stCondLst>
                                            <p:cond delay="0"/>
                                          </p:stCondLst>
                                        </p:cTn>
                                        <p:tgtEl>
                                          <p:spTgt spid="55564"/>
                                        </p:tgtEl>
                                        <p:attrNameLst>
                                          <p:attrName>style.visibility</p:attrName>
                                        </p:attrNameLst>
                                      </p:cBhvr>
                                      <p:to>
                                        <p:strVal val="visible"/>
                                      </p:to>
                                    </p:set>
                                  </p:childTnLst>
                                </p:cTn>
                              </p:par>
                              <p:par>
                                <p:cTn id="408" presetID="1" presetClass="entr" presetSubtype="0" fill="hold" nodeType="withEffect">
                                  <p:stCondLst>
                                    <p:cond delay="0"/>
                                  </p:stCondLst>
                                  <p:childTnLst>
                                    <p:set>
                                      <p:cBhvr>
                                        <p:cTn id="409" dur="1" fill="hold">
                                          <p:stCondLst>
                                            <p:cond delay="0"/>
                                          </p:stCondLst>
                                        </p:cTn>
                                        <p:tgtEl>
                                          <p:spTgt spid="55565"/>
                                        </p:tgtEl>
                                        <p:attrNameLst>
                                          <p:attrName>style.visibility</p:attrName>
                                        </p:attrNameLst>
                                      </p:cBhvr>
                                      <p:to>
                                        <p:strVal val="visible"/>
                                      </p:to>
                                    </p:set>
                                  </p:childTnLst>
                                </p:cTn>
                              </p:par>
                              <p:par>
                                <p:cTn id="410" presetID="1" presetClass="entr" presetSubtype="0" fill="hold" nodeType="withEffect">
                                  <p:stCondLst>
                                    <p:cond delay="0"/>
                                  </p:stCondLst>
                                  <p:childTnLst>
                                    <p:set>
                                      <p:cBhvr>
                                        <p:cTn id="411" dur="1" fill="hold">
                                          <p:stCondLst>
                                            <p:cond delay="0"/>
                                          </p:stCondLst>
                                        </p:cTn>
                                        <p:tgtEl>
                                          <p:spTgt spid="55566"/>
                                        </p:tgtEl>
                                        <p:attrNameLst>
                                          <p:attrName>style.visibility</p:attrName>
                                        </p:attrNameLst>
                                      </p:cBhvr>
                                      <p:to>
                                        <p:strVal val="visible"/>
                                      </p:to>
                                    </p:set>
                                  </p:childTnLst>
                                </p:cTn>
                              </p:par>
                              <p:par>
                                <p:cTn id="412" presetID="1" presetClass="entr" presetSubtype="0" fill="hold" nodeType="withEffect">
                                  <p:stCondLst>
                                    <p:cond delay="0"/>
                                  </p:stCondLst>
                                  <p:childTnLst>
                                    <p:set>
                                      <p:cBhvr>
                                        <p:cTn id="413" dur="1" fill="hold">
                                          <p:stCondLst>
                                            <p:cond delay="0"/>
                                          </p:stCondLst>
                                        </p:cTn>
                                        <p:tgtEl>
                                          <p:spTgt spid="55567"/>
                                        </p:tgtEl>
                                        <p:attrNameLst>
                                          <p:attrName>style.visibility</p:attrName>
                                        </p:attrNameLst>
                                      </p:cBhvr>
                                      <p:to>
                                        <p:strVal val="visible"/>
                                      </p:to>
                                    </p:set>
                                  </p:childTnLst>
                                </p:cTn>
                              </p:par>
                              <p:par>
                                <p:cTn id="414" presetID="1" presetClass="entr" presetSubtype="0" fill="hold" nodeType="withEffect">
                                  <p:stCondLst>
                                    <p:cond delay="0"/>
                                  </p:stCondLst>
                                  <p:childTnLst>
                                    <p:set>
                                      <p:cBhvr>
                                        <p:cTn id="415" dur="1" fill="hold">
                                          <p:stCondLst>
                                            <p:cond delay="0"/>
                                          </p:stCondLst>
                                        </p:cTn>
                                        <p:tgtEl>
                                          <p:spTgt spid="55568"/>
                                        </p:tgtEl>
                                        <p:attrNameLst>
                                          <p:attrName>style.visibility</p:attrName>
                                        </p:attrNameLst>
                                      </p:cBhvr>
                                      <p:to>
                                        <p:strVal val="visible"/>
                                      </p:to>
                                    </p:set>
                                  </p:childTnLst>
                                </p:cTn>
                              </p:par>
                              <p:par>
                                <p:cTn id="416" presetID="1" presetClass="entr" presetSubtype="0" fill="hold" nodeType="withEffect">
                                  <p:stCondLst>
                                    <p:cond delay="0"/>
                                  </p:stCondLst>
                                  <p:childTnLst>
                                    <p:set>
                                      <p:cBhvr>
                                        <p:cTn id="417" dur="1" fill="hold">
                                          <p:stCondLst>
                                            <p:cond delay="0"/>
                                          </p:stCondLst>
                                        </p:cTn>
                                        <p:tgtEl>
                                          <p:spTgt spid="55569"/>
                                        </p:tgtEl>
                                        <p:attrNameLst>
                                          <p:attrName>style.visibility</p:attrName>
                                        </p:attrNameLst>
                                      </p:cBhvr>
                                      <p:to>
                                        <p:strVal val="visible"/>
                                      </p:to>
                                    </p:set>
                                  </p:childTnLst>
                                </p:cTn>
                              </p:par>
                              <p:par>
                                <p:cTn id="418" presetID="1" presetClass="entr" presetSubtype="0" fill="hold" nodeType="withEffect">
                                  <p:stCondLst>
                                    <p:cond delay="0"/>
                                  </p:stCondLst>
                                  <p:childTnLst>
                                    <p:set>
                                      <p:cBhvr>
                                        <p:cTn id="419" dur="1" fill="hold">
                                          <p:stCondLst>
                                            <p:cond delay="0"/>
                                          </p:stCondLst>
                                        </p:cTn>
                                        <p:tgtEl>
                                          <p:spTgt spid="55570"/>
                                        </p:tgtEl>
                                        <p:attrNameLst>
                                          <p:attrName>style.visibility</p:attrName>
                                        </p:attrNameLst>
                                      </p:cBhvr>
                                      <p:to>
                                        <p:strVal val="visible"/>
                                      </p:to>
                                    </p:set>
                                  </p:childTnLst>
                                </p:cTn>
                              </p:par>
                              <p:par>
                                <p:cTn id="420" presetID="1" presetClass="entr" presetSubtype="0" fill="hold" nodeType="withEffect">
                                  <p:stCondLst>
                                    <p:cond delay="0"/>
                                  </p:stCondLst>
                                  <p:childTnLst>
                                    <p:set>
                                      <p:cBhvr>
                                        <p:cTn id="421" dur="1" fill="hold">
                                          <p:stCondLst>
                                            <p:cond delay="0"/>
                                          </p:stCondLst>
                                        </p:cTn>
                                        <p:tgtEl>
                                          <p:spTgt spid="55571"/>
                                        </p:tgtEl>
                                        <p:attrNameLst>
                                          <p:attrName>style.visibility</p:attrName>
                                        </p:attrNameLst>
                                      </p:cBhvr>
                                      <p:to>
                                        <p:strVal val="visible"/>
                                      </p:to>
                                    </p:set>
                                  </p:childTnLst>
                                </p:cTn>
                              </p:par>
                              <p:par>
                                <p:cTn id="422" presetID="1" presetClass="entr" presetSubtype="0" fill="hold" nodeType="withEffect">
                                  <p:stCondLst>
                                    <p:cond delay="0"/>
                                  </p:stCondLst>
                                  <p:childTnLst>
                                    <p:set>
                                      <p:cBhvr>
                                        <p:cTn id="423" dur="1" fill="hold">
                                          <p:stCondLst>
                                            <p:cond delay="0"/>
                                          </p:stCondLst>
                                        </p:cTn>
                                        <p:tgtEl>
                                          <p:spTgt spid="55572"/>
                                        </p:tgtEl>
                                        <p:attrNameLst>
                                          <p:attrName>style.visibility</p:attrName>
                                        </p:attrNameLst>
                                      </p:cBhvr>
                                      <p:to>
                                        <p:strVal val="visible"/>
                                      </p:to>
                                    </p:set>
                                  </p:childTnLst>
                                </p:cTn>
                              </p:par>
                              <p:par>
                                <p:cTn id="424" presetID="1" presetClass="entr" presetSubtype="0" fill="hold" nodeType="withEffect">
                                  <p:stCondLst>
                                    <p:cond delay="0"/>
                                  </p:stCondLst>
                                  <p:childTnLst>
                                    <p:set>
                                      <p:cBhvr>
                                        <p:cTn id="425" dur="1" fill="hold">
                                          <p:stCondLst>
                                            <p:cond delay="0"/>
                                          </p:stCondLst>
                                        </p:cTn>
                                        <p:tgtEl>
                                          <p:spTgt spid="55573"/>
                                        </p:tgtEl>
                                        <p:attrNameLst>
                                          <p:attrName>style.visibility</p:attrName>
                                        </p:attrNameLst>
                                      </p:cBhvr>
                                      <p:to>
                                        <p:strVal val="visible"/>
                                      </p:to>
                                    </p:set>
                                  </p:childTnLst>
                                </p:cTn>
                              </p:par>
                              <p:par>
                                <p:cTn id="426" presetID="1" presetClass="entr" presetSubtype="0" fill="hold" nodeType="withEffect">
                                  <p:stCondLst>
                                    <p:cond delay="0"/>
                                  </p:stCondLst>
                                  <p:childTnLst>
                                    <p:set>
                                      <p:cBhvr>
                                        <p:cTn id="427" dur="1" fill="hold">
                                          <p:stCondLst>
                                            <p:cond delay="0"/>
                                          </p:stCondLst>
                                        </p:cTn>
                                        <p:tgtEl>
                                          <p:spTgt spid="55574"/>
                                        </p:tgtEl>
                                        <p:attrNameLst>
                                          <p:attrName>style.visibility</p:attrName>
                                        </p:attrNameLst>
                                      </p:cBhvr>
                                      <p:to>
                                        <p:strVal val="visible"/>
                                      </p:to>
                                    </p:set>
                                  </p:childTnLst>
                                </p:cTn>
                              </p:par>
                              <p:par>
                                <p:cTn id="428" presetID="1" presetClass="entr" presetSubtype="0" fill="hold" nodeType="withEffect">
                                  <p:stCondLst>
                                    <p:cond delay="0"/>
                                  </p:stCondLst>
                                  <p:childTnLst>
                                    <p:set>
                                      <p:cBhvr>
                                        <p:cTn id="429" dur="1" fill="hold">
                                          <p:stCondLst>
                                            <p:cond delay="0"/>
                                          </p:stCondLst>
                                        </p:cTn>
                                        <p:tgtEl>
                                          <p:spTgt spid="55575"/>
                                        </p:tgtEl>
                                        <p:attrNameLst>
                                          <p:attrName>style.visibility</p:attrName>
                                        </p:attrNameLst>
                                      </p:cBhvr>
                                      <p:to>
                                        <p:strVal val="visible"/>
                                      </p:to>
                                    </p:set>
                                  </p:childTnLst>
                                </p:cTn>
                              </p:par>
                              <p:par>
                                <p:cTn id="430" presetID="1" presetClass="entr" presetSubtype="0" fill="hold" nodeType="withEffect">
                                  <p:stCondLst>
                                    <p:cond delay="0"/>
                                  </p:stCondLst>
                                  <p:childTnLst>
                                    <p:set>
                                      <p:cBhvr>
                                        <p:cTn id="431" dur="1" fill="hold">
                                          <p:stCondLst>
                                            <p:cond delay="0"/>
                                          </p:stCondLst>
                                        </p:cTn>
                                        <p:tgtEl>
                                          <p:spTgt spid="55576"/>
                                        </p:tgtEl>
                                        <p:attrNameLst>
                                          <p:attrName>style.visibility</p:attrName>
                                        </p:attrNameLst>
                                      </p:cBhvr>
                                      <p:to>
                                        <p:strVal val="visible"/>
                                      </p:to>
                                    </p:set>
                                  </p:childTnLst>
                                </p:cTn>
                              </p:par>
                              <p:par>
                                <p:cTn id="432" presetID="1" presetClass="entr" presetSubtype="0" fill="hold" nodeType="withEffect">
                                  <p:stCondLst>
                                    <p:cond delay="0"/>
                                  </p:stCondLst>
                                  <p:childTnLst>
                                    <p:set>
                                      <p:cBhvr>
                                        <p:cTn id="433" dur="1" fill="hold">
                                          <p:stCondLst>
                                            <p:cond delay="0"/>
                                          </p:stCondLst>
                                        </p:cTn>
                                        <p:tgtEl>
                                          <p:spTgt spid="55577"/>
                                        </p:tgtEl>
                                        <p:attrNameLst>
                                          <p:attrName>style.visibility</p:attrName>
                                        </p:attrNameLst>
                                      </p:cBhvr>
                                      <p:to>
                                        <p:strVal val="visible"/>
                                      </p:to>
                                    </p:set>
                                  </p:childTnLst>
                                </p:cTn>
                              </p:par>
                              <p:par>
                                <p:cTn id="434" presetID="1" presetClass="entr" presetSubtype="0" fill="hold" nodeType="withEffect">
                                  <p:stCondLst>
                                    <p:cond delay="0"/>
                                  </p:stCondLst>
                                  <p:childTnLst>
                                    <p:set>
                                      <p:cBhvr>
                                        <p:cTn id="435" dur="1" fill="hold">
                                          <p:stCondLst>
                                            <p:cond delay="0"/>
                                          </p:stCondLst>
                                        </p:cTn>
                                        <p:tgtEl>
                                          <p:spTgt spid="55578"/>
                                        </p:tgtEl>
                                        <p:attrNameLst>
                                          <p:attrName>style.visibility</p:attrName>
                                        </p:attrNameLst>
                                      </p:cBhvr>
                                      <p:to>
                                        <p:strVal val="visible"/>
                                      </p:to>
                                    </p:set>
                                  </p:childTnLst>
                                </p:cTn>
                              </p:par>
                              <p:par>
                                <p:cTn id="436" presetID="1" presetClass="entr" presetSubtype="0" fill="hold" nodeType="withEffect">
                                  <p:stCondLst>
                                    <p:cond delay="0"/>
                                  </p:stCondLst>
                                  <p:childTnLst>
                                    <p:set>
                                      <p:cBhvr>
                                        <p:cTn id="437" dur="1" fill="hold">
                                          <p:stCondLst>
                                            <p:cond delay="0"/>
                                          </p:stCondLst>
                                        </p:cTn>
                                        <p:tgtEl>
                                          <p:spTgt spid="55579"/>
                                        </p:tgtEl>
                                        <p:attrNameLst>
                                          <p:attrName>style.visibility</p:attrName>
                                        </p:attrNameLst>
                                      </p:cBhvr>
                                      <p:to>
                                        <p:strVal val="visible"/>
                                      </p:to>
                                    </p:set>
                                  </p:childTnLst>
                                </p:cTn>
                              </p:par>
                              <p:par>
                                <p:cTn id="438" presetID="1" presetClass="entr" presetSubtype="0" fill="hold" nodeType="withEffect">
                                  <p:stCondLst>
                                    <p:cond delay="0"/>
                                  </p:stCondLst>
                                  <p:childTnLst>
                                    <p:set>
                                      <p:cBhvr>
                                        <p:cTn id="439" dur="1" fill="hold">
                                          <p:stCondLst>
                                            <p:cond delay="0"/>
                                          </p:stCondLst>
                                        </p:cTn>
                                        <p:tgtEl>
                                          <p:spTgt spid="55580"/>
                                        </p:tgtEl>
                                        <p:attrNameLst>
                                          <p:attrName>style.visibility</p:attrName>
                                        </p:attrNameLst>
                                      </p:cBhvr>
                                      <p:to>
                                        <p:strVal val="visible"/>
                                      </p:to>
                                    </p:set>
                                  </p:childTnLst>
                                </p:cTn>
                              </p:par>
                              <p:par>
                                <p:cTn id="440" presetID="1" presetClass="entr" presetSubtype="0" fill="hold" nodeType="withEffect">
                                  <p:stCondLst>
                                    <p:cond delay="0"/>
                                  </p:stCondLst>
                                  <p:childTnLst>
                                    <p:set>
                                      <p:cBhvr>
                                        <p:cTn id="441" dur="1" fill="hold">
                                          <p:stCondLst>
                                            <p:cond delay="0"/>
                                          </p:stCondLst>
                                        </p:cTn>
                                        <p:tgtEl>
                                          <p:spTgt spid="55581"/>
                                        </p:tgtEl>
                                        <p:attrNameLst>
                                          <p:attrName>style.visibility</p:attrName>
                                        </p:attrNameLst>
                                      </p:cBhvr>
                                      <p:to>
                                        <p:strVal val="visible"/>
                                      </p:to>
                                    </p:set>
                                  </p:childTnLst>
                                </p:cTn>
                              </p:par>
                              <p:par>
                                <p:cTn id="442" presetID="1" presetClass="entr" presetSubtype="0" fill="hold" nodeType="withEffect">
                                  <p:stCondLst>
                                    <p:cond delay="0"/>
                                  </p:stCondLst>
                                  <p:childTnLst>
                                    <p:set>
                                      <p:cBhvr>
                                        <p:cTn id="443" dur="1" fill="hold">
                                          <p:stCondLst>
                                            <p:cond delay="0"/>
                                          </p:stCondLst>
                                        </p:cTn>
                                        <p:tgtEl>
                                          <p:spTgt spid="55582"/>
                                        </p:tgtEl>
                                        <p:attrNameLst>
                                          <p:attrName>style.visibility</p:attrName>
                                        </p:attrNameLst>
                                      </p:cBhvr>
                                      <p:to>
                                        <p:strVal val="visible"/>
                                      </p:to>
                                    </p:set>
                                  </p:childTnLst>
                                </p:cTn>
                              </p:par>
                              <p:par>
                                <p:cTn id="444" presetID="1" presetClass="entr" presetSubtype="0" fill="hold" nodeType="withEffect">
                                  <p:stCondLst>
                                    <p:cond delay="0"/>
                                  </p:stCondLst>
                                  <p:childTnLst>
                                    <p:set>
                                      <p:cBhvr>
                                        <p:cTn id="445" dur="1" fill="hold">
                                          <p:stCondLst>
                                            <p:cond delay="0"/>
                                          </p:stCondLst>
                                        </p:cTn>
                                        <p:tgtEl>
                                          <p:spTgt spid="55583"/>
                                        </p:tgtEl>
                                        <p:attrNameLst>
                                          <p:attrName>style.visibility</p:attrName>
                                        </p:attrNameLst>
                                      </p:cBhvr>
                                      <p:to>
                                        <p:strVal val="visible"/>
                                      </p:to>
                                    </p:set>
                                  </p:childTnLst>
                                </p:cTn>
                              </p:par>
                              <p:par>
                                <p:cTn id="446" presetID="1" presetClass="entr" presetSubtype="0" fill="hold" nodeType="withEffect">
                                  <p:stCondLst>
                                    <p:cond delay="0"/>
                                  </p:stCondLst>
                                  <p:childTnLst>
                                    <p:set>
                                      <p:cBhvr>
                                        <p:cTn id="447" dur="1" fill="hold">
                                          <p:stCondLst>
                                            <p:cond delay="0"/>
                                          </p:stCondLst>
                                        </p:cTn>
                                        <p:tgtEl>
                                          <p:spTgt spid="55584"/>
                                        </p:tgtEl>
                                        <p:attrNameLst>
                                          <p:attrName>style.visibility</p:attrName>
                                        </p:attrNameLst>
                                      </p:cBhvr>
                                      <p:to>
                                        <p:strVal val="visible"/>
                                      </p:to>
                                    </p:set>
                                  </p:childTnLst>
                                </p:cTn>
                              </p:par>
                              <p:par>
                                <p:cTn id="448" presetID="1" presetClass="entr" presetSubtype="0" fill="hold" nodeType="withEffect">
                                  <p:stCondLst>
                                    <p:cond delay="0"/>
                                  </p:stCondLst>
                                  <p:childTnLst>
                                    <p:set>
                                      <p:cBhvr>
                                        <p:cTn id="449" dur="1" fill="hold">
                                          <p:stCondLst>
                                            <p:cond delay="0"/>
                                          </p:stCondLst>
                                        </p:cTn>
                                        <p:tgtEl>
                                          <p:spTgt spid="55585"/>
                                        </p:tgtEl>
                                        <p:attrNameLst>
                                          <p:attrName>style.visibility</p:attrName>
                                        </p:attrNameLst>
                                      </p:cBhvr>
                                      <p:to>
                                        <p:strVal val="visible"/>
                                      </p:to>
                                    </p:set>
                                  </p:childTnLst>
                                </p:cTn>
                              </p:par>
                              <p:par>
                                <p:cTn id="450" presetID="1" presetClass="entr" presetSubtype="0" fill="hold" nodeType="withEffect">
                                  <p:stCondLst>
                                    <p:cond delay="0"/>
                                  </p:stCondLst>
                                  <p:childTnLst>
                                    <p:set>
                                      <p:cBhvr>
                                        <p:cTn id="451" dur="1" fill="hold">
                                          <p:stCondLst>
                                            <p:cond delay="0"/>
                                          </p:stCondLst>
                                        </p:cTn>
                                        <p:tgtEl>
                                          <p:spTgt spid="55622"/>
                                        </p:tgtEl>
                                        <p:attrNameLst>
                                          <p:attrName>style.visibility</p:attrName>
                                        </p:attrNameLst>
                                      </p:cBhvr>
                                      <p:to>
                                        <p:strVal val="visible"/>
                                      </p:to>
                                    </p:set>
                                  </p:childTnLst>
                                </p:cTn>
                              </p:par>
                              <p:par>
                                <p:cTn id="452" presetID="1" presetClass="entr" presetSubtype="0" fill="hold" nodeType="withEffect">
                                  <p:stCondLst>
                                    <p:cond delay="0"/>
                                  </p:stCondLst>
                                  <p:childTnLst>
                                    <p:set>
                                      <p:cBhvr>
                                        <p:cTn id="453" dur="1" fill="hold">
                                          <p:stCondLst>
                                            <p:cond delay="0"/>
                                          </p:stCondLst>
                                        </p:cTn>
                                        <p:tgtEl>
                                          <p:spTgt spid="55623"/>
                                        </p:tgtEl>
                                        <p:attrNameLst>
                                          <p:attrName>style.visibility</p:attrName>
                                        </p:attrNameLst>
                                      </p:cBhvr>
                                      <p:to>
                                        <p:strVal val="visible"/>
                                      </p:to>
                                    </p:set>
                                  </p:childTnLst>
                                </p:cTn>
                              </p:par>
                              <p:par>
                                <p:cTn id="454" presetID="1" presetClass="entr" presetSubtype="0" fill="hold" nodeType="withEffect">
                                  <p:stCondLst>
                                    <p:cond delay="0"/>
                                  </p:stCondLst>
                                  <p:childTnLst>
                                    <p:set>
                                      <p:cBhvr>
                                        <p:cTn id="455" dur="1" fill="hold">
                                          <p:stCondLst>
                                            <p:cond delay="0"/>
                                          </p:stCondLst>
                                        </p:cTn>
                                        <p:tgtEl>
                                          <p:spTgt spid="55624"/>
                                        </p:tgtEl>
                                        <p:attrNameLst>
                                          <p:attrName>style.visibility</p:attrName>
                                        </p:attrNameLst>
                                      </p:cBhvr>
                                      <p:to>
                                        <p:strVal val="visible"/>
                                      </p:to>
                                    </p:set>
                                  </p:childTnLst>
                                </p:cTn>
                              </p:par>
                              <p:par>
                                <p:cTn id="456" presetID="1" presetClass="entr" presetSubtype="0" fill="hold" nodeType="withEffect">
                                  <p:stCondLst>
                                    <p:cond delay="0"/>
                                  </p:stCondLst>
                                  <p:childTnLst>
                                    <p:set>
                                      <p:cBhvr>
                                        <p:cTn id="457" dur="1" fill="hold">
                                          <p:stCondLst>
                                            <p:cond delay="0"/>
                                          </p:stCondLst>
                                        </p:cTn>
                                        <p:tgtEl>
                                          <p:spTgt spid="55625"/>
                                        </p:tgtEl>
                                        <p:attrNameLst>
                                          <p:attrName>style.visibility</p:attrName>
                                        </p:attrNameLst>
                                      </p:cBhvr>
                                      <p:to>
                                        <p:strVal val="visible"/>
                                      </p:to>
                                    </p:set>
                                  </p:childTnLst>
                                </p:cTn>
                              </p:par>
                              <p:par>
                                <p:cTn id="458" presetID="1" presetClass="entr" presetSubtype="0" fill="hold" nodeType="withEffect">
                                  <p:stCondLst>
                                    <p:cond delay="0"/>
                                  </p:stCondLst>
                                  <p:childTnLst>
                                    <p:set>
                                      <p:cBhvr>
                                        <p:cTn id="459" dur="1" fill="hold">
                                          <p:stCondLst>
                                            <p:cond delay="0"/>
                                          </p:stCondLst>
                                        </p:cTn>
                                        <p:tgtEl>
                                          <p:spTgt spid="55626"/>
                                        </p:tgtEl>
                                        <p:attrNameLst>
                                          <p:attrName>style.visibility</p:attrName>
                                        </p:attrNameLst>
                                      </p:cBhvr>
                                      <p:to>
                                        <p:strVal val="visible"/>
                                      </p:to>
                                    </p:set>
                                  </p:childTnLst>
                                </p:cTn>
                              </p:par>
                              <p:par>
                                <p:cTn id="460" presetID="1" presetClass="entr" presetSubtype="0" fill="hold" nodeType="withEffect">
                                  <p:stCondLst>
                                    <p:cond delay="0"/>
                                  </p:stCondLst>
                                  <p:childTnLst>
                                    <p:set>
                                      <p:cBhvr>
                                        <p:cTn id="461" dur="1" fill="hold">
                                          <p:stCondLst>
                                            <p:cond delay="0"/>
                                          </p:stCondLst>
                                        </p:cTn>
                                        <p:tgtEl>
                                          <p:spTgt spid="55627"/>
                                        </p:tgtEl>
                                        <p:attrNameLst>
                                          <p:attrName>style.visibility</p:attrName>
                                        </p:attrNameLst>
                                      </p:cBhvr>
                                      <p:to>
                                        <p:strVal val="visible"/>
                                      </p:to>
                                    </p:set>
                                  </p:childTnLst>
                                </p:cTn>
                              </p:par>
                              <p:par>
                                <p:cTn id="462" presetID="1" presetClass="entr" presetSubtype="0" fill="hold" nodeType="withEffect">
                                  <p:stCondLst>
                                    <p:cond delay="0"/>
                                  </p:stCondLst>
                                  <p:childTnLst>
                                    <p:set>
                                      <p:cBhvr>
                                        <p:cTn id="463" dur="1" fill="hold">
                                          <p:stCondLst>
                                            <p:cond delay="0"/>
                                          </p:stCondLst>
                                        </p:cTn>
                                        <p:tgtEl>
                                          <p:spTgt spid="55628"/>
                                        </p:tgtEl>
                                        <p:attrNameLst>
                                          <p:attrName>style.visibility</p:attrName>
                                        </p:attrNameLst>
                                      </p:cBhvr>
                                      <p:to>
                                        <p:strVal val="visible"/>
                                      </p:to>
                                    </p:set>
                                  </p:childTnLst>
                                </p:cTn>
                              </p:par>
                              <p:par>
                                <p:cTn id="464" presetID="1" presetClass="entr" presetSubtype="0" fill="hold" nodeType="withEffect">
                                  <p:stCondLst>
                                    <p:cond delay="0"/>
                                  </p:stCondLst>
                                  <p:childTnLst>
                                    <p:set>
                                      <p:cBhvr>
                                        <p:cTn id="465" dur="1" fill="hold">
                                          <p:stCondLst>
                                            <p:cond delay="0"/>
                                          </p:stCondLst>
                                        </p:cTn>
                                        <p:tgtEl>
                                          <p:spTgt spid="55629"/>
                                        </p:tgtEl>
                                        <p:attrNameLst>
                                          <p:attrName>style.visibility</p:attrName>
                                        </p:attrNameLst>
                                      </p:cBhvr>
                                      <p:to>
                                        <p:strVal val="visible"/>
                                      </p:to>
                                    </p:set>
                                  </p:childTnLst>
                                </p:cTn>
                              </p:par>
                              <p:par>
                                <p:cTn id="466" presetID="1" presetClass="entr" presetSubtype="0" fill="hold" nodeType="withEffect">
                                  <p:stCondLst>
                                    <p:cond delay="0"/>
                                  </p:stCondLst>
                                  <p:childTnLst>
                                    <p:set>
                                      <p:cBhvr>
                                        <p:cTn id="467" dur="1" fill="hold">
                                          <p:stCondLst>
                                            <p:cond delay="0"/>
                                          </p:stCondLst>
                                        </p:cTn>
                                        <p:tgtEl>
                                          <p:spTgt spid="55630"/>
                                        </p:tgtEl>
                                        <p:attrNameLst>
                                          <p:attrName>style.visibility</p:attrName>
                                        </p:attrNameLst>
                                      </p:cBhvr>
                                      <p:to>
                                        <p:strVal val="visible"/>
                                      </p:to>
                                    </p:set>
                                  </p:childTnLst>
                                </p:cTn>
                              </p:par>
                              <p:par>
                                <p:cTn id="468" presetID="1" presetClass="entr" presetSubtype="0" fill="hold" nodeType="withEffect">
                                  <p:stCondLst>
                                    <p:cond delay="0"/>
                                  </p:stCondLst>
                                  <p:childTnLst>
                                    <p:set>
                                      <p:cBhvr>
                                        <p:cTn id="469" dur="1" fill="hold">
                                          <p:stCondLst>
                                            <p:cond delay="0"/>
                                          </p:stCondLst>
                                        </p:cTn>
                                        <p:tgtEl>
                                          <p:spTgt spid="55631"/>
                                        </p:tgtEl>
                                        <p:attrNameLst>
                                          <p:attrName>style.visibility</p:attrName>
                                        </p:attrNameLst>
                                      </p:cBhvr>
                                      <p:to>
                                        <p:strVal val="visible"/>
                                      </p:to>
                                    </p:set>
                                  </p:childTnLst>
                                </p:cTn>
                              </p:par>
                              <p:par>
                                <p:cTn id="470" presetID="1" presetClass="entr" presetSubtype="0" fill="hold" nodeType="withEffect">
                                  <p:stCondLst>
                                    <p:cond delay="0"/>
                                  </p:stCondLst>
                                  <p:childTnLst>
                                    <p:set>
                                      <p:cBhvr>
                                        <p:cTn id="471" dur="1" fill="hold">
                                          <p:stCondLst>
                                            <p:cond delay="0"/>
                                          </p:stCondLst>
                                        </p:cTn>
                                        <p:tgtEl>
                                          <p:spTgt spid="55632"/>
                                        </p:tgtEl>
                                        <p:attrNameLst>
                                          <p:attrName>style.visibility</p:attrName>
                                        </p:attrNameLst>
                                      </p:cBhvr>
                                      <p:to>
                                        <p:strVal val="visible"/>
                                      </p:to>
                                    </p:set>
                                  </p:childTnLst>
                                </p:cTn>
                              </p:par>
                              <p:par>
                                <p:cTn id="472" presetID="1" presetClass="entr" presetSubtype="0" fill="hold" nodeType="withEffect">
                                  <p:stCondLst>
                                    <p:cond delay="0"/>
                                  </p:stCondLst>
                                  <p:childTnLst>
                                    <p:set>
                                      <p:cBhvr>
                                        <p:cTn id="473" dur="1" fill="hold">
                                          <p:stCondLst>
                                            <p:cond delay="0"/>
                                          </p:stCondLst>
                                        </p:cTn>
                                        <p:tgtEl>
                                          <p:spTgt spid="55633"/>
                                        </p:tgtEl>
                                        <p:attrNameLst>
                                          <p:attrName>style.visibility</p:attrName>
                                        </p:attrNameLst>
                                      </p:cBhvr>
                                      <p:to>
                                        <p:strVal val="visible"/>
                                      </p:to>
                                    </p:set>
                                  </p:childTnLst>
                                </p:cTn>
                              </p:par>
                              <p:par>
                                <p:cTn id="474" presetID="1" presetClass="entr" presetSubtype="0" fill="hold" nodeType="withEffect">
                                  <p:stCondLst>
                                    <p:cond delay="0"/>
                                  </p:stCondLst>
                                  <p:childTnLst>
                                    <p:set>
                                      <p:cBhvr>
                                        <p:cTn id="475" dur="1" fill="hold">
                                          <p:stCondLst>
                                            <p:cond delay="0"/>
                                          </p:stCondLst>
                                        </p:cTn>
                                        <p:tgtEl>
                                          <p:spTgt spid="55634"/>
                                        </p:tgtEl>
                                        <p:attrNameLst>
                                          <p:attrName>style.visibility</p:attrName>
                                        </p:attrNameLst>
                                      </p:cBhvr>
                                      <p:to>
                                        <p:strVal val="visible"/>
                                      </p:to>
                                    </p:set>
                                  </p:childTnLst>
                                </p:cTn>
                              </p:par>
                              <p:par>
                                <p:cTn id="476" presetID="1" presetClass="entr" presetSubtype="0" fill="hold" nodeType="withEffect">
                                  <p:stCondLst>
                                    <p:cond delay="0"/>
                                  </p:stCondLst>
                                  <p:childTnLst>
                                    <p:set>
                                      <p:cBhvr>
                                        <p:cTn id="477" dur="1" fill="hold">
                                          <p:stCondLst>
                                            <p:cond delay="0"/>
                                          </p:stCondLst>
                                        </p:cTn>
                                        <p:tgtEl>
                                          <p:spTgt spid="55635"/>
                                        </p:tgtEl>
                                        <p:attrNameLst>
                                          <p:attrName>style.visibility</p:attrName>
                                        </p:attrNameLst>
                                      </p:cBhvr>
                                      <p:to>
                                        <p:strVal val="visible"/>
                                      </p:to>
                                    </p:set>
                                  </p:childTnLst>
                                </p:cTn>
                              </p:par>
                              <p:par>
                                <p:cTn id="478" presetID="1" presetClass="entr" presetSubtype="0" fill="hold" nodeType="withEffect">
                                  <p:stCondLst>
                                    <p:cond delay="0"/>
                                  </p:stCondLst>
                                  <p:childTnLst>
                                    <p:set>
                                      <p:cBhvr>
                                        <p:cTn id="479" dur="1" fill="hold">
                                          <p:stCondLst>
                                            <p:cond delay="0"/>
                                          </p:stCondLst>
                                        </p:cTn>
                                        <p:tgtEl>
                                          <p:spTgt spid="55636"/>
                                        </p:tgtEl>
                                        <p:attrNameLst>
                                          <p:attrName>style.visibility</p:attrName>
                                        </p:attrNameLst>
                                      </p:cBhvr>
                                      <p:to>
                                        <p:strVal val="visible"/>
                                      </p:to>
                                    </p:set>
                                  </p:childTnLst>
                                </p:cTn>
                              </p:par>
                              <p:par>
                                <p:cTn id="480" presetID="1" presetClass="entr" presetSubtype="0" fill="hold" nodeType="withEffect">
                                  <p:stCondLst>
                                    <p:cond delay="0"/>
                                  </p:stCondLst>
                                  <p:childTnLst>
                                    <p:set>
                                      <p:cBhvr>
                                        <p:cTn id="481" dur="1" fill="hold">
                                          <p:stCondLst>
                                            <p:cond delay="0"/>
                                          </p:stCondLst>
                                        </p:cTn>
                                        <p:tgtEl>
                                          <p:spTgt spid="55637"/>
                                        </p:tgtEl>
                                        <p:attrNameLst>
                                          <p:attrName>style.visibility</p:attrName>
                                        </p:attrNameLst>
                                      </p:cBhvr>
                                      <p:to>
                                        <p:strVal val="visible"/>
                                      </p:to>
                                    </p:set>
                                  </p:childTnLst>
                                </p:cTn>
                              </p:par>
                              <p:par>
                                <p:cTn id="482" presetID="1" presetClass="entr" presetSubtype="0" fill="hold" nodeType="withEffect">
                                  <p:stCondLst>
                                    <p:cond delay="0"/>
                                  </p:stCondLst>
                                  <p:childTnLst>
                                    <p:set>
                                      <p:cBhvr>
                                        <p:cTn id="483" dur="1" fill="hold">
                                          <p:stCondLst>
                                            <p:cond delay="0"/>
                                          </p:stCondLst>
                                        </p:cTn>
                                        <p:tgtEl>
                                          <p:spTgt spid="55638"/>
                                        </p:tgtEl>
                                        <p:attrNameLst>
                                          <p:attrName>style.visibility</p:attrName>
                                        </p:attrNameLst>
                                      </p:cBhvr>
                                      <p:to>
                                        <p:strVal val="visible"/>
                                      </p:to>
                                    </p:set>
                                  </p:childTnLst>
                                </p:cTn>
                              </p:par>
                              <p:par>
                                <p:cTn id="484" presetID="1" presetClass="entr" presetSubtype="0" fill="hold" nodeType="withEffect">
                                  <p:stCondLst>
                                    <p:cond delay="0"/>
                                  </p:stCondLst>
                                  <p:childTnLst>
                                    <p:set>
                                      <p:cBhvr>
                                        <p:cTn id="485" dur="1" fill="hold">
                                          <p:stCondLst>
                                            <p:cond delay="0"/>
                                          </p:stCondLst>
                                        </p:cTn>
                                        <p:tgtEl>
                                          <p:spTgt spid="55639"/>
                                        </p:tgtEl>
                                        <p:attrNameLst>
                                          <p:attrName>style.visibility</p:attrName>
                                        </p:attrNameLst>
                                      </p:cBhvr>
                                      <p:to>
                                        <p:strVal val="visible"/>
                                      </p:to>
                                    </p:set>
                                  </p:childTnLst>
                                </p:cTn>
                              </p:par>
                              <p:par>
                                <p:cTn id="486" presetID="1" presetClass="entr" presetSubtype="0" fill="hold" nodeType="withEffect">
                                  <p:stCondLst>
                                    <p:cond delay="0"/>
                                  </p:stCondLst>
                                  <p:childTnLst>
                                    <p:set>
                                      <p:cBhvr>
                                        <p:cTn id="487" dur="1" fill="hold">
                                          <p:stCondLst>
                                            <p:cond delay="0"/>
                                          </p:stCondLst>
                                        </p:cTn>
                                        <p:tgtEl>
                                          <p:spTgt spid="55640"/>
                                        </p:tgtEl>
                                        <p:attrNameLst>
                                          <p:attrName>style.visibility</p:attrName>
                                        </p:attrNameLst>
                                      </p:cBhvr>
                                      <p:to>
                                        <p:strVal val="visible"/>
                                      </p:to>
                                    </p:set>
                                  </p:childTnLst>
                                </p:cTn>
                              </p:par>
                              <p:par>
                                <p:cTn id="488" presetID="1" presetClass="entr" presetSubtype="0" fill="hold" nodeType="withEffect">
                                  <p:stCondLst>
                                    <p:cond delay="0"/>
                                  </p:stCondLst>
                                  <p:childTnLst>
                                    <p:set>
                                      <p:cBhvr>
                                        <p:cTn id="489" dur="1" fill="hold">
                                          <p:stCondLst>
                                            <p:cond delay="0"/>
                                          </p:stCondLst>
                                        </p:cTn>
                                        <p:tgtEl>
                                          <p:spTgt spid="55641"/>
                                        </p:tgtEl>
                                        <p:attrNameLst>
                                          <p:attrName>style.visibility</p:attrName>
                                        </p:attrNameLst>
                                      </p:cBhvr>
                                      <p:to>
                                        <p:strVal val="visible"/>
                                      </p:to>
                                    </p:set>
                                  </p:childTnLst>
                                </p:cTn>
                              </p:par>
                              <p:par>
                                <p:cTn id="490" presetID="1" presetClass="entr" presetSubtype="0" fill="hold" nodeType="withEffect">
                                  <p:stCondLst>
                                    <p:cond delay="0"/>
                                  </p:stCondLst>
                                  <p:childTnLst>
                                    <p:set>
                                      <p:cBhvr>
                                        <p:cTn id="491" dur="1" fill="hold">
                                          <p:stCondLst>
                                            <p:cond delay="0"/>
                                          </p:stCondLst>
                                        </p:cTn>
                                        <p:tgtEl>
                                          <p:spTgt spid="55642"/>
                                        </p:tgtEl>
                                        <p:attrNameLst>
                                          <p:attrName>style.visibility</p:attrName>
                                        </p:attrNameLst>
                                      </p:cBhvr>
                                      <p:to>
                                        <p:strVal val="visible"/>
                                      </p:to>
                                    </p:set>
                                  </p:childTnLst>
                                </p:cTn>
                              </p:par>
                              <p:par>
                                <p:cTn id="492" presetID="1" presetClass="entr" presetSubtype="0" fill="hold" nodeType="withEffect">
                                  <p:stCondLst>
                                    <p:cond delay="0"/>
                                  </p:stCondLst>
                                  <p:childTnLst>
                                    <p:set>
                                      <p:cBhvr>
                                        <p:cTn id="493" dur="1" fill="hold">
                                          <p:stCondLst>
                                            <p:cond delay="0"/>
                                          </p:stCondLst>
                                        </p:cTn>
                                        <p:tgtEl>
                                          <p:spTgt spid="55643"/>
                                        </p:tgtEl>
                                        <p:attrNameLst>
                                          <p:attrName>style.visibility</p:attrName>
                                        </p:attrNameLst>
                                      </p:cBhvr>
                                      <p:to>
                                        <p:strVal val="visible"/>
                                      </p:to>
                                    </p:set>
                                  </p:childTnLst>
                                </p:cTn>
                              </p:par>
                              <p:par>
                                <p:cTn id="494" presetID="1" presetClass="entr" presetSubtype="0" fill="hold" nodeType="withEffect">
                                  <p:stCondLst>
                                    <p:cond delay="0"/>
                                  </p:stCondLst>
                                  <p:childTnLst>
                                    <p:set>
                                      <p:cBhvr>
                                        <p:cTn id="495" dur="1" fill="hold">
                                          <p:stCondLst>
                                            <p:cond delay="0"/>
                                          </p:stCondLst>
                                        </p:cTn>
                                        <p:tgtEl>
                                          <p:spTgt spid="55644"/>
                                        </p:tgtEl>
                                        <p:attrNameLst>
                                          <p:attrName>style.visibility</p:attrName>
                                        </p:attrNameLst>
                                      </p:cBhvr>
                                      <p:to>
                                        <p:strVal val="visible"/>
                                      </p:to>
                                    </p:set>
                                  </p:childTnLst>
                                </p:cTn>
                              </p:par>
                              <p:par>
                                <p:cTn id="496" presetID="1" presetClass="entr" presetSubtype="0" fill="hold" nodeType="withEffect">
                                  <p:stCondLst>
                                    <p:cond delay="0"/>
                                  </p:stCondLst>
                                  <p:childTnLst>
                                    <p:set>
                                      <p:cBhvr>
                                        <p:cTn id="497" dur="1" fill="hold">
                                          <p:stCondLst>
                                            <p:cond delay="0"/>
                                          </p:stCondLst>
                                        </p:cTn>
                                        <p:tgtEl>
                                          <p:spTgt spid="55645"/>
                                        </p:tgtEl>
                                        <p:attrNameLst>
                                          <p:attrName>style.visibility</p:attrName>
                                        </p:attrNameLst>
                                      </p:cBhvr>
                                      <p:to>
                                        <p:strVal val="visible"/>
                                      </p:to>
                                    </p:set>
                                  </p:childTnLst>
                                </p:cTn>
                              </p:par>
                              <p:par>
                                <p:cTn id="498" presetID="1" presetClass="entr" presetSubtype="0" fill="hold" nodeType="withEffect">
                                  <p:stCondLst>
                                    <p:cond delay="0"/>
                                  </p:stCondLst>
                                  <p:childTnLst>
                                    <p:set>
                                      <p:cBhvr>
                                        <p:cTn id="499" dur="1" fill="hold">
                                          <p:stCondLst>
                                            <p:cond delay="0"/>
                                          </p:stCondLst>
                                        </p:cTn>
                                        <p:tgtEl>
                                          <p:spTgt spid="55646"/>
                                        </p:tgtEl>
                                        <p:attrNameLst>
                                          <p:attrName>style.visibility</p:attrName>
                                        </p:attrNameLst>
                                      </p:cBhvr>
                                      <p:to>
                                        <p:strVal val="visible"/>
                                      </p:to>
                                    </p:set>
                                  </p:childTnLst>
                                </p:cTn>
                              </p:par>
                              <p:par>
                                <p:cTn id="500" presetID="1" presetClass="entr" presetSubtype="0" fill="hold" nodeType="withEffect">
                                  <p:stCondLst>
                                    <p:cond delay="0"/>
                                  </p:stCondLst>
                                  <p:childTnLst>
                                    <p:set>
                                      <p:cBhvr>
                                        <p:cTn id="501" dur="1" fill="hold">
                                          <p:stCondLst>
                                            <p:cond delay="0"/>
                                          </p:stCondLst>
                                        </p:cTn>
                                        <p:tgtEl>
                                          <p:spTgt spid="55647"/>
                                        </p:tgtEl>
                                        <p:attrNameLst>
                                          <p:attrName>style.visibility</p:attrName>
                                        </p:attrNameLst>
                                      </p:cBhvr>
                                      <p:to>
                                        <p:strVal val="visible"/>
                                      </p:to>
                                    </p:set>
                                  </p:childTnLst>
                                </p:cTn>
                              </p:par>
                              <p:par>
                                <p:cTn id="502" presetID="1" presetClass="entr" presetSubtype="0" fill="hold" nodeType="withEffect">
                                  <p:stCondLst>
                                    <p:cond delay="0"/>
                                  </p:stCondLst>
                                  <p:childTnLst>
                                    <p:set>
                                      <p:cBhvr>
                                        <p:cTn id="503" dur="1" fill="hold">
                                          <p:stCondLst>
                                            <p:cond delay="0"/>
                                          </p:stCondLst>
                                        </p:cTn>
                                        <p:tgtEl>
                                          <p:spTgt spid="55648"/>
                                        </p:tgtEl>
                                        <p:attrNameLst>
                                          <p:attrName>style.visibility</p:attrName>
                                        </p:attrNameLst>
                                      </p:cBhvr>
                                      <p:to>
                                        <p:strVal val="visible"/>
                                      </p:to>
                                    </p:set>
                                  </p:childTnLst>
                                </p:cTn>
                              </p:par>
                              <p:par>
                                <p:cTn id="504" presetID="1" presetClass="entr" presetSubtype="0" fill="hold" nodeType="withEffect">
                                  <p:stCondLst>
                                    <p:cond delay="0"/>
                                  </p:stCondLst>
                                  <p:childTnLst>
                                    <p:set>
                                      <p:cBhvr>
                                        <p:cTn id="505" dur="1" fill="hold">
                                          <p:stCondLst>
                                            <p:cond delay="0"/>
                                          </p:stCondLst>
                                        </p:cTn>
                                        <p:tgtEl>
                                          <p:spTgt spid="55649"/>
                                        </p:tgtEl>
                                        <p:attrNameLst>
                                          <p:attrName>style.visibility</p:attrName>
                                        </p:attrNameLst>
                                      </p:cBhvr>
                                      <p:to>
                                        <p:strVal val="visible"/>
                                      </p:to>
                                    </p:set>
                                  </p:childTnLst>
                                </p:cTn>
                              </p:par>
                              <p:par>
                                <p:cTn id="506" presetID="1" presetClass="entr" presetSubtype="0" fill="hold" nodeType="withEffect">
                                  <p:stCondLst>
                                    <p:cond delay="0"/>
                                  </p:stCondLst>
                                  <p:childTnLst>
                                    <p:set>
                                      <p:cBhvr>
                                        <p:cTn id="507" dur="1" fill="hold">
                                          <p:stCondLst>
                                            <p:cond delay="0"/>
                                          </p:stCondLst>
                                        </p:cTn>
                                        <p:tgtEl>
                                          <p:spTgt spid="55650"/>
                                        </p:tgtEl>
                                        <p:attrNameLst>
                                          <p:attrName>style.visibility</p:attrName>
                                        </p:attrNameLst>
                                      </p:cBhvr>
                                      <p:to>
                                        <p:strVal val="visible"/>
                                      </p:to>
                                    </p:set>
                                  </p:childTnLst>
                                </p:cTn>
                              </p:par>
                              <p:par>
                                <p:cTn id="508" presetID="1" presetClass="entr" presetSubtype="0" fill="hold" nodeType="withEffect">
                                  <p:stCondLst>
                                    <p:cond delay="0"/>
                                  </p:stCondLst>
                                  <p:childTnLst>
                                    <p:set>
                                      <p:cBhvr>
                                        <p:cTn id="509" dur="1" fill="hold">
                                          <p:stCondLst>
                                            <p:cond delay="0"/>
                                          </p:stCondLst>
                                        </p:cTn>
                                        <p:tgtEl>
                                          <p:spTgt spid="55651"/>
                                        </p:tgtEl>
                                        <p:attrNameLst>
                                          <p:attrName>style.visibility</p:attrName>
                                        </p:attrNameLst>
                                      </p:cBhvr>
                                      <p:to>
                                        <p:strVal val="visible"/>
                                      </p:to>
                                    </p:set>
                                  </p:childTnLst>
                                </p:cTn>
                              </p:par>
                              <p:par>
                                <p:cTn id="510" presetID="1" presetClass="entr" presetSubtype="0" fill="hold" nodeType="withEffect">
                                  <p:stCondLst>
                                    <p:cond delay="0"/>
                                  </p:stCondLst>
                                  <p:childTnLst>
                                    <p:set>
                                      <p:cBhvr>
                                        <p:cTn id="511" dur="1" fill="hold">
                                          <p:stCondLst>
                                            <p:cond delay="0"/>
                                          </p:stCondLst>
                                        </p:cTn>
                                        <p:tgtEl>
                                          <p:spTgt spid="55652"/>
                                        </p:tgtEl>
                                        <p:attrNameLst>
                                          <p:attrName>style.visibility</p:attrName>
                                        </p:attrNameLst>
                                      </p:cBhvr>
                                      <p:to>
                                        <p:strVal val="visible"/>
                                      </p:to>
                                    </p:set>
                                  </p:childTnLst>
                                </p:cTn>
                              </p:par>
                              <p:par>
                                <p:cTn id="512" presetID="1" presetClass="entr" presetSubtype="0" fill="hold" nodeType="withEffect">
                                  <p:stCondLst>
                                    <p:cond delay="0"/>
                                  </p:stCondLst>
                                  <p:childTnLst>
                                    <p:set>
                                      <p:cBhvr>
                                        <p:cTn id="513" dur="1" fill="hold">
                                          <p:stCondLst>
                                            <p:cond delay="0"/>
                                          </p:stCondLst>
                                        </p:cTn>
                                        <p:tgtEl>
                                          <p:spTgt spid="55653"/>
                                        </p:tgtEl>
                                        <p:attrNameLst>
                                          <p:attrName>style.visibility</p:attrName>
                                        </p:attrNameLst>
                                      </p:cBhvr>
                                      <p:to>
                                        <p:strVal val="visible"/>
                                      </p:to>
                                    </p:set>
                                  </p:childTnLst>
                                </p:cTn>
                              </p:par>
                              <p:par>
                                <p:cTn id="514" presetID="1" presetClass="entr" presetSubtype="0" fill="hold" nodeType="withEffect">
                                  <p:stCondLst>
                                    <p:cond delay="0"/>
                                  </p:stCondLst>
                                  <p:childTnLst>
                                    <p:set>
                                      <p:cBhvr>
                                        <p:cTn id="515" dur="1" fill="hold">
                                          <p:stCondLst>
                                            <p:cond delay="0"/>
                                          </p:stCondLst>
                                        </p:cTn>
                                        <p:tgtEl>
                                          <p:spTgt spid="55654"/>
                                        </p:tgtEl>
                                        <p:attrNameLst>
                                          <p:attrName>style.visibility</p:attrName>
                                        </p:attrNameLst>
                                      </p:cBhvr>
                                      <p:to>
                                        <p:strVal val="visible"/>
                                      </p:to>
                                    </p:set>
                                  </p:childTnLst>
                                </p:cTn>
                              </p:par>
                              <p:par>
                                <p:cTn id="516" presetID="1" presetClass="entr" presetSubtype="0" fill="hold" nodeType="withEffect">
                                  <p:stCondLst>
                                    <p:cond delay="0"/>
                                  </p:stCondLst>
                                  <p:childTnLst>
                                    <p:set>
                                      <p:cBhvr>
                                        <p:cTn id="517" dur="1" fill="hold">
                                          <p:stCondLst>
                                            <p:cond delay="0"/>
                                          </p:stCondLst>
                                        </p:cTn>
                                        <p:tgtEl>
                                          <p:spTgt spid="55655"/>
                                        </p:tgtEl>
                                        <p:attrNameLst>
                                          <p:attrName>style.visibility</p:attrName>
                                        </p:attrNameLst>
                                      </p:cBhvr>
                                      <p:to>
                                        <p:strVal val="visible"/>
                                      </p:to>
                                    </p:set>
                                  </p:childTnLst>
                                </p:cTn>
                              </p:par>
                              <p:par>
                                <p:cTn id="518" presetID="1" presetClass="entr" presetSubtype="0" fill="hold" nodeType="withEffect">
                                  <p:stCondLst>
                                    <p:cond delay="0"/>
                                  </p:stCondLst>
                                  <p:childTnLst>
                                    <p:set>
                                      <p:cBhvr>
                                        <p:cTn id="519" dur="1" fill="hold">
                                          <p:stCondLst>
                                            <p:cond delay="0"/>
                                          </p:stCondLst>
                                        </p:cTn>
                                        <p:tgtEl>
                                          <p:spTgt spid="55656"/>
                                        </p:tgtEl>
                                        <p:attrNameLst>
                                          <p:attrName>style.visibility</p:attrName>
                                        </p:attrNameLst>
                                      </p:cBhvr>
                                      <p:to>
                                        <p:strVal val="visible"/>
                                      </p:to>
                                    </p:set>
                                  </p:childTnLst>
                                </p:cTn>
                              </p:par>
                              <p:par>
                                <p:cTn id="520" presetID="1" presetClass="entr" presetSubtype="0" fill="hold" nodeType="withEffect">
                                  <p:stCondLst>
                                    <p:cond delay="0"/>
                                  </p:stCondLst>
                                  <p:childTnLst>
                                    <p:set>
                                      <p:cBhvr>
                                        <p:cTn id="521" dur="1" fill="hold">
                                          <p:stCondLst>
                                            <p:cond delay="0"/>
                                          </p:stCondLst>
                                        </p:cTn>
                                        <p:tgtEl>
                                          <p:spTgt spid="55657"/>
                                        </p:tgtEl>
                                        <p:attrNameLst>
                                          <p:attrName>style.visibility</p:attrName>
                                        </p:attrNameLst>
                                      </p:cBhvr>
                                      <p:to>
                                        <p:strVal val="visible"/>
                                      </p:to>
                                    </p:set>
                                  </p:childTnLst>
                                </p:cTn>
                              </p:par>
                              <p:par>
                                <p:cTn id="522" presetID="1" presetClass="entr" presetSubtype="0" fill="hold" nodeType="withEffect">
                                  <p:stCondLst>
                                    <p:cond delay="0"/>
                                  </p:stCondLst>
                                  <p:childTnLst>
                                    <p:set>
                                      <p:cBhvr>
                                        <p:cTn id="523" dur="1" fill="hold">
                                          <p:stCondLst>
                                            <p:cond delay="0"/>
                                          </p:stCondLst>
                                        </p:cTn>
                                        <p:tgtEl>
                                          <p:spTgt spid="55658"/>
                                        </p:tgtEl>
                                        <p:attrNameLst>
                                          <p:attrName>style.visibility</p:attrName>
                                        </p:attrNameLst>
                                      </p:cBhvr>
                                      <p:to>
                                        <p:strVal val="visible"/>
                                      </p:to>
                                    </p:set>
                                  </p:childTnLst>
                                </p:cTn>
                              </p:par>
                              <p:par>
                                <p:cTn id="524" presetID="1" presetClass="entr" presetSubtype="0" fill="hold" nodeType="withEffect">
                                  <p:stCondLst>
                                    <p:cond delay="0"/>
                                  </p:stCondLst>
                                  <p:childTnLst>
                                    <p:set>
                                      <p:cBhvr>
                                        <p:cTn id="525" dur="1" fill="hold">
                                          <p:stCondLst>
                                            <p:cond delay="0"/>
                                          </p:stCondLst>
                                        </p:cTn>
                                        <p:tgtEl>
                                          <p:spTgt spid="55659"/>
                                        </p:tgtEl>
                                        <p:attrNameLst>
                                          <p:attrName>style.visibility</p:attrName>
                                        </p:attrNameLst>
                                      </p:cBhvr>
                                      <p:to>
                                        <p:strVal val="visible"/>
                                      </p:to>
                                    </p:set>
                                  </p:childTnLst>
                                </p:cTn>
                              </p:par>
                              <p:par>
                                <p:cTn id="526" presetID="1" presetClass="entr" presetSubtype="0" fill="hold" nodeType="withEffect">
                                  <p:stCondLst>
                                    <p:cond delay="0"/>
                                  </p:stCondLst>
                                  <p:childTnLst>
                                    <p:set>
                                      <p:cBhvr>
                                        <p:cTn id="527" dur="1" fill="hold">
                                          <p:stCondLst>
                                            <p:cond delay="0"/>
                                          </p:stCondLst>
                                        </p:cTn>
                                        <p:tgtEl>
                                          <p:spTgt spid="55660"/>
                                        </p:tgtEl>
                                        <p:attrNameLst>
                                          <p:attrName>style.visibility</p:attrName>
                                        </p:attrNameLst>
                                      </p:cBhvr>
                                      <p:to>
                                        <p:strVal val="visible"/>
                                      </p:to>
                                    </p:set>
                                  </p:childTnLst>
                                </p:cTn>
                              </p:par>
                              <p:par>
                                <p:cTn id="528" presetID="1" presetClass="entr" presetSubtype="0" fill="hold" nodeType="withEffect">
                                  <p:stCondLst>
                                    <p:cond delay="0"/>
                                  </p:stCondLst>
                                  <p:childTnLst>
                                    <p:set>
                                      <p:cBhvr>
                                        <p:cTn id="529" dur="1" fill="hold">
                                          <p:stCondLst>
                                            <p:cond delay="0"/>
                                          </p:stCondLst>
                                        </p:cTn>
                                        <p:tgtEl>
                                          <p:spTgt spid="55661"/>
                                        </p:tgtEl>
                                        <p:attrNameLst>
                                          <p:attrName>style.visibility</p:attrName>
                                        </p:attrNameLst>
                                      </p:cBhvr>
                                      <p:to>
                                        <p:strVal val="visible"/>
                                      </p:to>
                                    </p:set>
                                  </p:childTnLst>
                                </p:cTn>
                              </p:par>
                              <p:par>
                                <p:cTn id="530" presetID="1" presetClass="entr" presetSubtype="0" fill="hold" nodeType="withEffect">
                                  <p:stCondLst>
                                    <p:cond delay="0"/>
                                  </p:stCondLst>
                                  <p:childTnLst>
                                    <p:set>
                                      <p:cBhvr>
                                        <p:cTn id="531" dur="1" fill="hold">
                                          <p:stCondLst>
                                            <p:cond delay="0"/>
                                          </p:stCondLst>
                                        </p:cTn>
                                        <p:tgtEl>
                                          <p:spTgt spid="55662"/>
                                        </p:tgtEl>
                                        <p:attrNameLst>
                                          <p:attrName>style.visibility</p:attrName>
                                        </p:attrNameLst>
                                      </p:cBhvr>
                                      <p:to>
                                        <p:strVal val="visible"/>
                                      </p:to>
                                    </p:set>
                                  </p:childTnLst>
                                </p:cTn>
                              </p:par>
                              <p:par>
                                <p:cTn id="532" presetID="1" presetClass="entr" presetSubtype="0" fill="hold" nodeType="withEffect">
                                  <p:stCondLst>
                                    <p:cond delay="0"/>
                                  </p:stCondLst>
                                  <p:childTnLst>
                                    <p:set>
                                      <p:cBhvr>
                                        <p:cTn id="533" dur="1" fill="hold">
                                          <p:stCondLst>
                                            <p:cond delay="0"/>
                                          </p:stCondLst>
                                        </p:cTn>
                                        <p:tgtEl>
                                          <p:spTgt spid="55663"/>
                                        </p:tgtEl>
                                        <p:attrNameLst>
                                          <p:attrName>style.visibility</p:attrName>
                                        </p:attrNameLst>
                                      </p:cBhvr>
                                      <p:to>
                                        <p:strVal val="visible"/>
                                      </p:to>
                                    </p:set>
                                  </p:childTnLst>
                                </p:cTn>
                              </p:par>
                              <p:par>
                                <p:cTn id="534" presetID="1" presetClass="entr" presetSubtype="0" fill="hold" nodeType="withEffect">
                                  <p:stCondLst>
                                    <p:cond delay="0"/>
                                  </p:stCondLst>
                                  <p:childTnLst>
                                    <p:set>
                                      <p:cBhvr>
                                        <p:cTn id="535" dur="1" fill="hold">
                                          <p:stCondLst>
                                            <p:cond delay="0"/>
                                          </p:stCondLst>
                                        </p:cTn>
                                        <p:tgtEl>
                                          <p:spTgt spid="55664"/>
                                        </p:tgtEl>
                                        <p:attrNameLst>
                                          <p:attrName>style.visibility</p:attrName>
                                        </p:attrNameLst>
                                      </p:cBhvr>
                                      <p:to>
                                        <p:strVal val="visible"/>
                                      </p:to>
                                    </p:set>
                                  </p:childTnLst>
                                </p:cTn>
                              </p:par>
                              <p:par>
                                <p:cTn id="536" presetID="1" presetClass="entr" presetSubtype="0" fill="hold" nodeType="withEffect">
                                  <p:stCondLst>
                                    <p:cond delay="0"/>
                                  </p:stCondLst>
                                  <p:childTnLst>
                                    <p:set>
                                      <p:cBhvr>
                                        <p:cTn id="537" dur="1" fill="hold">
                                          <p:stCondLst>
                                            <p:cond delay="0"/>
                                          </p:stCondLst>
                                        </p:cTn>
                                        <p:tgtEl>
                                          <p:spTgt spid="55665"/>
                                        </p:tgtEl>
                                        <p:attrNameLst>
                                          <p:attrName>style.visibility</p:attrName>
                                        </p:attrNameLst>
                                      </p:cBhvr>
                                      <p:to>
                                        <p:strVal val="visible"/>
                                      </p:to>
                                    </p:set>
                                  </p:childTnLst>
                                </p:cTn>
                              </p:par>
                              <p:par>
                                <p:cTn id="538" presetID="1" presetClass="entr" presetSubtype="0" fill="hold" nodeType="withEffect">
                                  <p:stCondLst>
                                    <p:cond delay="0"/>
                                  </p:stCondLst>
                                  <p:childTnLst>
                                    <p:set>
                                      <p:cBhvr>
                                        <p:cTn id="539" dur="1" fill="hold">
                                          <p:stCondLst>
                                            <p:cond delay="0"/>
                                          </p:stCondLst>
                                        </p:cTn>
                                        <p:tgtEl>
                                          <p:spTgt spid="55666"/>
                                        </p:tgtEl>
                                        <p:attrNameLst>
                                          <p:attrName>style.visibility</p:attrName>
                                        </p:attrNameLst>
                                      </p:cBhvr>
                                      <p:to>
                                        <p:strVal val="visible"/>
                                      </p:to>
                                    </p:set>
                                  </p:childTnLst>
                                </p:cTn>
                              </p:par>
                              <p:par>
                                <p:cTn id="540" presetID="1" presetClass="entr" presetSubtype="0" fill="hold" nodeType="withEffect">
                                  <p:stCondLst>
                                    <p:cond delay="0"/>
                                  </p:stCondLst>
                                  <p:childTnLst>
                                    <p:set>
                                      <p:cBhvr>
                                        <p:cTn id="541" dur="1" fill="hold">
                                          <p:stCondLst>
                                            <p:cond delay="0"/>
                                          </p:stCondLst>
                                        </p:cTn>
                                        <p:tgtEl>
                                          <p:spTgt spid="55667"/>
                                        </p:tgtEl>
                                        <p:attrNameLst>
                                          <p:attrName>style.visibility</p:attrName>
                                        </p:attrNameLst>
                                      </p:cBhvr>
                                      <p:to>
                                        <p:strVal val="visible"/>
                                      </p:to>
                                    </p:set>
                                  </p:childTnLst>
                                </p:cTn>
                              </p:par>
                              <p:par>
                                <p:cTn id="542" presetID="1" presetClass="entr" presetSubtype="0" fill="hold" nodeType="withEffect">
                                  <p:stCondLst>
                                    <p:cond delay="0"/>
                                  </p:stCondLst>
                                  <p:childTnLst>
                                    <p:set>
                                      <p:cBhvr>
                                        <p:cTn id="543" dur="1" fill="hold">
                                          <p:stCondLst>
                                            <p:cond delay="0"/>
                                          </p:stCondLst>
                                        </p:cTn>
                                        <p:tgtEl>
                                          <p:spTgt spid="55668"/>
                                        </p:tgtEl>
                                        <p:attrNameLst>
                                          <p:attrName>style.visibility</p:attrName>
                                        </p:attrNameLst>
                                      </p:cBhvr>
                                      <p:to>
                                        <p:strVal val="visible"/>
                                      </p:to>
                                    </p:set>
                                  </p:childTnLst>
                                </p:cTn>
                              </p:par>
                              <p:par>
                                <p:cTn id="544" presetID="1" presetClass="entr" presetSubtype="0" fill="hold" nodeType="withEffect">
                                  <p:stCondLst>
                                    <p:cond delay="0"/>
                                  </p:stCondLst>
                                  <p:childTnLst>
                                    <p:set>
                                      <p:cBhvr>
                                        <p:cTn id="545" dur="1" fill="hold">
                                          <p:stCondLst>
                                            <p:cond delay="0"/>
                                          </p:stCondLst>
                                        </p:cTn>
                                        <p:tgtEl>
                                          <p:spTgt spid="55669"/>
                                        </p:tgtEl>
                                        <p:attrNameLst>
                                          <p:attrName>style.visibility</p:attrName>
                                        </p:attrNameLst>
                                      </p:cBhvr>
                                      <p:to>
                                        <p:strVal val="visible"/>
                                      </p:to>
                                    </p:set>
                                  </p:childTnLst>
                                </p:cTn>
                              </p:par>
                              <p:par>
                                <p:cTn id="546" presetID="1" presetClass="entr" presetSubtype="0" fill="hold" nodeType="withEffect">
                                  <p:stCondLst>
                                    <p:cond delay="0"/>
                                  </p:stCondLst>
                                  <p:childTnLst>
                                    <p:set>
                                      <p:cBhvr>
                                        <p:cTn id="547" dur="1" fill="hold">
                                          <p:stCondLst>
                                            <p:cond delay="0"/>
                                          </p:stCondLst>
                                        </p:cTn>
                                        <p:tgtEl>
                                          <p:spTgt spid="55670"/>
                                        </p:tgtEl>
                                        <p:attrNameLst>
                                          <p:attrName>style.visibility</p:attrName>
                                        </p:attrNameLst>
                                      </p:cBhvr>
                                      <p:to>
                                        <p:strVal val="visible"/>
                                      </p:to>
                                    </p:set>
                                  </p:childTnLst>
                                </p:cTn>
                              </p:par>
                              <p:par>
                                <p:cTn id="548" presetID="1" presetClass="entr" presetSubtype="0" fill="hold" nodeType="withEffect">
                                  <p:stCondLst>
                                    <p:cond delay="0"/>
                                  </p:stCondLst>
                                  <p:childTnLst>
                                    <p:set>
                                      <p:cBhvr>
                                        <p:cTn id="549" dur="1" fill="hold">
                                          <p:stCondLst>
                                            <p:cond delay="0"/>
                                          </p:stCondLst>
                                        </p:cTn>
                                        <p:tgtEl>
                                          <p:spTgt spid="55671"/>
                                        </p:tgtEl>
                                        <p:attrNameLst>
                                          <p:attrName>style.visibility</p:attrName>
                                        </p:attrNameLst>
                                      </p:cBhvr>
                                      <p:to>
                                        <p:strVal val="visible"/>
                                      </p:to>
                                    </p:set>
                                  </p:childTnLst>
                                </p:cTn>
                              </p:par>
                              <p:par>
                                <p:cTn id="550" presetID="1" presetClass="entr" presetSubtype="0" fill="hold" nodeType="withEffect">
                                  <p:stCondLst>
                                    <p:cond delay="0"/>
                                  </p:stCondLst>
                                  <p:childTnLst>
                                    <p:set>
                                      <p:cBhvr>
                                        <p:cTn id="551" dur="1" fill="hold">
                                          <p:stCondLst>
                                            <p:cond delay="0"/>
                                          </p:stCondLst>
                                        </p:cTn>
                                        <p:tgtEl>
                                          <p:spTgt spid="55672"/>
                                        </p:tgtEl>
                                        <p:attrNameLst>
                                          <p:attrName>style.visibility</p:attrName>
                                        </p:attrNameLst>
                                      </p:cBhvr>
                                      <p:to>
                                        <p:strVal val="visible"/>
                                      </p:to>
                                    </p:set>
                                  </p:childTnLst>
                                </p:cTn>
                              </p:par>
                              <p:par>
                                <p:cTn id="552" presetID="1" presetClass="entr" presetSubtype="0" fill="hold" nodeType="withEffect">
                                  <p:stCondLst>
                                    <p:cond delay="0"/>
                                  </p:stCondLst>
                                  <p:childTnLst>
                                    <p:set>
                                      <p:cBhvr>
                                        <p:cTn id="553" dur="1" fill="hold">
                                          <p:stCondLst>
                                            <p:cond delay="0"/>
                                          </p:stCondLst>
                                        </p:cTn>
                                        <p:tgtEl>
                                          <p:spTgt spid="55673"/>
                                        </p:tgtEl>
                                        <p:attrNameLst>
                                          <p:attrName>style.visibility</p:attrName>
                                        </p:attrNameLst>
                                      </p:cBhvr>
                                      <p:to>
                                        <p:strVal val="visible"/>
                                      </p:to>
                                    </p:set>
                                  </p:childTnLst>
                                </p:cTn>
                              </p:par>
                              <p:par>
                                <p:cTn id="554" presetID="1" presetClass="entr" presetSubtype="0" fill="hold" nodeType="withEffect">
                                  <p:stCondLst>
                                    <p:cond delay="0"/>
                                  </p:stCondLst>
                                  <p:childTnLst>
                                    <p:set>
                                      <p:cBhvr>
                                        <p:cTn id="555" dur="1" fill="hold">
                                          <p:stCondLst>
                                            <p:cond delay="0"/>
                                          </p:stCondLst>
                                        </p:cTn>
                                        <p:tgtEl>
                                          <p:spTgt spid="55674"/>
                                        </p:tgtEl>
                                        <p:attrNameLst>
                                          <p:attrName>style.visibility</p:attrName>
                                        </p:attrNameLst>
                                      </p:cBhvr>
                                      <p:to>
                                        <p:strVal val="visible"/>
                                      </p:to>
                                    </p:set>
                                  </p:childTnLst>
                                </p:cTn>
                              </p:par>
                              <p:par>
                                <p:cTn id="556" presetID="1" presetClass="entr" presetSubtype="0" fill="hold" nodeType="withEffect">
                                  <p:stCondLst>
                                    <p:cond delay="0"/>
                                  </p:stCondLst>
                                  <p:childTnLst>
                                    <p:set>
                                      <p:cBhvr>
                                        <p:cTn id="557" dur="1" fill="hold">
                                          <p:stCondLst>
                                            <p:cond delay="0"/>
                                          </p:stCondLst>
                                        </p:cTn>
                                        <p:tgtEl>
                                          <p:spTgt spid="55675"/>
                                        </p:tgtEl>
                                        <p:attrNameLst>
                                          <p:attrName>style.visibility</p:attrName>
                                        </p:attrNameLst>
                                      </p:cBhvr>
                                      <p:to>
                                        <p:strVal val="visible"/>
                                      </p:to>
                                    </p:set>
                                  </p:childTnLst>
                                </p:cTn>
                              </p:par>
                              <p:par>
                                <p:cTn id="558" presetID="1" presetClass="entr" presetSubtype="0" fill="hold" nodeType="withEffect">
                                  <p:stCondLst>
                                    <p:cond delay="0"/>
                                  </p:stCondLst>
                                  <p:childTnLst>
                                    <p:set>
                                      <p:cBhvr>
                                        <p:cTn id="559" dur="1" fill="hold">
                                          <p:stCondLst>
                                            <p:cond delay="0"/>
                                          </p:stCondLst>
                                        </p:cTn>
                                        <p:tgtEl>
                                          <p:spTgt spid="55676"/>
                                        </p:tgtEl>
                                        <p:attrNameLst>
                                          <p:attrName>style.visibility</p:attrName>
                                        </p:attrNameLst>
                                      </p:cBhvr>
                                      <p:to>
                                        <p:strVal val="visible"/>
                                      </p:to>
                                    </p:set>
                                  </p:childTnLst>
                                </p:cTn>
                              </p:par>
                              <p:par>
                                <p:cTn id="560" presetID="1" presetClass="entr" presetSubtype="0" fill="hold" nodeType="withEffect">
                                  <p:stCondLst>
                                    <p:cond delay="0"/>
                                  </p:stCondLst>
                                  <p:childTnLst>
                                    <p:set>
                                      <p:cBhvr>
                                        <p:cTn id="561" dur="1" fill="hold">
                                          <p:stCondLst>
                                            <p:cond delay="0"/>
                                          </p:stCondLst>
                                        </p:cTn>
                                        <p:tgtEl>
                                          <p:spTgt spid="55677"/>
                                        </p:tgtEl>
                                        <p:attrNameLst>
                                          <p:attrName>style.visibility</p:attrName>
                                        </p:attrNameLst>
                                      </p:cBhvr>
                                      <p:to>
                                        <p:strVal val="visible"/>
                                      </p:to>
                                    </p:set>
                                  </p:childTnLst>
                                </p:cTn>
                              </p:par>
                              <p:par>
                                <p:cTn id="562" presetID="1" presetClass="entr" presetSubtype="0" fill="hold" nodeType="withEffect">
                                  <p:stCondLst>
                                    <p:cond delay="0"/>
                                  </p:stCondLst>
                                  <p:childTnLst>
                                    <p:set>
                                      <p:cBhvr>
                                        <p:cTn id="563" dur="1" fill="hold">
                                          <p:stCondLst>
                                            <p:cond delay="0"/>
                                          </p:stCondLst>
                                        </p:cTn>
                                        <p:tgtEl>
                                          <p:spTgt spid="55678"/>
                                        </p:tgtEl>
                                        <p:attrNameLst>
                                          <p:attrName>style.visibility</p:attrName>
                                        </p:attrNameLst>
                                      </p:cBhvr>
                                      <p:to>
                                        <p:strVal val="visible"/>
                                      </p:to>
                                    </p:set>
                                  </p:childTnLst>
                                </p:cTn>
                              </p:par>
                              <p:par>
                                <p:cTn id="564" presetID="1" presetClass="entr" presetSubtype="0" fill="hold" nodeType="withEffect">
                                  <p:stCondLst>
                                    <p:cond delay="0"/>
                                  </p:stCondLst>
                                  <p:childTnLst>
                                    <p:set>
                                      <p:cBhvr>
                                        <p:cTn id="565" dur="1" fill="hold">
                                          <p:stCondLst>
                                            <p:cond delay="0"/>
                                          </p:stCondLst>
                                        </p:cTn>
                                        <p:tgtEl>
                                          <p:spTgt spid="55679"/>
                                        </p:tgtEl>
                                        <p:attrNameLst>
                                          <p:attrName>style.visibility</p:attrName>
                                        </p:attrNameLst>
                                      </p:cBhvr>
                                      <p:to>
                                        <p:strVal val="visible"/>
                                      </p:to>
                                    </p:set>
                                  </p:childTnLst>
                                </p:cTn>
                              </p:par>
                              <p:par>
                                <p:cTn id="566" presetID="1" presetClass="entr" presetSubtype="0" fill="hold" nodeType="withEffect">
                                  <p:stCondLst>
                                    <p:cond delay="0"/>
                                  </p:stCondLst>
                                  <p:childTnLst>
                                    <p:set>
                                      <p:cBhvr>
                                        <p:cTn id="567" dur="1" fill="hold">
                                          <p:stCondLst>
                                            <p:cond delay="0"/>
                                          </p:stCondLst>
                                        </p:cTn>
                                        <p:tgtEl>
                                          <p:spTgt spid="55680"/>
                                        </p:tgtEl>
                                        <p:attrNameLst>
                                          <p:attrName>style.visibility</p:attrName>
                                        </p:attrNameLst>
                                      </p:cBhvr>
                                      <p:to>
                                        <p:strVal val="visible"/>
                                      </p:to>
                                    </p:set>
                                  </p:childTnLst>
                                </p:cTn>
                              </p:par>
                              <p:par>
                                <p:cTn id="568" presetID="1" presetClass="entr" presetSubtype="0" fill="hold" nodeType="withEffect">
                                  <p:stCondLst>
                                    <p:cond delay="0"/>
                                  </p:stCondLst>
                                  <p:childTnLst>
                                    <p:set>
                                      <p:cBhvr>
                                        <p:cTn id="569" dur="1" fill="hold">
                                          <p:stCondLst>
                                            <p:cond delay="0"/>
                                          </p:stCondLst>
                                        </p:cTn>
                                        <p:tgtEl>
                                          <p:spTgt spid="55681"/>
                                        </p:tgtEl>
                                        <p:attrNameLst>
                                          <p:attrName>style.visibility</p:attrName>
                                        </p:attrNameLst>
                                      </p:cBhvr>
                                      <p:to>
                                        <p:strVal val="visible"/>
                                      </p:to>
                                    </p:set>
                                  </p:childTnLst>
                                </p:cTn>
                              </p:par>
                              <p:par>
                                <p:cTn id="570" presetID="1" presetClass="entr" presetSubtype="0" fill="hold" nodeType="withEffect">
                                  <p:stCondLst>
                                    <p:cond delay="0"/>
                                  </p:stCondLst>
                                  <p:childTnLst>
                                    <p:set>
                                      <p:cBhvr>
                                        <p:cTn id="571" dur="1" fill="hold">
                                          <p:stCondLst>
                                            <p:cond delay="0"/>
                                          </p:stCondLst>
                                        </p:cTn>
                                        <p:tgtEl>
                                          <p:spTgt spid="55682"/>
                                        </p:tgtEl>
                                        <p:attrNameLst>
                                          <p:attrName>style.visibility</p:attrName>
                                        </p:attrNameLst>
                                      </p:cBhvr>
                                      <p:to>
                                        <p:strVal val="visible"/>
                                      </p:to>
                                    </p:set>
                                  </p:childTnLst>
                                </p:cTn>
                              </p:par>
                              <p:par>
                                <p:cTn id="572" presetID="1" presetClass="entr" presetSubtype="0" fill="hold" nodeType="withEffect">
                                  <p:stCondLst>
                                    <p:cond delay="0"/>
                                  </p:stCondLst>
                                  <p:childTnLst>
                                    <p:set>
                                      <p:cBhvr>
                                        <p:cTn id="573" dur="1" fill="hold">
                                          <p:stCondLst>
                                            <p:cond delay="0"/>
                                          </p:stCondLst>
                                        </p:cTn>
                                        <p:tgtEl>
                                          <p:spTgt spid="55683"/>
                                        </p:tgtEl>
                                        <p:attrNameLst>
                                          <p:attrName>style.visibility</p:attrName>
                                        </p:attrNameLst>
                                      </p:cBhvr>
                                      <p:to>
                                        <p:strVal val="visible"/>
                                      </p:to>
                                    </p:set>
                                  </p:childTnLst>
                                </p:cTn>
                              </p:par>
                              <p:par>
                                <p:cTn id="574" presetID="1" presetClass="entr" presetSubtype="0" fill="hold" nodeType="withEffect">
                                  <p:stCondLst>
                                    <p:cond delay="0"/>
                                  </p:stCondLst>
                                  <p:childTnLst>
                                    <p:set>
                                      <p:cBhvr>
                                        <p:cTn id="575" dur="1" fill="hold">
                                          <p:stCondLst>
                                            <p:cond delay="0"/>
                                          </p:stCondLst>
                                        </p:cTn>
                                        <p:tgtEl>
                                          <p:spTgt spid="55684"/>
                                        </p:tgtEl>
                                        <p:attrNameLst>
                                          <p:attrName>style.visibility</p:attrName>
                                        </p:attrNameLst>
                                      </p:cBhvr>
                                      <p:to>
                                        <p:strVal val="visible"/>
                                      </p:to>
                                    </p:set>
                                  </p:childTnLst>
                                </p:cTn>
                              </p:par>
                              <p:par>
                                <p:cTn id="576" presetID="1" presetClass="entr" presetSubtype="0" fill="hold" nodeType="withEffect">
                                  <p:stCondLst>
                                    <p:cond delay="0"/>
                                  </p:stCondLst>
                                  <p:childTnLst>
                                    <p:set>
                                      <p:cBhvr>
                                        <p:cTn id="577" dur="1" fill="hold">
                                          <p:stCondLst>
                                            <p:cond delay="0"/>
                                          </p:stCondLst>
                                        </p:cTn>
                                        <p:tgtEl>
                                          <p:spTgt spid="55685"/>
                                        </p:tgtEl>
                                        <p:attrNameLst>
                                          <p:attrName>style.visibility</p:attrName>
                                        </p:attrNameLst>
                                      </p:cBhvr>
                                      <p:to>
                                        <p:strVal val="visible"/>
                                      </p:to>
                                    </p:set>
                                  </p:childTnLst>
                                </p:cTn>
                              </p:par>
                              <p:par>
                                <p:cTn id="578" presetID="1" presetClass="entr" presetSubtype="0" fill="hold" nodeType="withEffect">
                                  <p:stCondLst>
                                    <p:cond delay="0"/>
                                  </p:stCondLst>
                                  <p:childTnLst>
                                    <p:set>
                                      <p:cBhvr>
                                        <p:cTn id="579" dur="1" fill="hold">
                                          <p:stCondLst>
                                            <p:cond delay="0"/>
                                          </p:stCondLst>
                                        </p:cTn>
                                        <p:tgtEl>
                                          <p:spTgt spid="55686"/>
                                        </p:tgtEl>
                                        <p:attrNameLst>
                                          <p:attrName>style.visibility</p:attrName>
                                        </p:attrNameLst>
                                      </p:cBhvr>
                                      <p:to>
                                        <p:strVal val="visible"/>
                                      </p:to>
                                    </p:set>
                                  </p:childTnLst>
                                </p:cTn>
                              </p:par>
                              <p:par>
                                <p:cTn id="580" presetID="1" presetClass="entr" presetSubtype="0" fill="hold" nodeType="withEffect">
                                  <p:stCondLst>
                                    <p:cond delay="0"/>
                                  </p:stCondLst>
                                  <p:childTnLst>
                                    <p:set>
                                      <p:cBhvr>
                                        <p:cTn id="581" dur="1" fill="hold">
                                          <p:stCondLst>
                                            <p:cond delay="0"/>
                                          </p:stCondLst>
                                        </p:cTn>
                                        <p:tgtEl>
                                          <p:spTgt spid="55687"/>
                                        </p:tgtEl>
                                        <p:attrNameLst>
                                          <p:attrName>style.visibility</p:attrName>
                                        </p:attrNameLst>
                                      </p:cBhvr>
                                      <p:to>
                                        <p:strVal val="visible"/>
                                      </p:to>
                                    </p:set>
                                  </p:childTnLst>
                                </p:cTn>
                              </p:par>
                              <p:par>
                                <p:cTn id="582" presetID="1" presetClass="entr" presetSubtype="0" fill="hold" nodeType="withEffect">
                                  <p:stCondLst>
                                    <p:cond delay="0"/>
                                  </p:stCondLst>
                                  <p:childTnLst>
                                    <p:set>
                                      <p:cBhvr>
                                        <p:cTn id="583" dur="1" fill="hold">
                                          <p:stCondLst>
                                            <p:cond delay="0"/>
                                          </p:stCondLst>
                                        </p:cTn>
                                        <p:tgtEl>
                                          <p:spTgt spid="55688"/>
                                        </p:tgtEl>
                                        <p:attrNameLst>
                                          <p:attrName>style.visibility</p:attrName>
                                        </p:attrNameLst>
                                      </p:cBhvr>
                                      <p:to>
                                        <p:strVal val="visible"/>
                                      </p:to>
                                    </p:set>
                                  </p:childTnLst>
                                </p:cTn>
                              </p:par>
                              <p:par>
                                <p:cTn id="584" presetID="1" presetClass="entr" presetSubtype="0" fill="hold" nodeType="withEffect">
                                  <p:stCondLst>
                                    <p:cond delay="0"/>
                                  </p:stCondLst>
                                  <p:childTnLst>
                                    <p:set>
                                      <p:cBhvr>
                                        <p:cTn id="585" dur="1" fill="hold">
                                          <p:stCondLst>
                                            <p:cond delay="0"/>
                                          </p:stCondLst>
                                        </p:cTn>
                                        <p:tgtEl>
                                          <p:spTgt spid="55689"/>
                                        </p:tgtEl>
                                        <p:attrNameLst>
                                          <p:attrName>style.visibility</p:attrName>
                                        </p:attrNameLst>
                                      </p:cBhvr>
                                      <p:to>
                                        <p:strVal val="visible"/>
                                      </p:to>
                                    </p:set>
                                  </p:childTnLst>
                                </p:cTn>
                              </p:par>
                              <p:par>
                                <p:cTn id="586" presetID="1" presetClass="entr" presetSubtype="0" fill="hold" nodeType="withEffect">
                                  <p:stCondLst>
                                    <p:cond delay="0"/>
                                  </p:stCondLst>
                                  <p:childTnLst>
                                    <p:set>
                                      <p:cBhvr>
                                        <p:cTn id="587" dur="1" fill="hold">
                                          <p:stCondLst>
                                            <p:cond delay="0"/>
                                          </p:stCondLst>
                                        </p:cTn>
                                        <p:tgtEl>
                                          <p:spTgt spid="55690"/>
                                        </p:tgtEl>
                                        <p:attrNameLst>
                                          <p:attrName>style.visibility</p:attrName>
                                        </p:attrNameLst>
                                      </p:cBhvr>
                                      <p:to>
                                        <p:strVal val="visible"/>
                                      </p:to>
                                    </p:set>
                                  </p:childTnLst>
                                </p:cTn>
                              </p:par>
                              <p:par>
                                <p:cTn id="588" presetID="1" presetClass="entr" presetSubtype="0" fill="hold" nodeType="withEffect">
                                  <p:stCondLst>
                                    <p:cond delay="0"/>
                                  </p:stCondLst>
                                  <p:childTnLst>
                                    <p:set>
                                      <p:cBhvr>
                                        <p:cTn id="589" dur="1" fill="hold">
                                          <p:stCondLst>
                                            <p:cond delay="0"/>
                                          </p:stCondLst>
                                        </p:cTn>
                                        <p:tgtEl>
                                          <p:spTgt spid="55691"/>
                                        </p:tgtEl>
                                        <p:attrNameLst>
                                          <p:attrName>style.visibility</p:attrName>
                                        </p:attrNameLst>
                                      </p:cBhvr>
                                      <p:to>
                                        <p:strVal val="visible"/>
                                      </p:to>
                                    </p:set>
                                  </p:childTnLst>
                                </p:cTn>
                              </p:par>
                              <p:par>
                                <p:cTn id="590" presetID="1" presetClass="entr" presetSubtype="0" fill="hold" nodeType="withEffect">
                                  <p:stCondLst>
                                    <p:cond delay="0"/>
                                  </p:stCondLst>
                                  <p:childTnLst>
                                    <p:set>
                                      <p:cBhvr>
                                        <p:cTn id="591" dur="1" fill="hold">
                                          <p:stCondLst>
                                            <p:cond delay="0"/>
                                          </p:stCondLst>
                                        </p:cTn>
                                        <p:tgtEl>
                                          <p:spTgt spid="55692"/>
                                        </p:tgtEl>
                                        <p:attrNameLst>
                                          <p:attrName>style.visibility</p:attrName>
                                        </p:attrNameLst>
                                      </p:cBhvr>
                                      <p:to>
                                        <p:strVal val="visible"/>
                                      </p:to>
                                    </p:set>
                                  </p:childTnLst>
                                </p:cTn>
                              </p:par>
                              <p:par>
                                <p:cTn id="592" presetID="1" presetClass="entr" presetSubtype="0" fill="hold" nodeType="withEffect">
                                  <p:stCondLst>
                                    <p:cond delay="0"/>
                                  </p:stCondLst>
                                  <p:childTnLst>
                                    <p:set>
                                      <p:cBhvr>
                                        <p:cTn id="593" dur="1" fill="hold">
                                          <p:stCondLst>
                                            <p:cond delay="0"/>
                                          </p:stCondLst>
                                        </p:cTn>
                                        <p:tgtEl>
                                          <p:spTgt spid="55693"/>
                                        </p:tgtEl>
                                        <p:attrNameLst>
                                          <p:attrName>style.visibility</p:attrName>
                                        </p:attrNameLst>
                                      </p:cBhvr>
                                      <p:to>
                                        <p:strVal val="visible"/>
                                      </p:to>
                                    </p:set>
                                  </p:childTnLst>
                                </p:cTn>
                              </p:par>
                              <p:par>
                                <p:cTn id="594" presetID="1" presetClass="entr" presetSubtype="0" fill="hold" nodeType="withEffect">
                                  <p:stCondLst>
                                    <p:cond delay="0"/>
                                  </p:stCondLst>
                                  <p:childTnLst>
                                    <p:set>
                                      <p:cBhvr>
                                        <p:cTn id="595" dur="1" fill="hold">
                                          <p:stCondLst>
                                            <p:cond delay="0"/>
                                          </p:stCondLst>
                                        </p:cTn>
                                        <p:tgtEl>
                                          <p:spTgt spid="55694"/>
                                        </p:tgtEl>
                                        <p:attrNameLst>
                                          <p:attrName>style.visibility</p:attrName>
                                        </p:attrNameLst>
                                      </p:cBhvr>
                                      <p:to>
                                        <p:strVal val="visible"/>
                                      </p:to>
                                    </p:set>
                                  </p:childTnLst>
                                </p:cTn>
                              </p:par>
                              <p:par>
                                <p:cTn id="596" presetID="1" presetClass="entr" presetSubtype="0" fill="hold" nodeType="withEffect">
                                  <p:stCondLst>
                                    <p:cond delay="0"/>
                                  </p:stCondLst>
                                  <p:childTnLst>
                                    <p:set>
                                      <p:cBhvr>
                                        <p:cTn id="597" dur="1" fill="hold">
                                          <p:stCondLst>
                                            <p:cond delay="0"/>
                                          </p:stCondLst>
                                        </p:cTn>
                                        <p:tgtEl>
                                          <p:spTgt spid="55695"/>
                                        </p:tgtEl>
                                        <p:attrNameLst>
                                          <p:attrName>style.visibility</p:attrName>
                                        </p:attrNameLst>
                                      </p:cBhvr>
                                      <p:to>
                                        <p:strVal val="visible"/>
                                      </p:to>
                                    </p:set>
                                  </p:childTnLst>
                                </p:cTn>
                              </p:par>
                              <p:par>
                                <p:cTn id="598" presetID="1" presetClass="entr" presetSubtype="0" fill="hold" nodeType="withEffect">
                                  <p:stCondLst>
                                    <p:cond delay="0"/>
                                  </p:stCondLst>
                                  <p:childTnLst>
                                    <p:set>
                                      <p:cBhvr>
                                        <p:cTn id="599" dur="1" fill="hold">
                                          <p:stCondLst>
                                            <p:cond delay="0"/>
                                          </p:stCondLst>
                                        </p:cTn>
                                        <p:tgtEl>
                                          <p:spTgt spid="55696"/>
                                        </p:tgtEl>
                                        <p:attrNameLst>
                                          <p:attrName>style.visibility</p:attrName>
                                        </p:attrNameLst>
                                      </p:cBhvr>
                                      <p:to>
                                        <p:strVal val="visible"/>
                                      </p:to>
                                    </p:set>
                                  </p:childTnLst>
                                </p:cTn>
                              </p:par>
                              <p:par>
                                <p:cTn id="600" presetID="1" presetClass="entr" presetSubtype="0" fill="hold" nodeType="withEffect">
                                  <p:stCondLst>
                                    <p:cond delay="0"/>
                                  </p:stCondLst>
                                  <p:childTnLst>
                                    <p:set>
                                      <p:cBhvr>
                                        <p:cTn id="601" dur="1" fill="hold">
                                          <p:stCondLst>
                                            <p:cond delay="0"/>
                                          </p:stCondLst>
                                        </p:cTn>
                                        <p:tgtEl>
                                          <p:spTgt spid="55697"/>
                                        </p:tgtEl>
                                        <p:attrNameLst>
                                          <p:attrName>style.visibility</p:attrName>
                                        </p:attrNameLst>
                                      </p:cBhvr>
                                      <p:to>
                                        <p:strVal val="visible"/>
                                      </p:to>
                                    </p:set>
                                  </p:childTnLst>
                                </p:cTn>
                              </p:par>
                              <p:par>
                                <p:cTn id="602" presetID="1" presetClass="entr" presetSubtype="0" fill="hold" nodeType="withEffect">
                                  <p:stCondLst>
                                    <p:cond delay="0"/>
                                  </p:stCondLst>
                                  <p:childTnLst>
                                    <p:set>
                                      <p:cBhvr>
                                        <p:cTn id="603" dur="1" fill="hold">
                                          <p:stCondLst>
                                            <p:cond delay="0"/>
                                          </p:stCondLst>
                                        </p:cTn>
                                        <p:tgtEl>
                                          <p:spTgt spid="55698"/>
                                        </p:tgtEl>
                                        <p:attrNameLst>
                                          <p:attrName>style.visibility</p:attrName>
                                        </p:attrNameLst>
                                      </p:cBhvr>
                                      <p:to>
                                        <p:strVal val="visible"/>
                                      </p:to>
                                    </p:set>
                                  </p:childTnLst>
                                </p:cTn>
                              </p:par>
                              <p:par>
                                <p:cTn id="604" presetID="1" presetClass="entr" presetSubtype="0" fill="hold" nodeType="withEffect">
                                  <p:stCondLst>
                                    <p:cond delay="0"/>
                                  </p:stCondLst>
                                  <p:childTnLst>
                                    <p:set>
                                      <p:cBhvr>
                                        <p:cTn id="605" dur="1" fill="hold">
                                          <p:stCondLst>
                                            <p:cond delay="0"/>
                                          </p:stCondLst>
                                        </p:cTn>
                                        <p:tgtEl>
                                          <p:spTgt spid="55699"/>
                                        </p:tgtEl>
                                        <p:attrNameLst>
                                          <p:attrName>style.visibility</p:attrName>
                                        </p:attrNameLst>
                                      </p:cBhvr>
                                      <p:to>
                                        <p:strVal val="visible"/>
                                      </p:to>
                                    </p:set>
                                  </p:childTnLst>
                                </p:cTn>
                              </p:par>
                              <p:par>
                                <p:cTn id="606" presetID="1" presetClass="entr" presetSubtype="0" fill="hold" nodeType="withEffect">
                                  <p:stCondLst>
                                    <p:cond delay="0"/>
                                  </p:stCondLst>
                                  <p:childTnLst>
                                    <p:set>
                                      <p:cBhvr>
                                        <p:cTn id="607" dur="1" fill="hold">
                                          <p:stCondLst>
                                            <p:cond delay="0"/>
                                          </p:stCondLst>
                                        </p:cTn>
                                        <p:tgtEl>
                                          <p:spTgt spid="55700"/>
                                        </p:tgtEl>
                                        <p:attrNameLst>
                                          <p:attrName>style.visibility</p:attrName>
                                        </p:attrNameLst>
                                      </p:cBhvr>
                                      <p:to>
                                        <p:strVal val="visible"/>
                                      </p:to>
                                    </p:set>
                                  </p:childTnLst>
                                </p:cTn>
                              </p:par>
                              <p:par>
                                <p:cTn id="608" presetID="1" presetClass="entr" presetSubtype="0" fill="hold" nodeType="withEffect">
                                  <p:stCondLst>
                                    <p:cond delay="0"/>
                                  </p:stCondLst>
                                  <p:childTnLst>
                                    <p:set>
                                      <p:cBhvr>
                                        <p:cTn id="609" dur="1" fill="hold">
                                          <p:stCondLst>
                                            <p:cond delay="0"/>
                                          </p:stCondLst>
                                        </p:cTn>
                                        <p:tgtEl>
                                          <p:spTgt spid="55701"/>
                                        </p:tgtEl>
                                        <p:attrNameLst>
                                          <p:attrName>style.visibility</p:attrName>
                                        </p:attrNameLst>
                                      </p:cBhvr>
                                      <p:to>
                                        <p:strVal val="visible"/>
                                      </p:to>
                                    </p:set>
                                  </p:childTnLst>
                                </p:cTn>
                              </p:par>
                              <p:par>
                                <p:cTn id="610" presetID="1" presetClass="entr" presetSubtype="0" fill="hold" nodeType="withEffect">
                                  <p:stCondLst>
                                    <p:cond delay="0"/>
                                  </p:stCondLst>
                                  <p:childTnLst>
                                    <p:set>
                                      <p:cBhvr>
                                        <p:cTn id="611" dur="1" fill="hold">
                                          <p:stCondLst>
                                            <p:cond delay="0"/>
                                          </p:stCondLst>
                                        </p:cTn>
                                        <p:tgtEl>
                                          <p:spTgt spid="55702"/>
                                        </p:tgtEl>
                                        <p:attrNameLst>
                                          <p:attrName>style.visibility</p:attrName>
                                        </p:attrNameLst>
                                      </p:cBhvr>
                                      <p:to>
                                        <p:strVal val="visible"/>
                                      </p:to>
                                    </p:set>
                                  </p:childTnLst>
                                </p:cTn>
                              </p:par>
                              <p:par>
                                <p:cTn id="612" presetID="1" presetClass="entr" presetSubtype="0" fill="hold" nodeType="withEffect">
                                  <p:stCondLst>
                                    <p:cond delay="0"/>
                                  </p:stCondLst>
                                  <p:childTnLst>
                                    <p:set>
                                      <p:cBhvr>
                                        <p:cTn id="613" dur="1" fill="hold">
                                          <p:stCondLst>
                                            <p:cond delay="0"/>
                                          </p:stCondLst>
                                        </p:cTn>
                                        <p:tgtEl>
                                          <p:spTgt spid="55703"/>
                                        </p:tgtEl>
                                        <p:attrNameLst>
                                          <p:attrName>style.visibility</p:attrName>
                                        </p:attrNameLst>
                                      </p:cBhvr>
                                      <p:to>
                                        <p:strVal val="visible"/>
                                      </p:to>
                                    </p:set>
                                  </p:childTnLst>
                                </p:cTn>
                              </p:par>
                              <p:par>
                                <p:cTn id="614" presetID="1" presetClass="entr" presetSubtype="0" fill="hold" nodeType="withEffect">
                                  <p:stCondLst>
                                    <p:cond delay="0"/>
                                  </p:stCondLst>
                                  <p:childTnLst>
                                    <p:set>
                                      <p:cBhvr>
                                        <p:cTn id="615" dur="1" fill="hold">
                                          <p:stCondLst>
                                            <p:cond delay="0"/>
                                          </p:stCondLst>
                                        </p:cTn>
                                        <p:tgtEl>
                                          <p:spTgt spid="55704"/>
                                        </p:tgtEl>
                                        <p:attrNameLst>
                                          <p:attrName>style.visibility</p:attrName>
                                        </p:attrNameLst>
                                      </p:cBhvr>
                                      <p:to>
                                        <p:strVal val="visible"/>
                                      </p:to>
                                    </p:set>
                                  </p:childTnLst>
                                </p:cTn>
                              </p:par>
                              <p:par>
                                <p:cTn id="616" presetID="1" presetClass="entr" presetSubtype="0" fill="hold" nodeType="withEffect">
                                  <p:stCondLst>
                                    <p:cond delay="0"/>
                                  </p:stCondLst>
                                  <p:childTnLst>
                                    <p:set>
                                      <p:cBhvr>
                                        <p:cTn id="617" dur="1" fill="hold">
                                          <p:stCondLst>
                                            <p:cond delay="0"/>
                                          </p:stCondLst>
                                        </p:cTn>
                                        <p:tgtEl>
                                          <p:spTgt spid="55705"/>
                                        </p:tgtEl>
                                        <p:attrNameLst>
                                          <p:attrName>style.visibility</p:attrName>
                                        </p:attrNameLst>
                                      </p:cBhvr>
                                      <p:to>
                                        <p:strVal val="visible"/>
                                      </p:to>
                                    </p:set>
                                  </p:childTnLst>
                                </p:cTn>
                              </p:par>
                              <p:par>
                                <p:cTn id="618" presetID="1" presetClass="entr" presetSubtype="0" fill="hold" nodeType="withEffect">
                                  <p:stCondLst>
                                    <p:cond delay="0"/>
                                  </p:stCondLst>
                                  <p:childTnLst>
                                    <p:set>
                                      <p:cBhvr>
                                        <p:cTn id="619" dur="1" fill="hold">
                                          <p:stCondLst>
                                            <p:cond delay="0"/>
                                          </p:stCondLst>
                                        </p:cTn>
                                        <p:tgtEl>
                                          <p:spTgt spid="55706"/>
                                        </p:tgtEl>
                                        <p:attrNameLst>
                                          <p:attrName>style.visibility</p:attrName>
                                        </p:attrNameLst>
                                      </p:cBhvr>
                                      <p:to>
                                        <p:strVal val="visible"/>
                                      </p:to>
                                    </p:set>
                                  </p:childTnLst>
                                </p:cTn>
                              </p:par>
                              <p:par>
                                <p:cTn id="620" presetID="1" presetClass="entr" presetSubtype="0" fill="hold" nodeType="withEffect">
                                  <p:stCondLst>
                                    <p:cond delay="0"/>
                                  </p:stCondLst>
                                  <p:childTnLst>
                                    <p:set>
                                      <p:cBhvr>
                                        <p:cTn id="621" dur="1" fill="hold">
                                          <p:stCondLst>
                                            <p:cond delay="0"/>
                                          </p:stCondLst>
                                        </p:cTn>
                                        <p:tgtEl>
                                          <p:spTgt spid="55707"/>
                                        </p:tgtEl>
                                        <p:attrNameLst>
                                          <p:attrName>style.visibility</p:attrName>
                                        </p:attrNameLst>
                                      </p:cBhvr>
                                      <p:to>
                                        <p:strVal val="visible"/>
                                      </p:to>
                                    </p:set>
                                  </p:childTnLst>
                                </p:cTn>
                              </p:par>
                              <p:par>
                                <p:cTn id="622" presetID="1" presetClass="entr" presetSubtype="0" fill="hold" nodeType="withEffect">
                                  <p:stCondLst>
                                    <p:cond delay="0"/>
                                  </p:stCondLst>
                                  <p:childTnLst>
                                    <p:set>
                                      <p:cBhvr>
                                        <p:cTn id="623" dur="1" fill="hold">
                                          <p:stCondLst>
                                            <p:cond delay="0"/>
                                          </p:stCondLst>
                                        </p:cTn>
                                        <p:tgtEl>
                                          <p:spTgt spid="55708"/>
                                        </p:tgtEl>
                                        <p:attrNameLst>
                                          <p:attrName>style.visibility</p:attrName>
                                        </p:attrNameLst>
                                      </p:cBhvr>
                                      <p:to>
                                        <p:strVal val="visible"/>
                                      </p:to>
                                    </p:set>
                                  </p:childTnLst>
                                </p:cTn>
                              </p:par>
                              <p:par>
                                <p:cTn id="624" presetID="1" presetClass="entr" presetSubtype="0" fill="hold" nodeType="withEffect">
                                  <p:stCondLst>
                                    <p:cond delay="0"/>
                                  </p:stCondLst>
                                  <p:childTnLst>
                                    <p:set>
                                      <p:cBhvr>
                                        <p:cTn id="625" dur="1" fill="hold">
                                          <p:stCondLst>
                                            <p:cond delay="0"/>
                                          </p:stCondLst>
                                        </p:cTn>
                                        <p:tgtEl>
                                          <p:spTgt spid="55709"/>
                                        </p:tgtEl>
                                        <p:attrNameLst>
                                          <p:attrName>style.visibility</p:attrName>
                                        </p:attrNameLst>
                                      </p:cBhvr>
                                      <p:to>
                                        <p:strVal val="visible"/>
                                      </p:to>
                                    </p:set>
                                  </p:childTnLst>
                                </p:cTn>
                              </p:par>
                              <p:par>
                                <p:cTn id="626" presetID="1" presetClass="entr" presetSubtype="0" fill="hold" nodeType="withEffect">
                                  <p:stCondLst>
                                    <p:cond delay="0"/>
                                  </p:stCondLst>
                                  <p:childTnLst>
                                    <p:set>
                                      <p:cBhvr>
                                        <p:cTn id="627" dur="1" fill="hold">
                                          <p:stCondLst>
                                            <p:cond delay="0"/>
                                          </p:stCondLst>
                                        </p:cTn>
                                        <p:tgtEl>
                                          <p:spTgt spid="55710"/>
                                        </p:tgtEl>
                                        <p:attrNameLst>
                                          <p:attrName>style.visibility</p:attrName>
                                        </p:attrNameLst>
                                      </p:cBhvr>
                                      <p:to>
                                        <p:strVal val="visible"/>
                                      </p:to>
                                    </p:set>
                                  </p:childTnLst>
                                </p:cTn>
                              </p:par>
                              <p:par>
                                <p:cTn id="628" presetID="1" presetClass="entr" presetSubtype="0" fill="hold" nodeType="withEffect">
                                  <p:stCondLst>
                                    <p:cond delay="0"/>
                                  </p:stCondLst>
                                  <p:childTnLst>
                                    <p:set>
                                      <p:cBhvr>
                                        <p:cTn id="629" dur="1" fill="hold">
                                          <p:stCondLst>
                                            <p:cond delay="0"/>
                                          </p:stCondLst>
                                        </p:cTn>
                                        <p:tgtEl>
                                          <p:spTgt spid="55711"/>
                                        </p:tgtEl>
                                        <p:attrNameLst>
                                          <p:attrName>style.visibility</p:attrName>
                                        </p:attrNameLst>
                                      </p:cBhvr>
                                      <p:to>
                                        <p:strVal val="visible"/>
                                      </p:to>
                                    </p:set>
                                  </p:childTnLst>
                                </p:cTn>
                              </p:par>
                              <p:par>
                                <p:cTn id="630" presetID="1" presetClass="entr" presetSubtype="0" fill="hold" nodeType="withEffect">
                                  <p:stCondLst>
                                    <p:cond delay="0"/>
                                  </p:stCondLst>
                                  <p:childTnLst>
                                    <p:set>
                                      <p:cBhvr>
                                        <p:cTn id="631" dur="1" fill="hold">
                                          <p:stCondLst>
                                            <p:cond delay="0"/>
                                          </p:stCondLst>
                                        </p:cTn>
                                        <p:tgtEl>
                                          <p:spTgt spid="55712"/>
                                        </p:tgtEl>
                                        <p:attrNameLst>
                                          <p:attrName>style.visibility</p:attrName>
                                        </p:attrNameLst>
                                      </p:cBhvr>
                                      <p:to>
                                        <p:strVal val="visible"/>
                                      </p:to>
                                    </p:set>
                                  </p:childTnLst>
                                </p:cTn>
                              </p:par>
                              <p:par>
                                <p:cTn id="632" presetID="1" presetClass="entr" presetSubtype="0" fill="hold" nodeType="withEffect">
                                  <p:stCondLst>
                                    <p:cond delay="0"/>
                                  </p:stCondLst>
                                  <p:childTnLst>
                                    <p:set>
                                      <p:cBhvr>
                                        <p:cTn id="633" dur="1" fill="hold">
                                          <p:stCondLst>
                                            <p:cond delay="0"/>
                                          </p:stCondLst>
                                        </p:cTn>
                                        <p:tgtEl>
                                          <p:spTgt spid="55713"/>
                                        </p:tgtEl>
                                        <p:attrNameLst>
                                          <p:attrName>style.visibility</p:attrName>
                                        </p:attrNameLst>
                                      </p:cBhvr>
                                      <p:to>
                                        <p:strVal val="visible"/>
                                      </p:to>
                                    </p:set>
                                  </p:childTnLst>
                                </p:cTn>
                              </p:par>
                              <p:par>
                                <p:cTn id="634" presetID="1" presetClass="entr" presetSubtype="0" fill="hold" nodeType="withEffect">
                                  <p:stCondLst>
                                    <p:cond delay="0"/>
                                  </p:stCondLst>
                                  <p:childTnLst>
                                    <p:set>
                                      <p:cBhvr>
                                        <p:cTn id="635" dur="1" fill="hold">
                                          <p:stCondLst>
                                            <p:cond delay="0"/>
                                          </p:stCondLst>
                                        </p:cTn>
                                        <p:tgtEl>
                                          <p:spTgt spid="55714"/>
                                        </p:tgtEl>
                                        <p:attrNameLst>
                                          <p:attrName>style.visibility</p:attrName>
                                        </p:attrNameLst>
                                      </p:cBhvr>
                                      <p:to>
                                        <p:strVal val="visible"/>
                                      </p:to>
                                    </p:set>
                                  </p:childTnLst>
                                </p:cTn>
                              </p:par>
                              <p:par>
                                <p:cTn id="636" presetID="1" presetClass="entr" presetSubtype="0" fill="hold" nodeType="withEffect">
                                  <p:stCondLst>
                                    <p:cond delay="0"/>
                                  </p:stCondLst>
                                  <p:childTnLst>
                                    <p:set>
                                      <p:cBhvr>
                                        <p:cTn id="637" dur="1" fill="hold">
                                          <p:stCondLst>
                                            <p:cond delay="0"/>
                                          </p:stCondLst>
                                        </p:cTn>
                                        <p:tgtEl>
                                          <p:spTgt spid="55715"/>
                                        </p:tgtEl>
                                        <p:attrNameLst>
                                          <p:attrName>style.visibility</p:attrName>
                                        </p:attrNameLst>
                                      </p:cBhvr>
                                      <p:to>
                                        <p:strVal val="visible"/>
                                      </p:to>
                                    </p:set>
                                  </p:childTnLst>
                                </p:cTn>
                              </p:par>
                              <p:par>
                                <p:cTn id="638" presetID="1" presetClass="entr" presetSubtype="0" fill="hold" nodeType="withEffect">
                                  <p:stCondLst>
                                    <p:cond delay="0"/>
                                  </p:stCondLst>
                                  <p:childTnLst>
                                    <p:set>
                                      <p:cBhvr>
                                        <p:cTn id="639" dur="1" fill="hold">
                                          <p:stCondLst>
                                            <p:cond delay="0"/>
                                          </p:stCondLst>
                                        </p:cTn>
                                        <p:tgtEl>
                                          <p:spTgt spid="55716"/>
                                        </p:tgtEl>
                                        <p:attrNameLst>
                                          <p:attrName>style.visibility</p:attrName>
                                        </p:attrNameLst>
                                      </p:cBhvr>
                                      <p:to>
                                        <p:strVal val="visible"/>
                                      </p:to>
                                    </p:set>
                                  </p:childTnLst>
                                </p:cTn>
                              </p:par>
                              <p:par>
                                <p:cTn id="640" presetID="1" presetClass="entr" presetSubtype="0" fill="hold" nodeType="withEffect">
                                  <p:stCondLst>
                                    <p:cond delay="0"/>
                                  </p:stCondLst>
                                  <p:childTnLst>
                                    <p:set>
                                      <p:cBhvr>
                                        <p:cTn id="641" dur="1" fill="hold">
                                          <p:stCondLst>
                                            <p:cond delay="0"/>
                                          </p:stCondLst>
                                        </p:cTn>
                                        <p:tgtEl>
                                          <p:spTgt spid="55717"/>
                                        </p:tgtEl>
                                        <p:attrNameLst>
                                          <p:attrName>style.visibility</p:attrName>
                                        </p:attrNameLst>
                                      </p:cBhvr>
                                      <p:to>
                                        <p:strVal val="visible"/>
                                      </p:to>
                                    </p:set>
                                  </p:childTnLst>
                                </p:cTn>
                              </p:par>
                              <p:par>
                                <p:cTn id="642" presetID="1" presetClass="entr" presetSubtype="0" fill="hold" nodeType="withEffect">
                                  <p:stCondLst>
                                    <p:cond delay="0"/>
                                  </p:stCondLst>
                                  <p:childTnLst>
                                    <p:set>
                                      <p:cBhvr>
                                        <p:cTn id="643" dur="1" fill="hold">
                                          <p:stCondLst>
                                            <p:cond delay="0"/>
                                          </p:stCondLst>
                                        </p:cTn>
                                        <p:tgtEl>
                                          <p:spTgt spid="55718"/>
                                        </p:tgtEl>
                                        <p:attrNameLst>
                                          <p:attrName>style.visibility</p:attrName>
                                        </p:attrNameLst>
                                      </p:cBhvr>
                                      <p:to>
                                        <p:strVal val="visible"/>
                                      </p:to>
                                    </p:set>
                                  </p:childTnLst>
                                </p:cTn>
                              </p:par>
                              <p:par>
                                <p:cTn id="644" presetID="1" presetClass="entr" presetSubtype="0" fill="hold" nodeType="withEffect">
                                  <p:stCondLst>
                                    <p:cond delay="0"/>
                                  </p:stCondLst>
                                  <p:childTnLst>
                                    <p:set>
                                      <p:cBhvr>
                                        <p:cTn id="645" dur="1" fill="hold">
                                          <p:stCondLst>
                                            <p:cond delay="0"/>
                                          </p:stCondLst>
                                        </p:cTn>
                                        <p:tgtEl>
                                          <p:spTgt spid="55719"/>
                                        </p:tgtEl>
                                        <p:attrNameLst>
                                          <p:attrName>style.visibility</p:attrName>
                                        </p:attrNameLst>
                                      </p:cBhvr>
                                      <p:to>
                                        <p:strVal val="visible"/>
                                      </p:to>
                                    </p:set>
                                  </p:childTnLst>
                                </p:cTn>
                              </p:par>
                              <p:par>
                                <p:cTn id="646" presetID="1" presetClass="entr" presetSubtype="0" fill="hold" nodeType="withEffect">
                                  <p:stCondLst>
                                    <p:cond delay="0"/>
                                  </p:stCondLst>
                                  <p:childTnLst>
                                    <p:set>
                                      <p:cBhvr>
                                        <p:cTn id="647" dur="1" fill="hold">
                                          <p:stCondLst>
                                            <p:cond delay="0"/>
                                          </p:stCondLst>
                                        </p:cTn>
                                        <p:tgtEl>
                                          <p:spTgt spid="55720"/>
                                        </p:tgtEl>
                                        <p:attrNameLst>
                                          <p:attrName>style.visibility</p:attrName>
                                        </p:attrNameLst>
                                      </p:cBhvr>
                                      <p:to>
                                        <p:strVal val="visible"/>
                                      </p:to>
                                    </p:set>
                                  </p:childTnLst>
                                </p:cTn>
                              </p:par>
                              <p:par>
                                <p:cTn id="648" presetID="1" presetClass="entr" presetSubtype="0" fill="hold" nodeType="withEffect">
                                  <p:stCondLst>
                                    <p:cond delay="0"/>
                                  </p:stCondLst>
                                  <p:childTnLst>
                                    <p:set>
                                      <p:cBhvr>
                                        <p:cTn id="649" dur="1" fill="hold">
                                          <p:stCondLst>
                                            <p:cond delay="0"/>
                                          </p:stCondLst>
                                        </p:cTn>
                                        <p:tgtEl>
                                          <p:spTgt spid="55721"/>
                                        </p:tgtEl>
                                        <p:attrNameLst>
                                          <p:attrName>style.visibility</p:attrName>
                                        </p:attrNameLst>
                                      </p:cBhvr>
                                      <p:to>
                                        <p:strVal val="visible"/>
                                      </p:to>
                                    </p:set>
                                  </p:childTnLst>
                                </p:cTn>
                              </p:par>
                              <p:par>
                                <p:cTn id="650" presetID="1" presetClass="entr" presetSubtype="0" fill="hold" nodeType="withEffect">
                                  <p:stCondLst>
                                    <p:cond delay="0"/>
                                  </p:stCondLst>
                                  <p:childTnLst>
                                    <p:set>
                                      <p:cBhvr>
                                        <p:cTn id="651" dur="1" fill="hold">
                                          <p:stCondLst>
                                            <p:cond delay="0"/>
                                          </p:stCondLst>
                                        </p:cTn>
                                        <p:tgtEl>
                                          <p:spTgt spid="55722"/>
                                        </p:tgtEl>
                                        <p:attrNameLst>
                                          <p:attrName>style.visibility</p:attrName>
                                        </p:attrNameLst>
                                      </p:cBhvr>
                                      <p:to>
                                        <p:strVal val="visible"/>
                                      </p:to>
                                    </p:set>
                                  </p:childTnLst>
                                </p:cTn>
                              </p:par>
                              <p:par>
                                <p:cTn id="652" presetID="1" presetClass="entr" presetSubtype="0" fill="hold" nodeType="withEffect">
                                  <p:stCondLst>
                                    <p:cond delay="0"/>
                                  </p:stCondLst>
                                  <p:childTnLst>
                                    <p:set>
                                      <p:cBhvr>
                                        <p:cTn id="653" dur="1" fill="hold">
                                          <p:stCondLst>
                                            <p:cond delay="0"/>
                                          </p:stCondLst>
                                        </p:cTn>
                                        <p:tgtEl>
                                          <p:spTgt spid="55723"/>
                                        </p:tgtEl>
                                        <p:attrNameLst>
                                          <p:attrName>style.visibility</p:attrName>
                                        </p:attrNameLst>
                                      </p:cBhvr>
                                      <p:to>
                                        <p:strVal val="visible"/>
                                      </p:to>
                                    </p:set>
                                  </p:childTnLst>
                                </p:cTn>
                              </p:par>
                              <p:par>
                                <p:cTn id="654" presetID="1" presetClass="entr" presetSubtype="0" fill="hold" nodeType="withEffect">
                                  <p:stCondLst>
                                    <p:cond delay="0"/>
                                  </p:stCondLst>
                                  <p:childTnLst>
                                    <p:set>
                                      <p:cBhvr>
                                        <p:cTn id="655" dur="1" fill="hold">
                                          <p:stCondLst>
                                            <p:cond delay="0"/>
                                          </p:stCondLst>
                                        </p:cTn>
                                        <p:tgtEl>
                                          <p:spTgt spid="55724"/>
                                        </p:tgtEl>
                                        <p:attrNameLst>
                                          <p:attrName>style.visibility</p:attrName>
                                        </p:attrNameLst>
                                      </p:cBhvr>
                                      <p:to>
                                        <p:strVal val="visible"/>
                                      </p:to>
                                    </p:set>
                                  </p:childTnLst>
                                </p:cTn>
                              </p:par>
                              <p:par>
                                <p:cTn id="656" presetID="1" presetClass="entr" presetSubtype="0" fill="hold" nodeType="withEffect">
                                  <p:stCondLst>
                                    <p:cond delay="0"/>
                                  </p:stCondLst>
                                  <p:childTnLst>
                                    <p:set>
                                      <p:cBhvr>
                                        <p:cTn id="657" dur="1" fill="hold">
                                          <p:stCondLst>
                                            <p:cond delay="0"/>
                                          </p:stCondLst>
                                        </p:cTn>
                                        <p:tgtEl>
                                          <p:spTgt spid="55725"/>
                                        </p:tgtEl>
                                        <p:attrNameLst>
                                          <p:attrName>style.visibility</p:attrName>
                                        </p:attrNameLst>
                                      </p:cBhvr>
                                      <p:to>
                                        <p:strVal val="visible"/>
                                      </p:to>
                                    </p:set>
                                  </p:childTnLst>
                                </p:cTn>
                              </p:par>
                              <p:par>
                                <p:cTn id="658" presetID="1" presetClass="entr" presetSubtype="0" fill="hold" nodeType="withEffect">
                                  <p:stCondLst>
                                    <p:cond delay="0"/>
                                  </p:stCondLst>
                                  <p:childTnLst>
                                    <p:set>
                                      <p:cBhvr>
                                        <p:cTn id="659" dur="1" fill="hold">
                                          <p:stCondLst>
                                            <p:cond delay="0"/>
                                          </p:stCondLst>
                                        </p:cTn>
                                        <p:tgtEl>
                                          <p:spTgt spid="55726"/>
                                        </p:tgtEl>
                                        <p:attrNameLst>
                                          <p:attrName>style.visibility</p:attrName>
                                        </p:attrNameLst>
                                      </p:cBhvr>
                                      <p:to>
                                        <p:strVal val="visible"/>
                                      </p:to>
                                    </p:set>
                                  </p:childTnLst>
                                </p:cTn>
                              </p:par>
                              <p:par>
                                <p:cTn id="660" presetID="1" presetClass="entr" presetSubtype="0" fill="hold" nodeType="withEffect">
                                  <p:stCondLst>
                                    <p:cond delay="0"/>
                                  </p:stCondLst>
                                  <p:childTnLst>
                                    <p:set>
                                      <p:cBhvr>
                                        <p:cTn id="661" dur="1" fill="hold">
                                          <p:stCondLst>
                                            <p:cond delay="0"/>
                                          </p:stCondLst>
                                        </p:cTn>
                                        <p:tgtEl>
                                          <p:spTgt spid="55727"/>
                                        </p:tgtEl>
                                        <p:attrNameLst>
                                          <p:attrName>style.visibility</p:attrName>
                                        </p:attrNameLst>
                                      </p:cBhvr>
                                      <p:to>
                                        <p:strVal val="visible"/>
                                      </p:to>
                                    </p:set>
                                  </p:childTnLst>
                                </p:cTn>
                              </p:par>
                              <p:par>
                                <p:cTn id="662" presetID="1" presetClass="entr" presetSubtype="0" fill="hold" nodeType="withEffect">
                                  <p:stCondLst>
                                    <p:cond delay="0"/>
                                  </p:stCondLst>
                                  <p:childTnLst>
                                    <p:set>
                                      <p:cBhvr>
                                        <p:cTn id="663" dur="1" fill="hold">
                                          <p:stCondLst>
                                            <p:cond delay="0"/>
                                          </p:stCondLst>
                                        </p:cTn>
                                        <p:tgtEl>
                                          <p:spTgt spid="55728"/>
                                        </p:tgtEl>
                                        <p:attrNameLst>
                                          <p:attrName>style.visibility</p:attrName>
                                        </p:attrNameLst>
                                      </p:cBhvr>
                                      <p:to>
                                        <p:strVal val="visible"/>
                                      </p:to>
                                    </p:set>
                                  </p:childTnLst>
                                </p:cTn>
                              </p:par>
                              <p:par>
                                <p:cTn id="664" presetID="1" presetClass="entr" presetSubtype="0" fill="hold" nodeType="withEffect">
                                  <p:stCondLst>
                                    <p:cond delay="0"/>
                                  </p:stCondLst>
                                  <p:childTnLst>
                                    <p:set>
                                      <p:cBhvr>
                                        <p:cTn id="665" dur="1" fill="hold">
                                          <p:stCondLst>
                                            <p:cond delay="0"/>
                                          </p:stCondLst>
                                        </p:cTn>
                                        <p:tgtEl>
                                          <p:spTgt spid="55729"/>
                                        </p:tgtEl>
                                        <p:attrNameLst>
                                          <p:attrName>style.visibility</p:attrName>
                                        </p:attrNameLst>
                                      </p:cBhvr>
                                      <p:to>
                                        <p:strVal val="visible"/>
                                      </p:to>
                                    </p:set>
                                  </p:childTnLst>
                                </p:cTn>
                              </p:par>
                              <p:par>
                                <p:cTn id="666" presetID="1" presetClass="entr" presetSubtype="0" fill="hold" nodeType="withEffect">
                                  <p:stCondLst>
                                    <p:cond delay="0"/>
                                  </p:stCondLst>
                                  <p:childTnLst>
                                    <p:set>
                                      <p:cBhvr>
                                        <p:cTn id="667" dur="1" fill="hold">
                                          <p:stCondLst>
                                            <p:cond delay="0"/>
                                          </p:stCondLst>
                                        </p:cTn>
                                        <p:tgtEl>
                                          <p:spTgt spid="55730"/>
                                        </p:tgtEl>
                                        <p:attrNameLst>
                                          <p:attrName>style.visibility</p:attrName>
                                        </p:attrNameLst>
                                      </p:cBhvr>
                                      <p:to>
                                        <p:strVal val="visible"/>
                                      </p:to>
                                    </p:set>
                                  </p:childTnLst>
                                </p:cTn>
                              </p:par>
                              <p:par>
                                <p:cTn id="668" presetID="1" presetClass="entr" presetSubtype="0" fill="hold" nodeType="withEffect">
                                  <p:stCondLst>
                                    <p:cond delay="0"/>
                                  </p:stCondLst>
                                  <p:childTnLst>
                                    <p:set>
                                      <p:cBhvr>
                                        <p:cTn id="669" dur="1" fill="hold">
                                          <p:stCondLst>
                                            <p:cond delay="0"/>
                                          </p:stCondLst>
                                        </p:cTn>
                                        <p:tgtEl>
                                          <p:spTgt spid="55731"/>
                                        </p:tgtEl>
                                        <p:attrNameLst>
                                          <p:attrName>style.visibility</p:attrName>
                                        </p:attrNameLst>
                                      </p:cBhvr>
                                      <p:to>
                                        <p:strVal val="visible"/>
                                      </p:to>
                                    </p:set>
                                  </p:childTnLst>
                                </p:cTn>
                              </p:par>
                              <p:par>
                                <p:cTn id="670" presetID="1" presetClass="entr" presetSubtype="0" fill="hold" nodeType="withEffect">
                                  <p:stCondLst>
                                    <p:cond delay="0"/>
                                  </p:stCondLst>
                                  <p:childTnLst>
                                    <p:set>
                                      <p:cBhvr>
                                        <p:cTn id="671" dur="1" fill="hold">
                                          <p:stCondLst>
                                            <p:cond delay="0"/>
                                          </p:stCondLst>
                                        </p:cTn>
                                        <p:tgtEl>
                                          <p:spTgt spid="55732"/>
                                        </p:tgtEl>
                                        <p:attrNameLst>
                                          <p:attrName>style.visibility</p:attrName>
                                        </p:attrNameLst>
                                      </p:cBhvr>
                                      <p:to>
                                        <p:strVal val="visible"/>
                                      </p:to>
                                    </p:set>
                                  </p:childTnLst>
                                </p:cTn>
                              </p:par>
                              <p:par>
                                <p:cTn id="672" presetID="1" presetClass="entr" presetSubtype="0" fill="hold" nodeType="withEffect">
                                  <p:stCondLst>
                                    <p:cond delay="0"/>
                                  </p:stCondLst>
                                  <p:childTnLst>
                                    <p:set>
                                      <p:cBhvr>
                                        <p:cTn id="673" dur="1" fill="hold">
                                          <p:stCondLst>
                                            <p:cond delay="0"/>
                                          </p:stCondLst>
                                        </p:cTn>
                                        <p:tgtEl>
                                          <p:spTgt spid="55733"/>
                                        </p:tgtEl>
                                        <p:attrNameLst>
                                          <p:attrName>style.visibility</p:attrName>
                                        </p:attrNameLst>
                                      </p:cBhvr>
                                      <p:to>
                                        <p:strVal val="visible"/>
                                      </p:to>
                                    </p:set>
                                  </p:childTnLst>
                                </p:cTn>
                              </p:par>
                              <p:par>
                                <p:cTn id="674" presetID="1" presetClass="entr" presetSubtype="0" fill="hold" nodeType="withEffect">
                                  <p:stCondLst>
                                    <p:cond delay="0"/>
                                  </p:stCondLst>
                                  <p:childTnLst>
                                    <p:set>
                                      <p:cBhvr>
                                        <p:cTn id="675" dur="1" fill="hold">
                                          <p:stCondLst>
                                            <p:cond delay="0"/>
                                          </p:stCondLst>
                                        </p:cTn>
                                        <p:tgtEl>
                                          <p:spTgt spid="55734"/>
                                        </p:tgtEl>
                                        <p:attrNameLst>
                                          <p:attrName>style.visibility</p:attrName>
                                        </p:attrNameLst>
                                      </p:cBhvr>
                                      <p:to>
                                        <p:strVal val="visible"/>
                                      </p:to>
                                    </p:set>
                                  </p:childTnLst>
                                </p:cTn>
                              </p:par>
                              <p:par>
                                <p:cTn id="676" presetID="1" presetClass="entr" presetSubtype="0" fill="hold" nodeType="withEffect">
                                  <p:stCondLst>
                                    <p:cond delay="0"/>
                                  </p:stCondLst>
                                  <p:childTnLst>
                                    <p:set>
                                      <p:cBhvr>
                                        <p:cTn id="677" dur="1" fill="hold">
                                          <p:stCondLst>
                                            <p:cond delay="0"/>
                                          </p:stCondLst>
                                        </p:cTn>
                                        <p:tgtEl>
                                          <p:spTgt spid="55735"/>
                                        </p:tgtEl>
                                        <p:attrNameLst>
                                          <p:attrName>style.visibility</p:attrName>
                                        </p:attrNameLst>
                                      </p:cBhvr>
                                      <p:to>
                                        <p:strVal val="visible"/>
                                      </p:to>
                                    </p:set>
                                  </p:childTnLst>
                                </p:cTn>
                              </p:par>
                              <p:par>
                                <p:cTn id="678" presetID="1" presetClass="entr" presetSubtype="0" fill="hold" nodeType="withEffect">
                                  <p:stCondLst>
                                    <p:cond delay="0"/>
                                  </p:stCondLst>
                                  <p:childTnLst>
                                    <p:set>
                                      <p:cBhvr>
                                        <p:cTn id="679" dur="1" fill="hold">
                                          <p:stCondLst>
                                            <p:cond delay="0"/>
                                          </p:stCondLst>
                                        </p:cTn>
                                        <p:tgtEl>
                                          <p:spTgt spid="55736"/>
                                        </p:tgtEl>
                                        <p:attrNameLst>
                                          <p:attrName>style.visibility</p:attrName>
                                        </p:attrNameLst>
                                      </p:cBhvr>
                                      <p:to>
                                        <p:strVal val="visible"/>
                                      </p:to>
                                    </p:set>
                                  </p:childTnLst>
                                </p:cTn>
                              </p:par>
                              <p:par>
                                <p:cTn id="680" presetID="1" presetClass="entr" presetSubtype="0" fill="hold" nodeType="withEffect">
                                  <p:stCondLst>
                                    <p:cond delay="0"/>
                                  </p:stCondLst>
                                  <p:childTnLst>
                                    <p:set>
                                      <p:cBhvr>
                                        <p:cTn id="681" dur="1" fill="hold">
                                          <p:stCondLst>
                                            <p:cond delay="0"/>
                                          </p:stCondLst>
                                        </p:cTn>
                                        <p:tgtEl>
                                          <p:spTgt spid="55737"/>
                                        </p:tgtEl>
                                        <p:attrNameLst>
                                          <p:attrName>style.visibility</p:attrName>
                                        </p:attrNameLst>
                                      </p:cBhvr>
                                      <p:to>
                                        <p:strVal val="visible"/>
                                      </p:to>
                                    </p:set>
                                  </p:childTnLst>
                                </p:cTn>
                              </p:par>
                              <p:par>
                                <p:cTn id="682" presetID="1" presetClass="entr" presetSubtype="0" fill="hold" nodeType="withEffect">
                                  <p:stCondLst>
                                    <p:cond delay="0"/>
                                  </p:stCondLst>
                                  <p:childTnLst>
                                    <p:set>
                                      <p:cBhvr>
                                        <p:cTn id="683" dur="1" fill="hold">
                                          <p:stCondLst>
                                            <p:cond delay="0"/>
                                          </p:stCondLst>
                                        </p:cTn>
                                        <p:tgtEl>
                                          <p:spTgt spid="55738"/>
                                        </p:tgtEl>
                                        <p:attrNameLst>
                                          <p:attrName>style.visibility</p:attrName>
                                        </p:attrNameLst>
                                      </p:cBhvr>
                                      <p:to>
                                        <p:strVal val="visible"/>
                                      </p:to>
                                    </p:set>
                                  </p:childTnLst>
                                </p:cTn>
                              </p:par>
                              <p:par>
                                <p:cTn id="684" presetID="1" presetClass="entr" presetSubtype="0" fill="hold" nodeType="withEffect">
                                  <p:stCondLst>
                                    <p:cond delay="0"/>
                                  </p:stCondLst>
                                  <p:childTnLst>
                                    <p:set>
                                      <p:cBhvr>
                                        <p:cTn id="685" dur="1" fill="hold">
                                          <p:stCondLst>
                                            <p:cond delay="0"/>
                                          </p:stCondLst>
                                        </p:cTn>
                                        <p:tgtEl>
                                          <p:spTgt spid="55739"/>
                                        </p:tgtEl>
                                        <p:attrNameLst>
                                          <p:attrName>style.visibility</p:attrName>
                                        </p:attrNameLst>
                                      </p:cBhvr>
                                      <p:to>
                                        <p:strVal val="visible"/>
                                      </p:to>
                                    </p:set>
                                  </p:childTnLst>
                                </p:cTn>
                              </p:par>
                              <p:par>
                                <p:cTn id="686" presetID="1" presetClass="entr" presetSubtype="0" fill="hold" nodeType="withEffect">
                                  <p:stCondLst>
                                    <p:cond delay="0"/>
                                  </p:stCondLst>
                                  <p:childTnLst>
                                    <p:set>
                                      <p:cBhvr>
                                        <p:cTn id="687" dur="1" fill="hold">
                                          <p:stCondLst>
                                            <p:cond delay="0"/>
                                          </p:stCondLst>
                                        </p:cTn>
                                        <p:tgtEl>
                                          <p:spTgt spid="55740"/>
                                        </p:tgtEl>
                                        <p:attrNameLst>
                                          <p:attrName>style.visibility</p:attrName>
                                        </p:attrNameLst>
                                      </p:cBhvr>
                                      <p:to>
                                        <p:strVal val="visible"/>
                                      </p:to>
                                    </p:set>
                                  </p:childTnLst>
                                </p:cTn>
                              </p:par>
                              <p:par>
                                <p:cTn id="688" presetID="1" presetClass="entr" presetSubtype="0" fill="hold" nodeType="withEffect">
                                  <p:stCondLst>
                                    <p:cond delay="0"/>
                                  </p:stCondLst>
                                  <p:childTnLst>
                                    <p:set>
                                      <p:cBhvr>
                                        <p:cTn id="689" dur="1" fill="hold">
                                          <p:stCondLst>
                                            <p:cond delay="0"/>
                                          </p:stCondLst>
                                        </p:cTn>
                                        <p:tgtEl>
                                          <p:spTgt spid="55741"/>
                                        </p:tgtEl>
                                        <p:attrNameLst>
                                          <p:attrName>style.visibility</p:attrName>
                                        </p:attrNameLst>
                                      </p:cBhvr>
                                      <p:to>
                                        <p:strVal val="visible"/>
                                      </p:to>
                                    </p:set>
                                  </p:childTnLst>
                                </p:cTn>
                              </p:par>
                              <p:par>
                                <p:cTn id="690" presetID="1" presetClass="entr" presetSubtype="0" fill="hold" nodeType="withEffect">
                                  <p:stCondLst>
                                    <p:cond delay="0"/>
                                  </p:stCondLst>
                                  <p:childTnLst>
                                    <p:set>
                                      <p:cBhvr>
                                        <p:cTn id="691" dur="1" fill="hold">
                                          <p:stCondLst>
                                            <p:cond delay="0"/>
                                          </p:stCondLst>
                                        </p:cTn>
                                        <p:tgtEl>
                                          <p:spTgt spid="55742"/>
                                        </p:tgtEl>
                                        <p:attrNameLst>
                                          <p:attrName>style.visibility</p:attrName>
                                        </p:attrNameLst>
                                      </p:cBhvr>
                                      <p:to>
                                        <p:strVal val="visible"/>
                                      </p:to>
                                    </p:set>
                                  </p:childTnLst>
                                </p:cTn>
                              </p:par>
                              <p:par>
                                <p:cTn id="692" presetID="1" presetClass="entr" presetSubtype="0" fill="hold" nodeType="withEffect">
                                  <p:stCondLst>
                                    <p:cond delay="0"/>
                                  </p:stCondLst>
                                  <p:childTnLst>
                                    <p:set>
                                      <p:cBhvr>
                                        <p:cTn id="693" dur="1" fill="hold">
                                          <p:stCondLst>
                                            <p:cond delay="0"/>
                                          </p:stCondLst>
                                        </p:cTn>
                                        <p:tgtEl>
                                          <p:spTgt spid="55743"/>
                                        </p:tgtEl>
                                        <p:attrNameLst>
                                          <p:attrName>style.visibility</p:attrName>
                                        </p:attrNameLst>
                                      </p:cBhvr>
                                      <p:to>
                                        <p:strVal val="visible"/>
                                      </p:to>
                                    </p:set>
                                  </p:childTnLst>
                                </p:cTn>
                              </p:par>
                              <p:par>
                                <p:cTn id="694" presetID="1" presetClass="entr" presetSubtype="0" fill="hold" nodeType="withEffect">
                                  <p:stCondLst>
                                    <p:cond delay="0"/>
                                  </p:stCondLst>
                                  <p:childTnLst>
                                    <p:set>
                                      <p:cBhvr>
                                        <p:cTn id="695" dur="1" fill="hold">
                                          <p:stCondLst>
                                            <p:cond delay="0"/>
                                          </p:stCondLst>
                                        </p:cTn>
                                        <p:tgtEl>
                                          <p:spTgt spid="55744"/>
                                        </p:tgtEl>
                                        <p:attrNameLst>
                                          <p:attrName>style.visibility</p:attrName>
                                        </p:attrNameLst>
                                      </p:cBhvr>
                                      <p:to>
                                        <p:strVal val="visible"/>
                                      </p:to>
                                    </p:set>
                                  </p:childTnLst>
                                </p:cTn>
                              </p:par>
                              <p:par>
                                <p:cTn id="696" presetID="1" presetClass="entr" presetSubtype="0" fill="hold" nodeType="withEffect">
                                  <p:stCondLst>
                                    <p:cond delay="0"/>
                                  </p:stCondLst>
                                  <p:childTnLst>
                                    <p:set>
                                      <p:cBhvr>
                                        <p:cTn id="697" dur="1" fill="hold">
                                          <p:stCondLst>
                                            <p:cond delay="0"/>
                                          </p:stCondLst>
                                        </p:cTn>
                                        <p:tgtEl>
                                          <p:spTgt spid="55745"/>
                                        </p:tgtEl>
                                        <p:attrNameLst>
                                          <p:attrName>style.visibility</p:attrName>
                                        </p:attrNameLst>
                                      </p:cBhvr>
                                      <p:to>
                                        <p:strVal val="visible"/>
                                      </p:to>
                                    </p:set>
                                  </p:childTnLst>
                                </p:cTn>
                              </p:par>
                              <p:par>
                                <p:cTn id="698" presetID="1" presetClass="entr" presetSubtype="0" fill="hold" nodeType="withEffect">
                                  <p:stCondLst>
                                    <p:cond delay="0"/>
                                  </p:stCondLst>
                                  <p:childTnLst>
                                    <p:set>
                                      <p:cBhvr>
                                        <p:cTn id="699" dur="1" fill="hold">
                                          <p:stCondLst>
                                            <p:cond delay="0"/>
                                          </p:stCondLst>
                                        </p:cTn>
                                        <p:tgtEl>
                                          <p:spTgt spid="55746"/>
                                        </p:tgtEl>
                                        <p:attrNameLst>
                                          <p:attrName>style.visibility</p:attrName>
                                        </p:attrNameLst>
                                      </p:cBhvr>
                                      <p:to>
                                        <p:strVal val="visible"/>
                                      </p:to>
                                    </p:set>
                                  </p:childTnLst>
                                </p:cTn>
                              </p:par>
                              <p:par>
                                <p:cTn id="700" presetID="1" presetClass="entr" presetSubtype="0" fill="hold" nodeType="withEffect">
                                  <p:stCondLst>
                                    <p:cond delay="0"/>
                                  </p:stCondLst>
                                  <p:childTnLst>
                                    <p:set>
                                      <p:cBhvr>
                                        <p:cTn id="701" dur="1" fill="hold">
                                          <p:stCondLst>
                                            <p:cond delay="0"/>
                                          </p:stCondLst>
                                        </p:cTn>
                                        <p:tgtEl>
                                          <p:spTgt spid="55747"/>
                                        </p:tgtEl>
                                        <p:attrNameLst>
                                          <p:attrName>style.visibility</p:attrName>
                                        </p:attrNameLst>
                                      </p:cBhvr>
                                      <p:to>
                                        <p:strVal val="visible"/>
                                      </p:to>
                                    </p:set>
                                  </p:childTnLst>
                                </p:cTn>
                              </p:par>
                              <p:par>
                                <p:cTn id="702" presetID="1" presetClass="entr" presetSubtype="0" fill="hold" nodeType="withEffect">
                                  <p:stCondLst>
                                    <p:cond delay="0"/>
                                  </p:stCondLst>
                                  <p:childTnLst>
                                    <p:set>
                                      <p:cBhvr>
                                        <p:cTn id="703" dur="1" fill="hold">
                                          <p:stCondLst>
                                            <p:cond delay="0"/>
                                          </p:stCondLst>
                                        </p:cTn>
                                        <p:tgtEl>
                                          <p:spTgt spid="55748"/>
                                        </p:tgtEl>
                                        <p:attrNameLst>
                                          <p:attrName>style.visibility</p:attrName>
                                        </p:attrNameLst>
                                      </p:cBhvr>
                                      <p:to>
                                        <p:strVal val="visible"/>
                                      </p:to>
                                    </p:set>
                                  </p:childTnLst>
                                </p:cTn>
                              </p:par>
                              <p:par>
                                <p:cTn id="704" presetID="1" presetClass="entr" presetSubtype="0" fill="hold" nodeType="withEffect">
                                  <p:stCondLst>
                                    <p:cond delay="0"/>
                                  </p:stCondLst>
                                  <p:childTnLst>
                                    <p:set>
                                      <p:cBhvr>
                                        <p:cTn id="705" dur="1" fill="hold">
                                          <p:stCondLst>
                                            <p:cond delay="0"/>
                                          </p:stCondLst>
                                        </p:cTn>
                                        <p:tgtEl>
                                          <p:spTgt spid="55749"/>
                                        </p:tgtEl>
                                        <p:attrNameLst>
                                          <p:attrName>style.visibility</p:attrName>
                                        </p:attrNameLst>
                                      </p:cBhvr>
                                      <p:to>
                                        <p:strVal val="visible"/>
                                      </p:to>
                                    </p:set>
                                  </p:childTnLst>
                                </p:cTn>
                              </p:par>
                              <p:par>
                                <p:cTn id="706" presetID="1" presetClass="entr" presetSubtype="0" fill="hold" nodeType="withEffect">
                                  <p:stCondLst>
                                    <p:cond delay="0"/>
                                  </p:stCondLst>
                                  <p:childTnLst>
                                    <p:set>
                                      <p:cBhvr>
                                        <p:cTn id="707" dur="1" fill="hold">
                                          <p:stCondLst>
                                            <p:cond delay="0"/>
                                          </p:stCondLst>
                                        </p:cTn>
                                        <p:tgtEl>
                                          <p:spTgt spid="55750"/>
                                        </p:tgtEl>
                                        <p:attrNameLst>
                                          <p:attrName>style.visibility</p:attrName>
                                        </p:attrNameLst>
                                      </p:cBhvr>
                                      <p:to>
                                        <p:strVal val="visible"/>
                                      </p:to>
                                    </p:set>
                                  </p:childTnLst>
                                </p:cTn>
                              </p:par>
                              <p:par>
                                <p:cTn id="708" presetID="1" presetClass="entr" presetSubtype="0" fill="hold" nodeType="withEffect">
                                  <p:stCondLst>
                                    <p:cond delay="0"/>
                                  </p:stCondLst>
                                  <p:childTnLst>
                                    <p:set>
                                      <p:cBhvr>
                                        <p:cTn id="709" dur="1" fill="hold">
                                          <p:stCondLst>
                                            <p:cond delay="0"/>
                                          </p:stCondLst>
                                        </p:cTn>
                                        <p:tgtEl>
                                          <p:spTgt spid="55751"/>
                                        </p:tgtEl>
                                        <p:attrNameLst>
                                          <p:attrName>style.visibility</p:attrName>
                                        </p:attrNameLst>
                                      </p:cBhvr>
                                      <p:to>
                                        <p:strVal val="visible"/>
                                      </p:to>
                                    </p:set>
                                  </p:childTnLst>
                                </p:cTn>
                              </p:par>
                              <p:par>
                                <p:cTn id="710" presetID="1" presetClass="entr" presetSubtype="0" fill="hold" nodeType="withEffect">
                                  <p:stCondLst>
                                    <p:cond delay="0"/>
                                  </p:stCondLst>
                                  <p:childTnLst>
                                    <p:set>
                                      <p:cBhvr>
                                        <p:cTn id="711" dur="1" fill="hold">
                                          <p:stCondLst>
                                            <p:cond delay="0"/>
                                          </p:stCondLst>
                                        </p:cTn>
                                        <p:tgtEl>
                                          <p:spTgt spid="55752"/>
                                        </p:tgtEl>
                                        <p:attrNameLst>
                                          <p:attrName>style.visibility</p:attrName>
                                        </p:attrNameLst>
                                      </p:cBhvr>
                                      <p:to>
                                        <p:strVal val="visible"/>
                                      </p:to>
                                    </p:set>
                                  </p:childTnLst>
                                </p:cTn>
                              </p:par>
                              <p:par>
                                <p:cTn id="712" presetID="1" presetClass="entr" presetSubtype="0" fill="hold" nodeType="withEffect">
                                  <p:stCondLst>
                                    <p:cond delay="0"/>
                                  </p:stCondLst>
                                  <p:childTnLst>
                                    <p:set>
                                      <p:cBhvr>
                                        <p:cTn id="713" dur="1" fill="hold">
                                          <p:stCondLst>
                                            <p:cond delay="0"/>
                                          </p:stCondLst>
                                        </p:cTn>
                                        <p:tgtEl>
                                          <p:spTgt spid="55753"/>
                                        </p:tgtEl>
                                        <p:attrNameLst>
                                          <p:attrName>style.visibility</p:attrName>
                                        </p:attrNameLst>
                                      </p:cBhvr>
                                      <p:to>
                                        <p:strVal val="visible"/>
                                      </p:to>
                                    </p:set>
                                  </p:childTnLst>
                                </p:cTn>
                              </p:par>
                              <p:par>
                                <p:cTn id="714" presetID="1" presetClass="entr" presetSubtype="0" fill="hold" nodeType="withEffect">
                                  <p:stCondLst>
                                    <p:cond delay="0"/>
                                  </p:stCondLst>
                                  <p:childTnLst>
                                    <p:set>
                                      <p:cBhvr>
                                        <p:cTn id="715" dur="1" fill="hold">
                                          <p:stCondLst>
                                            <p:cond delay="0"/>
                                          </p:stCondLst>
                                        </p:cTn>
                                        <p:tgtEl>
                                          <p:spTgt spid="55754"/>
                                        </p:tgtEl>
                                        <p:attrNameLst>
                                          <p:attrName>style.visibility</p:attrName>
                                        </p:attrNameLst>
                                      </p:cBhvr>
                                      <p:to>
                                        <p:strVal val="visible"/>
                                      </p:to>
                                    </p:set>
                                  </p:childTnLst>
                                </p:cTn>
                              </p:par>
                              <p:par>
                                <p:cTn id="716" presetID="1" presetClass="entr" presetSubtype="0" fill="hold" nodeType="withEffect">
                                  <p:stCondLst>
                                    <p:cond delay="0"/>
                                  </p:stCondLst>
                                  <p:childTnLst>
                                    <p:set>
                                      <p:cBhvr>
                                        <p:cTn id="717" dur="1" fill="hold">
                                          <p:stCondLst>
                                            <p:cond delay="0"/>
                                          </p:stCondLst>
                                        </p:cTn>
                                        <p:tgtEl>
                                          <p:spTgt spid="55755"/>
                                        </p:tgtEl>
                                        <p:attrNameLst>
                                          <p:attrName>style.visibility</p:attrName>
                                        </p:attrNameLst>
                                      </p:cBhvr>
                                      <p:to>
                                        <p:strVal val="visible"/>
                                      </p:to>
                                    </p:set>
                                  </p:childTnLst>
                                </p:cTn>
                              </p:par>
                              <p:par>
                                <p:cTn id="718" presetID="1" presetClass="entr" presetSubtype="0" fill="hold" nodeType="withEffect">
                                  <p:stCondLst>
                                    <p:cond delay="0"/>
                                  </p:stCondLst>
                                  <p:childTnLst>
                                    <p:set>
                                      <p:cBhvr>
                                        <p:cTn id="719" dur="1" fill="hold">
                                          <p:stCondLst>
                                            <p:cond delay="0"/>
                                          </p:stCondLst>
                                        </p:cTn>
                                        <p:tgtEl>
                                          <p:spTgt spid="55756"/>
                                        </p:tgtEl>
                                        <p:attrNameLst>
                                          <p:attrName>style.visibility</p:attrName>
                                        </p:attrNameLst>
                                      </p:cBhvr>
                                      <p:to>
                                        <p:strVal val="visible"/>
                                      </p:to>
                                    </p:set>
                                  </p:childTnLst>
                                </p:cTn>
                              </p:par>
                              <p:par>
                                <p:cTn id="720" presetID="1" presetClass="entr" presetSubtype="0" fill="hold" nodeType="withEffect">
                                  <p:stCondLst>
                                    <p:cond delay="0"/>
                                  </p:stCondLst>
                                  <p:childTnLst>
                                    <p:set>
                                      <p:cBhvr>
                                        <p:cTn id="721" dur="1" fill="hold">
                                          <p:stCondLst>
                                            <p:cond delay="0"/>
                                          </p:stCondLst>
                                        </p:cTn>
                                        <p:tgtEl>
                                          <p:spTgt spid="55757"/>
                                        </p:tgtEl>
                                        <p:attrNameLst>
                                          <p:attrName>style.visibility</p:attrName>
                                        </p:attrNameLst>
                                      </p:cBhvr>
                                      <p:to>
                                        <p:strVal val="visible"/>
                                      </p:to>
                                    </p:set>
                                  </p:childTnLst>
                                </p:cTn>
                              </p:par>
                              <p:par>
                                <p:cTn id="722" presetID="1" presetClass="entr" presetSubtype="0" fill="hold" nodeType="withEffect">
                                  <p:stCondLst>
                                    <p:cond delay="0"/>
                                  </p:stCondLst>
                                  <p:childTnLst>
                                    <p:set>
                                      <p:cBhvr>
                                        <p:cTn id="723" dur="1" fill="hold">
                                          <p:stCondLst>
                                            <p:cond delay="0"/>
                                          </p:stCondLst>
                                        </p:cTn>
                                        <p:tgtEl>
                                          <p:spTgt spid="55758"/>
                                        </p:tgtEl>
                                        <p:attrNameLst>
                                          <p:attrName>style.visibility</p:attrName>
                                        </p:attrNameLst>
                                      </p:cBhvr>
                                      <p:to>
                                        <p:strVal val="visible"/>
                                      </p:to>
                                    </p:set>
                                  </p:childTnLst>
                                </p:cTn>
                              </p:par>
                              <p:par>
                                <p:cTn id="724" presetID="1" presetClass="entr" presetSubtype="0" fill="hold" nodeType="withEffect">
                                  <p:stCondLst>
                                    <p:cond delay="0"/>
                                  </p:stCondLst>
                                  <p:childTnLst>
                                    <p:set>
                                      <p:cBhvr>
                                        <p:cTn id="725" dur="1" fill="hold">
                                          <p:stCondLst>
                                            <p:cond delay="0"/>
                                          </p:stCondLst>
                                        </p:cTn>
                                        <p:tgtEl>
                                          <p:spTgt spid="55759"/>
                                        </p:tgtEl>
                                        <p:attrNameLst>
                                          <p:attrName>style.visibility</p:attrName>
                                        </p:attrNameLst>
                                      </p:cBhvr>
                                      <p:to>
                                        <p:strVal val="visible"/>
                                      </p:to>
                                    </p:set>
                                  </p:childTnLst>
                                </p:cTn>
                              </p:par>
                              <p:par>
                                <p:cTn id="726" presetID="1" presetClass="entr" presetSubtype="0" fill="hold" nodeType="withEffect">
                                  <p:stCondLst>
                                    <p:cond delay="0"/>
                                  </p:stCondLst>
                                  <p:childTnLst>
                                    <p:set>
                                      <p:cBhvr>
                                        <p:cTn id="727" dur="1" fill="hold">
                                          <p:stCondLst>
                                            <p:cond delay="0"/>
                                          </p:stCondLst>
                                        </p:cTn>
                                        <p:tgtEl>
                                          <p:spTgt spid="55760"/>
                                        </p:tgtEl>
                                        <p:attrNameLst>
                                          <p:attrName>style.visibility</p:attrName>
                                        </p:attrNameLst>
                                      </p:cBhvr>
                                      <p:to>
                                        <p:strVal val="visible"/>
                                      </p:to>
                                    </p:set>
                                  </p:childTnLst>
                                </p:cTn>
                              </p:par>
                              <p:par>
                                <p:cTn id="728" presetID="1" presetClass="entr" presetSubtype="0" fill="hold" nodeType="withEffect">
                                  <p:stCondLst>
                                    <p:cond delay="0"/>
                                  </p:stCondLst>
                                  <p:childTnLst>
                                    <p:set>
                                      <p:cBhvr>
                                        <p:cTn id="729" dur="1" fill="hold">
                                          <p:stCondLst>
                                            <p:cond delay="0"/>
                                          </p:stCondLst>
                                        </p:cTn>
                                        <p:tgtEl>
                                          <p:spTgt spid="55761"/>
                                        </p:tgtEl>
                                        <p:attrNameLst>
                                          <p:attrName>style.visibility</p:attrName>
                                        </p:attrNameLst>
                                      </p:cBhvr>
                                      <p:to>
                                        <p:strVal val="visible"/>
                                      </p:to>
                                    </p:set>
                                  </p:childTnLst>
                                </p:cTn>
                              </p:par>
                              <p:par>
                                <p:cTn id="730" presetID="1" presetClass="entr" presetSubtype="0" fill="hold" nodeType="withEffect">
                                  <p:stCondLst>
                                    <p:cond delay="0"/>
                                  </p:stCondLst>
                                  <p:childTnLst>
                                    <p:set>
                                      <p:cBhvr>
                                        <p:cTn id="731" dur="1" fill="hold">
                                          <p:stCondLst>
                                            <p:cond delay="0"/>
                                          </p:stCondLst>
                                        </p:cTn>
                                        <p:tgtEl>
                                          <p:spTgt spid="55762"/>
                                        </p:tgtEl>
                                        <p:attrNameLst>
                                          <p:attrName>style.visibility</p:attrName>
                                        </p:attrNameLst>
                                      </p:cBhvr>
                                      <p:to>
                                        <p:strVal val="visible"/>
                                      </p:to>
                                    </p:set>
                                  </p:childTnLst>
                                </p:cTn>
                              </p:par>
                              <p:par>
                                <p:cTn id="732" presetID="1" presetClass="entr" presetSubtype="0" fill="hold" nodeType="withEffect">
                                  <p:stCondLst>
                                    <p:cond delay="0"/>
                                  </p:stCondLst>
                                  <p:childTnLst>
                                    <p:set>
                                      <p:cBhvr>
                                        <p:cTn id="733" dur="1" fill="hold">
                                          <p:stCondLst>
                                            <p:cond delay="0"/>
                                          </p:stCondLst>
                                        </p:cTn>
                                        <p:tgtEl>
                                          <p:spTgt spid="55763"/>
                                        </p:tgtEl>
                                        <p:attrNameLst>
                                          <p:attrName>style.visibility</p:attrName>
                                        </p:attrNameLst>
                                      </p:cBhvr>
                                      <p:to>
                                        <p:strVal val="visible"/>
                                      </p:to>
                                    </p:set>
                                  </p:childTnLst>
                                </p:cTn>
                              </p:par>
                              <p:par>
                                <p:cTn id="734" presetID="1" presetClass="entr" presetSubtype="0" fill="hold" nodeType="withEffect">
                                  <p:stCondLst>
                                    <p:cond delay="0"/>
                                  </p:stCondLst>
                                  <p:childTnLst>
                                    <p:set>
                                      <p:cBhvr>
                                        <p:cTn id="735" dur="1" fill="hold">
                                          <p:stCondLst>
                                            <p:cond delay="0"/>
                                          </p:stCondLst>
                                        </p:cTn>
                                        <p:tgtEl>
                                          <p:spTgt spid="55764"/>
                                        </p:tgtEl>
                                        <p:attrNameLst>
                                          <p:attrName>style.visibility</p:attrName>
                                        </p:attrNameLst>
                                      </p:cBhvr>
                                      <p:to>
                                        <p:strVal val="visible"/>
                                      </p:to>
                                    </p:set>
                                  </p:childTnLst>
                                </p:cTn>
                              </p:par>
                              <p:par>
                                <p:cTn id="736" presetID="1" presetClass="entr" presetSubtype="0" fill="hold" nodeType="withEffect">
                                  <p:stCondLst>
                                    <p:cond delay="0"/>
                                  </p:stCondLst>
                                  <p:childTnLst>
                                    <p:set>
                                      <p:cBhvr>
                                        <p:cTn id="737" dur="1" fill="hold">
                                          <p:stCondLst>
                                            <p:cond delay="0"/>
                                          </p:stCondLst>
                                        </p:cTn>
                                        <p:tgtEl>
                                          <p:spTgt spid="55765"/>
                                        </p:tgtEl>
                                        <p:attrNameLst>
                                          <p:attrName>style.visibility</p:attrName>
                                        </p:attrNameLst>
                                      </p:cBhvr>
                                      <p:to>
                                        <p:strVal val="visible"/>
                                      </p:to>
                                    </p:set>
                                  </p:childTnLst>
                                </p:cTn>
                              </p:par>
                              <p:par>
                                <p:cTn id="738" presetID="1" presetClass="entr" presetSubtype="0" fill="hold" nodeType="withEffect">
                                  <p:stCondLst>
                                    <p:cond delay="0"/>
                                  </p:stCondLst>
                                  <p:childTnLst>
                                    <p:set>
                                      <p:cBhvr>
                                        <p:cTn id="739" dur="1" fill="hold">
                                          <p:stCondLst>
                                            <p:cond delay="0"/>
                                          </p:stCondLst>
                                        </p:cTn>
                                        <p:tgtEl>
                                          <p:spTgt spid="55766"/>
                                        </p:tgtEl>
                                        <p:attrNameLst>
                                          <p:attrName>style.visibility</p:attrName>
                                        </p:attrNameLst>
                                      </p:cBhvr>
                                      <p:to>
                                        <p:strVal val="visible"/>
                                      </p:to>
                                    </p:set>
                                  </p:childTnLst>
                                </p:cTn>
                              </p:par>
                              <p:par>
                                <p:cTn id="740" presetID="1" presetClass="entr" presetSubtype="0" fill="hold" nodeType="withEffect">
                                  <p:stCondLst>
                                    <p:cond delay="0"/>
                                  </p:stCondLst>
                                  <p:childTnLst>
                                    <p:set>
                                      <p:cBhvr>
                                        <p:cTn id="741" dur="1" fill="hold">
                                          <p:stCondLst>
                                            <p:cond delay="0"/>
                                          </p:stCondLst>
                                        </p:cTn>
                                        <p:tgtEl>
                                          <p:spTgt spid="55767"/>
                                        </p:tgtEl>
                                        <p:attrNameLst>
                                          <p:attrName>style.visibility</p:attrName>
                                        </p:attrNameLst>
                                      </p:cBhvr>
                                      <p:to>
                                        <p:strVal val="visible"/>
                                      </p:to>
                                    </p:set>
                                  </p:childTnLst>
                                </p:cTn>
                              </p:par>
                              <p:par>
                                <p:cTn id="742" presetID="1" presetClass="entr" presetSubtype="0" fill="hold" nodeType="withEffect">
                                  <p:stCondLst>
                                    <p:cond delay="0"/>
                                  </p:stCondLst>
                                  <p:childTnLst>
                                    <p:set>
                                      <p:cBhvr>
                                        <p:cTn id="743" dur="1" fill="hold">
                                          <p:stCondLst>
                                            <p:cond delay="0"/>
                                          </p:stCondLst>
                                        </p:cTn>
                                        <p:tgtEl>
                                          <p:spTgt spid="55768"/>
                                        </p:tgtEl>
                                        <p:attrNameLst>
                                          <p:attrName>style.visibility</p:attrName>
                                        </p:attrNameLst>
                                      </p:cBhvr>
                                      <p:to>
                                        <p:strVal val="visible"/>
                                      </p:to>
                                    </p:set>
                                  </p:childTnLst>
                                </p:cTn>
                              </p:par>
                              <p:par>
                                <p:cTn id="744" presetID="1" presetClass="entr" presetSubtype="0" fill="hold" nodeType="withEffect">
                                  <p:stCondLst>
                                    <p:cond delay="0"/>
                                  </p:stCondLst>
                                  <p:childTnLst>
                                    <p:set>
                                      <p:cBhvr>
                                        <p:cTn id="745" dur="1" fill="hold">
                                          <p:stCondLst>
                                            <p:cond delay="0"/>
                                          </p:stCondLst>
                                        </p:cTn>
                                        <p:tgtEl>
                                          <p:spTgt spid="55769"/>
                                        </p:tgtEl>
                                        <p:attrNameLst>
                                          <p:attrName>style.visibility</p:attrName>
                                        </p:attrNameLst>
                                      </p:cBhvr>
                                      <p:to>
                                        <p:strVal val="visible"/>
                                      </p:to>
                                    </p:set>
                                  </p:childTnLst>
                                </p:cTn>
                              </p:par>
                              <p:par>
                                <p:cTn id="746" presetID="1" presetClass="entr" presetSubtype="0" fill="hold" nodeType="withEffect">
                                  <p:stCondLst>
                                    <p:cond delay="0"/>
                                  </p:stCondLst>
                                  <p:childTnLst>
                                    <p:set>
                                      <p:cBhvr>
                                        <p:cTn id="747" dur="1" fill="hold">
                                          <p:stCondLst>
                                            <p:cond delay="0"/>
                                          </p:stCondLst>
                                        </p:cTn>
                                        <p:tgtEl>
                                          <p:spTgt spid="55770"/>
                                        </p:tgtEl>
                                        <p:attrNameLst>
                                          <p:attrName>style.visibility</p:attrName>
                                        </p:attrNameLst>
                                      </p:cBhvr>
                                      <p:to>
                                        <p:strVal val="visible"/>
                                      </p:to>
                                    </p:set>
                                  </p:childTnLst>
                                </p:cTn>
                              </p:par>
                              <p:par>
                                <p:cTn id="748" presetID="1" presetClass="entr" presetSubtype="0" fill="hold" nodeType="withEffect">
                                  <p:stCondLst>
                                    <p:cond delay="0"/>
                                  </p:stCondLst>
                                  <p:childTnLst>
                                    <p:set>
                                      <p:cBhvr>
                                        <p:cTn id="749" dur="1" fill="hold">
                                          <p:stCondLst>
                                            <p:cond delay="0"/>
                                          </p:stCondLst>
                                        </p:cTn>
                                        <p:tgtEl>
                                          <p:spTgt spid="55771"/>
                                        </p:tgtEl>
                                        <p:attrNameLst>
                                          <p:attrName>style.visibility</p:attrName>
                                        </p:attrNameLst>
                                      </p:cBhvr>
                                      <p:to>
                                        <p:strVal val="visible"/>
                                      </p:to>
                                    </p:set>
                                  </p:childTnLst>
                                </p:cTn>
                              </p:par>
                              <p:par>
                                <p:cTn id="750" presetID="1" presetClass="entr" presetSubtype="0" fill="hold" nodeType="withEffect">
                                  <p:stCondLst>
                                    <p:cond delay="0"/>
                                  </p:stCondLst>
                                  <p:childTnLst>
                                    <p:set>
                                      <p:cBhvr>
                                        <p:cTn id="751" dur="1" fill="hold">
                                          <p:stCondLst>
                                            <p:cond delay="0"/>
                                          </p:stCondLst>
                                        </p:cTn>
                                        <p:tgtEl>
                                          <p:spTgt spid="55772"/>
                                        </p:tgtEl>
                                        <p:attrNameLst>
                                          <p:attrName>style.visibility</p:attrName>
                                        </p:attrNameLst>
                                      </p:cBhvr>
                                      <p:to>
                                        <p:strVal val="visible"/>
                                      </p:to>
                                    </p:set>
                                  </p:childTnLst>
                                </p:cTn>
                              </p:par>
                              <p:par>
                                <p:cTn id="752" presetID="1" presetClass="entr" presetSubtype="0" fill="hold" nodeType="withEffect">
                                  <p:stCondLst>
                                    <p:cond delay="0"/>
                                  </p:stCondLst>
                                  <p:childTnLst>
                                    <p:set>
                                      <p:cBhvr>
                                        <p:cTn id="753" dur="1" fill="hold">
                                          <p:stCondLst>
                                            <p:cond delay="0"/>
                                          </p:stCondLst>
                                        </p:cTn>
                                        <p:tgtEl>
                                          <p:spTgt spid="55773"/>
                                        </p:tgtEl>
                                        <p:attrNameLst>
                                          <p:attrName>style.visibility</p:attrName>
                                        </p:attrNameLst>
                                      </p:cBhvr>
                                      <p:to>
                                        <p:strVal val="visible"/>
                                      </p:to>
                                    </p:set>
                                  </p:childTnLst>
                                </p:cTn>
                              </p:par>
                              <p:par>
                                <p:cTn id="754" presetID="1" presetClass="entr" presetSubtype="0" fill="hold" nodeType="withEffect">
                                  <p:stCondLst>
                                    <p:cond delay="0"/>
                                  </p:stCondLst>
                                  <p:childTnLst>
                                    <p:set>
                                      <p:cBhvr>
                                        <p:cTn id="755" dur="1" fill="hold">
                                          <p:stCondLst>
                                            <p:cond delay="0"/>
                                          </p:stCondLst>
                                        </p:cTn>
                                        <p:tgtEl>
                                          <p:spTgt spid="55774"/>
                                        </p:tgtEl>
                                        <p:attrNameLst>
                                          <p:attrName>style.visibility</p:attrName>
                                        </p:attrNameLst>
                                      </p:cBhvr>
                                      <p:to>
                                        <p:strVal val="visible"/>
                                      </p:to>
                                    </p:set>
                                  </p:childTnLst>
                                </p:cTn>
                              </p:par>
                              <p:par>
                                <p:cTn id="756" presetID="1" presetClass="entr" presetSubtype="0" fill="hold" nodeType="withEffect">
                                  <p:stCondLst>
                                    <p:cond delay="0"/>
                                  </p:stCondLst>
                                  <p:childTnLst>
                                    <p:set>
                                      <p:cBhvr>
                                        <p:cTn id="757" dur="1" fill="hold">
                                          <p:stCondLst>
                                            <p:cond delay="0"/>
                                          </p:stCondLst>
                                        </p:cTn>
                                        <p:tgtEl>
                                          <p:spTgt spid="55775"/>
                                        </p:tgtEl>
                                        <p:attrNameLst>
                                          <p:attrName>style.visibility</p:attrName>
                                        </p:attrNameLst>
                                      </p:cBhvr>
                                      <p:to>
                                        <p:strVal val="visible"/>
                                      </p:to>
                                    </p:set>
                                  </p:childTnLst>
                                </p:cTn>
                              </p:par>
                              <p:par>
                                <p:cTn id="758" presetID="1" presetClass="entr" presetSubtype="0" fill="hold" nodeType="withEffect">
                                  <p:stCondLst>
                                    <p:cond delay="0"/>
                                  </p:stCondLst>
                                  <p:childTnLst>
                                    <p:set>
                                      <p:cBhvr>
                                        <p:cTn id="759" dur="1" fill="hold">
                                          <p:stCondLst>
                                            <p:cond delay="0"/>
                                          </p:stCondLst>
                                        </p:cTn>
                                        <p:tgtEl>
                                          <p:spTgt spid="55776"/>
                                        </p:tgtEl>
                                        <p:attrNameLst>
                                          <p:attrName>style.visibility</p:attrName>
                                        </p:attrNameLst>
                                      </p:cBhvr>
                                      <p:to>
                                        <p:strVal val="visible"/>
                                      </p:to>
                                    </p:set>
                                  </p:childTnLst>
                                </p:cTn>
                              </p:par>
                              <p:par>
                                <p:cTn id="760" presetID="1" presetClass="entr" presetSubtype="0" fill="hold" nodeType="withEffect">
                                  <p:stCondLst>
                                    <p:cond delay="0"/>
                                  </p:stCondLst>
                                  <p:childTnLst>
                                    <p:set>
                                      <p:cBhvr>
                                        <p:cTn id="761" dur="1" fill="hold">
                                          <p:stCondLst>
                                            <p:cond delay="0"/>
                                          </p:stCondLst>
                                        </p:cTn>
                                        <p:tgtEl>
                                          <p:spTgt spid="55777"/>
                                        </p:tgtEl>
                                        <p:attrNameLst>
                                          <p:attrName>style.visibility</p:attrName>
                                        </p:attrNameLst>
                                      </p:cBhvr>
                                      <p:to>
                                        <p:strVal val="visible"/>
                                      </p:to>
                                    </p:set>
                                  </p:childTnLst>
                                </p:cTn>
                              </p:par>
                              <p:par>
                                <p:cTn id="762" presetID="1" presetClass="entr" presetSubtype="0" fill="hold" nodeType="withEffect">
                                  <p:stCondLst>
                                    <p:cond delay="0"/>
                                  </p:stCondLst>
                                  <p:childTnLst>
                                    <p:set>
                                      <p:cBhvr>
                                        <p:cTn id="763" dur="1" fill="hold">
                                          <p:stCondLst>
                                            <p:cond delay="0"/>
                                          </p:stCondLst>
                                        </p:cTn>
                                        <p:tgtEl>
                                          <p:spTgt spid="55778"/>
                                        </p:tgtEl>
                                        <p:attrNameLst>
                                          <p:attrName>style.visibility</p:attrName>
                                        </p:attrNameLst>
                                      </p:cBhvr>
                                      <p:to>
                                        <p:strVal val="visible"/>
                                      </p:to>
                                    </p:set>
                                  </p:childTnLst>
                                </p:cTn>
                              </p:par>
                              <p:par>
                                <p:cTn id="764" presetID="1" presetClass="entr" presetSubtype="0" fill="hold" nodeType="withEffect">
                                  <p:stCondLst>
                                    <p:cond delay="0"/>
                                  </p:stCondLst>
                                  <p:childTnLst>
                                    <p:set>
                                      <p:cBhvr>
                                        <p:cTn id="765" dur="1" fill="hold">
                                          <p:stCondLst>
                                            <p:cond delay="0"/>
                                          </p:stCondLst>
                                        </p:cTn>
                                        <p:tgtEl>
                                          <p:spTgt spid="55779"/>
                                        </p:tgtEl>
                                        <p:attrNameLst>
                                          <p:attrName>style.visibility</p:attrName>
                                        </p:attrNameLst>
                                      </p:cBhvr>
                                      <p:to>
                                        <p:strVal val="visible"/>
                                      </p:to>
                                    </p:set>
                                  </p:childTnLst>
                                </p:cTn>
                              </p:par>
                              <p:par>
                                <p:cTn id="766" presetID="1" presetClass="entr" presetSubtype="0" fill="hold" nodeType="withEffect">
                                  <p:stCondLst>
                                    <p:cond delay="0"/>
                                  </p:stCondLst>
                                  <p:childTnLst>
                                    <p:set>
                                      <p:cBhvr>
                                        <p:cTn id="767" dur="1" fill="hold">
                                          <p:stCondLst>
                                            <p:cond delay="0"/>
                                          </p:stCondLst>
                                        </p:cTn>
                                        <p:tgtEl>
                                          <p:spTgt spid="55780"/>
                                        </p:tgtEl>
                                        <p:attrNameLst>
                                          <p:attrName>style.visibility</p:attrName>
                                        </p:attrNameLst>
                                      </p:cBhvr>
                                      <p:to>
                                        <p:strVal val="visible"/>
                                      </p:to>
                                    </p:set>
                                  </p:childTnLst>
                                </p:cTn>
                              </p:par>
                              <p:par>
                                <p:cTn id="768" presetID="1" presetClass="entr" presetSubtype="0" fill="hold" nodeType="withEffect">
                                  <p:stCondLst>
                                    <p:cond delay="0"/>
                                  </p:stCondLst>
                                  <p:childTnLst>
                                    <p:set>
                                      <p:cBhvr>
                                        <p:cTn id="769" dur="1" fill="hold">
                                          <p:stCondLst>
                                            <p:cond delay="0"/>
                                          </p:stCondLst>
                                        </p:cTn>
                                        <p:tgtEl>
                                          <p:spTgt spid="55781"/>
                                        </p:tgtEl>
                                        <p:attrNameLst>
                                          <p:attrName>style.visibility</p:attrName>
                                        </p:attrNameLst>
                                      </p:cBhvr>
                                      <p:to>
                                        <p:strVal val="visible"/>
                                      </p:to>
                                    </p:set>
                                  </p:childTnLst>
                                </p:cTn>
                              </p:par>
                              <p:par>
                                <p:cTn id="770" presetID="1" presetClass="entr" presetSubtype="0" fill="hold" nodeType="withEffect">
                                  <p:stCondLst>
                                    <p:cond delay="0"/>
                                  </p:stCondLst>
                                  <p:childTnLst>
                                    <p:set>
                                      <p:cBhvr>
                                        <p:cTn id="771" dur="1" fill="hold">
                                          <p:stCondLst>
                                            <p:cond delay="0"/>
                                          </p:stCondLst>
                                        </p:cTn>
                                        <p:tgtEl>
                                          <p:spTgt spid="55782"/>
                                        </p:tgtEl>
                                        <p:attrNameLst>
                                          <p:attrName>style.visibility</p:attrName>
                                        </p:attrNameLst>
                                      </p:cBhvr>
                                      <p:to>
                                        <p:strVal val="visible"/>
                                      </p:to>
                                    </p:set>
                                  </p:childTnLst>
                                </p:cTn>
                              </p:par>
                              <p:par>
                                <p:cTn id="772" presetID="1" presetClass="entr" presetSubtype="0" fill="hold" nodeType="withEffect">
                                  <p:stCondLst>
                                    <p:cond delay="0"/>
                                  </p:stCondLst>
                                  <p:childTnLst>
                                    <p:set>
                                      <p:cBhvr>
                                        <p:cTn id="773" dur="1" fill="hold">
                                          <p:stCondLst>
                                            <p:cond delay="0"/>
                                          </p:stCondLst>
                                        </p:cTn>
                                        <p:tgtEl>
                                          <p:spTgt spid="55783"/>
                                        </p:tgtEl>
                                        <p:attrNameLst>
                                          <p:attrName>style.visibility</p:attrName>
                                        </p:attrNameLst>
                                      </p:cBhvr>
                                      <p:to>
                                        <p:strVal val="visible"/>
                                      </p:to>
                                    </p:set>
                                  </p:childTnLst>
                                </p:cTn>
                              </p:par>
                              <p:par>
                                <p:cTn id="774" presetID="1" presetClass="entr" presetSubtype="0" fill="hold" nodeType="withEffect">
                                  <p:stCondLst>
                                    <p:cond delay="0"/>
                                  </p:stCondLst>
                                  <p:childTnLst>
                                    <p:set>
                                      <p:cBhvr>
                                        <p:cTn id="775" dur="1" fill="hold">
                                          <p:stCondLst>
                                            <p:cond delay="0"/>
                                          </p:stCondLst>
                                        </p:cTn>
                                        <p:tgtEl>
                                          <p:spTgt spid="55784"/>
                                        </p:tgtEl>
                                        <p:attrNameLst>
                                          <p:attrName>style.visibility</p:attrName>
                                        </p:attrNameLst>
                                      </p:cBhvr>
                                      <p:to>
                                        <p:strVal val="visible"/>
                                      </p:to>
                                    </p:set>
                                  </p:childTnLst>
                                </p:cTn>
                              </p:par>
                              <p:par>
                                <p:cTn id="776" presetID="1" presetClass="entr" presetSubtype="0" fill="hold" nodeType="withEffect">
                                  <p:stCondLst>
                                    <p:cond delay="0"/>
                                  </p:stCondLst>
                                  <p:childTnLst>
                                    <p:set>
                                      <p:cBhvr>
                                        <p:cTn id="777" dur="1" fill="hold">
                                          <p:stCondLst>
                                            <p:cond delay="0"/>
                                          </p:stCondLst>
                                        </p:cTn>
                                        <p:tgtEl>
                                          <p:spTgt spid="55785"/>
                                        </p:tgtEl>
                                        <p:attrNameLst>
                                          <p:attrName>style.visibility</p:attrName>
                                        </p:attrNameLst>
                                      </p:cBhvr>
                                      <p:to>
                                        <p:strVal val="visible"/>
                                      </p:to>
                                    </p:set>
                                  </p:childTnLst>
                                </p:cTn>
                              </p:par>
                              <p:par>
                                <p:cTn id="778" presetID="1" presetClass="entr" presetSubtype="0" fill="hold" nodeType="withEffect">
                                  <p:stCondLst>
                                    <p:cond delay="0"/>
                                  </p:stCondLst>
                                  <p:childTnLst>
                                    <p:set>
                                      <p:cBhvr>
                                        <p:cTn id="779" dur="1" fill="hold">
                                          <p:stCondLst>
                                            <p:cond delay="0"/>
                                          </p:stCondLst>
                                        </p:cTn>
                                        <p:tgtEl>
                                          <p:spTgt spid="55786"/>
                                        </p:tgtEl>
                                        <p:attrNameLst>
                                          <p:attrName>style.visibility</p:attrName>
                                        </p:attrNameLst>
                                      </p:cBhvr>
                                      <p:to>
                                        <p:strVal val="visible"/>
                                      </p:to>
                                    </p:set>
                                  </p:childTnLst>
                                </p:cTn>
                              </p:par>
                              <p:par>
                                <p:cTn id="780" presetID="1" presetClass="entr" presetSubtype="0" fill="hold" nodeType="withEffect">
                                  <p:stCondLst>
                                    <p:cond delay="0"/>
                                  </p:stCondLst>
                                  <p:childTnLst>
                                    <p:set>
                                      <p:cBhvr>
                                        <p:cTn id="781" dur="1" fill="hold">
                                          <p:stCondLst>
                                            <p:cond delay="0"/>
                                          </p:stCondLst>
                                        </p:cTn>
                                        <p:tgtEl>
                                          <p:spTgt spid="55787"/>
                                        </p:tgtEl>
                                        <p:attrNameLst>
                                          <p:attrName>style.visibility</p:attrName>
                                        </p:attrNameLst>
                                      </p:cBhvr>
                                      <p:to>
                                        <p:strVal val="visible"/>
                                      </p:to>
                                    </p:set>
                                  </p:childTnLst>
                                </p:cTn>
                              </p:par>
                              <p:par>
                                <p:cTn id="782" presetID="1" presetClass="entr" presetSubtype="0" fill="hold" nodeType="withEffect">
                                  <p:stCondLst>
                                    <p:cond delay="0"/>
                                  </p:stCondLst>
                                  <p:childTnLst>
                                    <p:set>
                                      <p:cBhvr>
                                        <p:cTn id="783" dur="1" fill="hold">
                                          <p:stCondLst>
                                            <p:cond delay="0"/>
                                          </p:stCondLst>
                                        </p:cTn>
                                        <p:tgtEl>
                                          <p:spTgt spid="55788"/>
                                        </p:tgtEl>
                                        <p:attrNameLst>
                                          <p:attrName>style.visibility</p:attrName>
                                        </p:attrNameLst>
                                      </p:cBhvr>
                                      <p:to>
                                        <p:strVal val="visible"/>
                                      </p:to>
                                    </p:set>
                                  </p:childTnLst>
                                </p:cTn>
                              </p:par>
                              <p:par>
                                <p:cTn id="784" presetID="1" presetClass="entr" presetSubtype="0" fill="hold" nodeType="withEffect">
                                  <p:stCondLst>
                                    <p:cond delay="0"/>
                                  </p:stCondLst>
                                  <p:childTnLst>
                                    <p:set>
                                      <p:cBhvr>
                                        <p:cTn id="785" dur="1" fill="hold">
                                          <p:stCondLst>
                                            <p:cond delay="0"/>
                                          </p:stCondLst>
                                        </p:cTn>
                                        <p:tgtEl>
                                          <p:spTgt spid="55789"/>
                                        </p:tgtEl>
                                        <p:attrNameLst>
                                          <p:attrName>style.visibility</p:attrName>
                                        </p:attrNameLst>
                                      </p:cBhvr>
                                      <p:to>
                                        <p:strVal val="visible"/>
                                      </p:to>
                                    </p:set>
                                  </p:childTnLst>
                                </p:cTn>
                              </p:par>
                              <p:par>
                                <p:cTn id="786" presetID="1" presetClass="entr" presetSubtype="0" fill="hold" nodeType="withEffect">
                                  <p:stCondLst>
                                    <p:cond delay="0"/>
                                  </p:stCondLst>
                                  <p:childTnLst>
                                    <p:set>
                                      <p:cBhvr>
                                        <p:cTn id="787" dur="1" fill="hold">
                                          <p:stCondLst>
                                            <p:cond delay="0"/>
                                          </p:stCondLst>
                                        </p:cTn>
                                        <p:tgtEl>
                                          <p:spTgt spid="55790"/>
                                        </p:tgtEl>
                                        <p:attrNameLst>
                                          <p:attrName>style.visibility</p:attrName>
                                        </p:attrNameLst>
                                      </p:cBhvr>
                                      <p:to>
                                        <p:strVal val="visible"/>
                                      </p:to>
                                    </p:set>
                                  </p:childTnLst>
                                </p:cTn>
                              </p:par>
                              <p:par>
                                <p:cTn id="788" presetID="1" presetClass="entr" presetSubtype="0" fill="hold" nodeType="withEffect">
                                  <p:stCondLst>
                                    <p:cond delay="0"/>
                                  </p:stCondLst>
                                  <p:childTnLst>
                                    <p:set>
                                      <p:cBhvr>
                                        <p:cTn id="789" dur="1" fill="hold">
                                          <p:stCondLst>
                                            <p:cond delay="0"/>
                                          </p:stCondLst>
                                        </p:cTn>
                                        <p:tgtEl>
                                          <p:spTgt spid="55791"/>
                                        </p:tgtEl>
                                        <p:attrNameLst>
                                          <p:attrName>style.visibility</p:attrName>
                                        </p:attrNameLst>
                                      </p:cBhvr>
                                      <p:to>
                                        <p:strVal val="visible"/>
                                      </p:to>
                                    </p:set>
                                  </p:childTnLst>
                                </p:cTn>
                              </p:par>
                              <p:par>
                                <p:cTn id="790" presetID="1" presetClass="entr" presetSubtype="0" fill="hold" nodeType="withEffect">
                                  <p:stCondLst>
                                    <p:cond delay="0"/>
                                  </p:stCondLst>
                                  <p:childTnLst>
                                    <p:set>
                                      <p:cBhvr>
                                        <p:cTn id="791" dur="1" fill="hold">
                                          <p:stCondLst>
                                            <p:cond delay="0"/>
                                          </p:stCondLst>
                                        </p:cTn>
                                        <p:tgtEl>
                                          <p:spTgt spid="55792"/>
                                        </p:tgtEl>
                                        <p:attrNameLst>
                                          <p:attrName>style.visibility</p:attrName>
                                        </p:attrNameLst>
                                      </p:cBhvr>
                                      <p:to>
                                        <p:strVal val="visible"/>
                                      </p:to>
                                    </p:set>
                                  </p:childTnLst>
                                </p:cTn>
                              </p:par>
                              <p:par>
                                <p:cTn id="792" presetID="1" presetClass="entr" presetSubtype="0" fill="hold" nodeType="withEffect">
                                  <p:stCondLst>
                                    <p:cond delay="0"/>
                                  </p:stCondLst>
                                  <p:childTnLst>
                                    <p:set>
                                      <p:cBhvr>
                                        <p:cTn id="793" dur="1" fill="hold">
                                          <p:stCondLst>
                                            <p:cond delay="0"/>
                                          </p:stCondLst>
                                        </p:cTn>
                                        <p:tgtEl>
                                          <p:spTgt spid="55793"/>
                                        </p:tgtEl>
                                        <p:attrNameLst>
                                          <p:attrName>style.visibility</p:attrName>
                                        </p:attrNameLst>
                                      </p:cBhvr>
                                      <p:to>
                                        <p:strVal val="visible"/>
                                      </p:to>
                                    </p:set>
                                  </p:childTnLst>
                                </p:cTn>
                              </p:par>
                              <p:par>
                                <p:cTn id="794" presetID="1" presetClass="entr" presetSubtype="0" fill="hold" nodeType="withEffect">
                                  <p:stCondLst>
                                    <p:cond delay="0"/>
                                  </p:stCondLst>
                                  <p:childTnLst>
                                    <p:set>
                                      <p:cBhvr>
                                        <p:cTn id="795" dur="1" fill="hold">
                                          <p:stCondLst>
                                            <p:cond delay="0"/>
                                          </p:stCondLst>
                                        </p:cTn>
                                        <p:tgtEl>
                                          <p:spTgt spid="55794"/>
                                        </p:tgtEl>
                                        <p:attrNameLst>
                                          <p:attrName>style.visibility</p:attrName>
                                        </p:attrNameLst>
                                      </p:cBhvr>
                                      <p:to>
                                        <p:strVal val="visible"/>
                                      </p:to>
                                    </p:set>
                                  </p:childTnLst>
                                </p:cTn>
                              </p:par>
                              <p:par>
                                <p:cTn id="796" presetID="1" presetClass="entr" presetSubtype="0" fill="hold" nodeType="withEffect">
                                  <p:stCondLst>
                                    <p:cond delay="0"/>
                                  </p:stCondLst>
                                  <p:childTnLst>
                                    <p:set>
                                      <p:cBhvr>
                                        <p:cTn id="797" dur="1" fill="hold">
                                          <p:stCondLst>
                                            <p:cond delay="0"/>
                                          </p:stCondLst>
                                        </p:cTn>
                                        <p:tgtEl>
                                          <p:spTgt spid="55795"/>
                                        </p:tgtEl>
                                        <p:attrNameLst>
                                          <p:attrName>style.visibility</p:attrName>
                                        </p:attrNameLst>
                                      </p:cBhvr>
                                      <p:to>
                                        <p:strVal val="visible"/>
                                      </p:to>
                                    </p:set>
                                  </p:childTnLst>
                                </p:cTn>
                              </p:par>
                              <p:par>
                                <p:cTn id="798" presetID="1" presetClass="entr" presetSubtype="0" fill="hold" nodeType="withEffect">
                                  <p:stCondLst>
                                    <p:cond delay="0"/>
                                  </p:stCondLst>
                                  <p:childTnLst>
                                    <p:set>
                                      <p:cBhvr>
                                        <p:cTn id="799" dur="1" fill="hold">
                                          <p:stCondLst>
                                            <p:cond delay="0"/>
                                          </p:stCondLst>
                                        </p:cTn>
                                        <p:tgtEl>
                                          <p:spTgt spid="55796"/>
                                        </p:tgtEl>
                                        <p:attrNameLst>
                                          <p:attrName>style.visibility</p:attrName>
                                        </p:attrNameLst>
                                      </p:cBhvr>
                                      <p:to>
                                        <p:strVal val="visible"/>
                                      </p:to>
                                    </p:set>
                                  </p:childTnLst>
                                </p:cTn>
                              </p:par>
                              <p:par>
                                <p:cTn id="800" presetID="1" presetClass="entr" presetSubtype="0" fill="hold" nodeType="withEffect">
                                  <p:stCondLst>
                                    <p:cond delay="0"/>
                                  </p:stCondLst>
                                  <p:childTnLst>
                                    <p:set>
                                      <p:cBhvr>
                                        <p:cTn id="801" dur="1" fill="hold">
                                          <p:stCondLst>
                                            <p:cond delay="0"/>
                                          </p:stCondLst>
                                        </p:cTn>
                                        <p:tgtEl>
                                          <p:spTgt spid="55797"/>
                                        </p:tgtEl>
                                        <p:attrNameLst>
                                          <p:attrName>style.visibility</p:attrName>
                                        </p:attrNameLst>
                                      </p:cBhvr>
                                      <p:to>
                                        <p:strVal val="visible"/>
                                      </p:to>
                                    </p:set>
                                  </p:childTnLst>
                                </p:cTn>
                              </p:par>
                              <p:par>
                                <p:cTn id="802" presetID="1" presetClass="entr" presetSubtype="0" fill="hold" nodeType="withEffect">
                                  <p:stCondLst>
                                    <p:cond delay="0"/>
                                  </p:stCondLst>
                                  <p:childTnLst>
                                    <p:set>
                                      <p:cBhvr>
                                        <p:cTn id="803" dur="1" fill="hold">
                                          <p:stCondLst>
                                            <p:cond delay="0"/>
                                          </p:stCondLst>
                                        </p:cTn>
                                        <p:tgtEl>
                                          <p:spTgt spid="55798"/>
                                        </p:tgtEl>
                                        <p:attrNameLst>
                                          <p:attrName>style.visibility</p:attrName>
                                        </p:attrNameLst>
                                      </p:cBhvr>
                                      <p:to>
                                        <p:strVal val="visible"/>
                                      </p:to>
                                    </p:set>
                                  </p:childTnLst>
                                </p:cTn>
                              </p:par>
                              <p:par>
                                <p:cTn id="804" presetID="1" presetClass="entr" presetSubtype="0" fill="hold" nodeType="withEffect">
                                  <p:stCondLst>
                                    <p:cond delay="0"/>
                                  </p:stCondLst>
                                  <p:childTnLst>
                                    <p:set>
                                      <p:cBhvr>
                                        <p:cTn id="805" dur="1" fill="hold">
                                          <p:stCondLst>
                                            <p:cond delay="0"/>
                                          </p:stCondLst>
                                        </p:cTn>
                                        <p:tgtEl>
                                          <p:spTgt spid="55799"/>
                                        </p:tgtEl>
                                        <p:attrNameLst>
                                          <p:attrName>style.visibility</p:attrName>
                                        </p:attrNameLst>
                                      </p:cBhvr>
                                      <p:to>
                                        <p:strVal val="visible"/>
                                      </p:to>
                                    </p:set>
                                  </p:childTnLst>
                                </p:cTn>
                              </p:par>
                              <p:par>
                                <p:cTn id="806" presetID="1" presetClass="entr" presetSubtype="0" fill="hold" nodeType="withEffect">
                                  <p:stCondLst>
                                    <p:cond delay="0"/>
                                  </p:stCondLst>
                                  <p:childTnLst>
                                    <p:set>
                                      <p:cBhvr>
                                        <p:cTn id="807" dur="1" fill="hold">
                                          <p:stCondLst>
                                            <p:cond delay="0"/>
                                          </p:stCondLst>
                                        </p:cTn>
                                        <p:tgtEl>
                                          <p:spTgt spid="55800"/>
                                        </p:tgtEl>
                                        <p:attrNameLst>
                                          <p:attrName>style.visibility</p:attrName>
                                        </p:attrNameLst>
                                      </p:cBhvr>
                                      <p:to>
                                        <p:strVal val="visible"/>
                                      </p:to>
                                    </p:set>
                                  </p:childTnLst>
                                </p:cTn>
                              </p:par>
                              <p:par>
                                <p:cTn id="808" presetID="1" presetClass="entr" presetSubtype="0" fill="hold" nodeType="withEffect">
                                  <p:stCondLst>
                                    <p:cond delay="0"/>
                                  </p:stCondLst>
                                  <p:childTnLst>
                                    <p:set>
                                      <p:cBhvr>
                                        <p:cTn id="809" dur="1" fill="hold">
                                          <p:stCondLst>
                                            <p:cond delay="0"/>
                                          </p:stCondLst>
                                        </p:cTn>
                                        <p:tgtEl>
                                          <p:spTgt spid="558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 grpId="0" animBg="1"/>
      <p:bldP spid="55307" grpId="0" animBg="1"/>
      <p:bldP spid="55319" grpId="0" animBg="1"/>
      <p:bldP spid="55320" grpId="0" animBg="1"/>
      <p:bldP spid="55321" grpId="0" animBg="1"/>
      <p:bldP spid="55322" grpId="0" animBg="1"/>
      <p:bldP spid="55323" grpId="0" animBg="1"/>
      <p:bldP spid="55324" grpId="0" animBg="1"/>
      <p:bldP spid="55350" grpId="0" animBg="1"/>
      <p:bldP spid="55351" grpId="0" animBg="1"/>
      <p:bldP spid="55352" grpId="0" animBg="1"/>
      <p:bldP spid="55377" grpId="0" animBg="1"/>
      <p:bldP spid="55378" grpId="0" animBg="1"/>
      <p:bldP spid="55379" grpId="0" animBg="1"/>
      <p:bldP spid="5539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ltLang="en-US" smtClean="0"/>
              <a:t>Thermodynamics</a:t>
            </a:r>
          </a:p>
        </p:txBody>
      </p:sp>
      <p:sp>
        <p:nvSpPr>
          <p:cNvPr id="36867" name="Rectangle 3"/>
          <p:cNvSpPr>
            <a:spLocks noGrp="1" noChangeArrowheads="1"/>
          </p:cNvSpPr>
          <p:nvPr>
            <p:ph type="body" idx="1"/>
          </p:nvPr>
        </p:nvSpPr>
        <p:spPr/>
        <p:txBody>
          <a:bodyPr/>
          <a:lstStyle/>
          <a:p>
            <a:pPr eaLnBrk="1" hangingPunct="1"/>
            <a:r>
              <a:rPr lang="en-US" altLang="en-US" u="sng" smtClean="0"/>
              <a:t>1</a:t>
            </a:r>
            <a:r>
              <a:rPr lang="en-US" altLang="en-US" u="sng" baseline="30000" smtClean="0"/>
              <a:t>st</a:t>
            </a:r>
            <a:r>
              <a:rPr lang="en-US" altLang="en-US" u="sng" smtClean="0"/>
              <a:t> Law of Thermodynamics- </a:t>
            </a:r>
            <a:r>
              <a:rPr lang="en-US" altLang="en-US" smtClean="0"/>
              <a:t>Energy cannot be created nor destroyed.</a:t>
            </a:r>
          </a:p>
          <a:p>
            <a:pPr lvl="1" eaLnBrk="1" hangingPunct="1"/>
            <a:r>
              <a:rPr lang="en-US" altLang="en-US" smtClean="0"/>
              <a:t>It can only be transferred from one form to another</a:t>
            </a:r>
          </a:p>
        </p:txBody>
      </p:sp>
      <p:pic>
        <p:nvPicPr>
          <p:cNvPr id="56324" name="Picture 4" descr="j021555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1" y="3733801"/>
            <a:ext cx="804863"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Line 5"/>
          <p:cNvSpPr>
            <a:spLocks noChangeShapeType="1"/>
          </p:cNvSpPr>
          <p:nvPr/>
        </p:nvSpPr>
        <p:spPr bwMode="auto">
          <a:xfrm>
            <a:off x="4267200" y="4876800"/>
            <a:ext cx="3200400"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326" name="Text Box 6"/>
          <p:cNvSpPr txBox="1">
            <a:spLocks noChangeArrowheads="1"/>
          </p:cNvSpPr>
          <p:nvPr/>
        </p:nvSpPr>
        <p:spPr bwMode="auto">
          <a:xfrm>
            <a:off x="4114800" y="4038601"/>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Wind Energy</a:t>
            </a:r>
          </a:p>
        </p:txBody>
      </p:sp>
      <p:sp>
        <p:nvSpPr>
          <p:cNvPr id="56327" name="Text Box 7"/>
          <p:cNvSpPr txBox="1">
            <a:spLocks noChangeArrowheads="1"/>
          </p:cNvSpPr>
          <p:nvPr/>
        </p:nvSpPr>
        <p:spPr bwMode="auto">
          <a:xfrm>
            <a:off x="5638800" y="5181601"/>
            <a:ext cx="2590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Electrical Energy</a:t>
            </a:r>
          </a:p>
        </p:txBody>
      </p:sp>
      <p:sp>
        <p:nvSpPr>
          <p:cNvPr id="56328" name="Litebulb"/>
          <p:cNvSpPr>
            <a:spLocks noEditPoints="1" noChangeArrowheads="1"/>
          </p:cNvSpPr>
          <p:nvPr/>
        </p:nvSpPr>
        <p:spPr bwMode="auto">
          <a:xfrm>
            <a:off x="8229600" y="3886200"/>
            <a:ext cx="1295400" cy="1676400"/>
          </a:xfrm>
          <a:custGeom>
            <a:avLst/>
            <a:gdLst>
              <a:gd name="T0" fmla="*/ 38844009 w 21600"/>
              <a:gd name="T1" fmla="*/ 0 h 21600"/>
              <a:gd name="T2" fmla="*/ 77688019 w 21600"/>
              <a:gd name="T3" fmla="*/ 46874785 h 21600"/>
              <a:gd name="T4" fmla="*/ 0 w 21600"/>
              <a:gd name="T5" fmla="*/ 46874785 h 21600"/>
              <a:gd name="T6" fmla="*/ 38844009 w 21600"/>
              <a:gd name="T7" fmla="*/ 130107258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Tree>
    <p:extLst>
      <p:ext uri="{BB962C8B-B14F-4D97-AF65-F5344CB8AC3E}">
        <p14:creationId xmlns:p14="http://schemas.microsoft.com/office/powerpoint/2010/main" val="1659040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autoRev="1" fill="hold" nodeType="clickEffect">
                                  <p:stCondLst>
                                    <p:cond delay="0"/>
                                  </p:stCondLst>
                                  <p:childTnLst>
                                    <p:animScale>
                                      <p:cBhvr>
                                        <p:cTn id="6" dur="2000" fill="hold"/>
                                        <p:tgtEl>
                                          <p:spTgt spid="56324"/>
                                        </p:tgtEl>
                                      </p:cBhvr>
                                      <p:by x="150000" y="150000"/>
                                    </p:animScale>
                                  </p:childTnLst>
                                </p:cTn>
                              </p:par>
                              <p:par>
                                <p:cTn id="7" presetID="6" presetClass="emph" presetSubtype="0" autoRev="1" fill="hold" grpId="0" nodeType="withEffect">
                                  <p:stCondLst>
                                    <p:cond delay="0"/>
                                  </p:stCondLst>
                                  <p:childTnLst>
                                    <p:animScale>
                                      <p:cBhvr>
                                        <p:cTn id="8" dur="2000" fill="hold"/>
                                        <p:tgtEl>
                                          <p:spTgt spid="56326"/>
                                        </p:tgtEl>
                                      </p:cBhvr>
                                      <p:by x="150000" y="150000"/>
                                    </p:animScale>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6325"/>
                                        </p:tgtEl>
                                        <p:attrNameLst>
                                          <p:attrName>style.visibility</p:attrName>
                                        </p:attrNameLst>
                                      </p:cBhvr>
                                      <p:to>
                                        <p:strVal val="visible"/>
                                      </p:to>
                                    </p:set>
                                  </p:childTnLst>
                                </p:cTn>
                              </p:par>
                            </p:childTnLst>
                          </p:cTn>
                        </p:par>
                        <p:par>
                          <p:cTn id="13" fill="hold" nodeType="afterGroup">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56327"/>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56328"/>
                                        </p:tgtEl>
                                        <p:attrNameLst>
                                          <p:attrName>style.visibility</p:attrName>
                                        </p:attrNameLst>
                                      </p:cBhvr>
                                      <p:to>
                                        <p:strVal val="visible"/>
                                      </p:to>
                                    </p:set>
                                  </p:childTnLst>
                                </p:cTn>
                              </p:par>
                            </p:childTnLst>
                          </p:cTn>
                        </p:par>
                        <p:par>
                          <p:cTn id="18" fill="hold" nodeType="afterGroup">
                            <p:stCondLst>
                              <p:cond delay="0"/>
                            </p:stCondLst>
                            <p:childTnLst>
                              <p:par>
                                <p:cTn id="19" presetID="6" presetClass="emph" presetSubtype="0" autoRev="1" fill="hold" grpId="1" nodeType="afterEffect">
                                  <p:stCondLst>
                                    <p:cond delay="1000"/>
                                  </p:stCondLst>
                                  <p:childTnLst>
                                    <p:animScale>
                                      <p:cBhvr>
                                        <p:cTn id="20" dur="2000" fill="hold"/>
                                        <p:tgtEl>
                                          <p:spTgt spid="56327"/>
                                        </p:tgtEl>
                                      </p:cBhvr>
                                      <p:by x="150000" y="150000"/>
                                    </p:animScale>
                                  </p:childTnLst>
                                </p:cTn>
                              </p:par>
                              <p:par>
                                <p:cTn id="21" presetID="6" presetClass="emph" presetSubtype="0" autoRev="1" fill="hold" grpId="1" nodeType="withEffect">
                                  <p:stCondLst>
                                    <p:cond delay="2000"/>
                                  </p:stCondLst>
                                  <p:childTnLst>
                                    <p:animScale>
                                      <p:cBhvr>
                                        <p:cTn id="22" dur="2000" fill="hold"/>
                                        <p:tgtEl>
                                          <p:spTgt spid="5632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P spid="56326" grpId="0"/>
      <p:bldP spid="56327" grpId="0"/>
      <p:bldP spid="56327" grpId="1"/>
      <p:bldP spid="56328" grpId="0" animBg="1"/>
      <p:bldP spid="56328"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2"/>
          <p:cNvSpPr>
            <a:spLocks noGrp="1" noChangeArrowheads="1"/>
          </p:cNvSpPr>
          <p:nvPr>
            <p:ph type="title"/>
          </p:nvPr>
        </p:nvSpPr>
        <p:spPr/>
        <p:txBody>
          <a:bodyPr/>
          <a:lstStyle/>
          <a:p>
            <a:pPr eaLnBrk="1" hangingPunct="1"/>
            <a:endParaRPr lang="en-US" altLang="en-US" smtClean="0"/>
          </a:p>
        </p:txBody>
      </p:sp>
      <p:sp>
        <p:nvSpPr>
          <p:cNvPr id="37891" name="Rectangle 3"/>
          <p:cNvSpPr>
            <a:spLocks noGrp="1" noChangeArrowheads="1"/>
          </p:cNvSpPr>
          <p:nvPr>
            <p:ph type="body" sz="half" idx="1"/>
          </p:nvPr>
        </p:nvSpPr>
        <p:spPr>
          <a:xfrm>
            <a:off x="1981200" y="1600200"/>
            <a:ext cx="8229600" cy="1600200"/>
          </a:xfrm>
        </p:spPr>
        <p:txBody>
          <a:bodyPr/>
          <a:lstStyle/>
          <a:p>
            <a:pPr eaLnBrk="1" hangingPunct="1"/>
            <a:r>
              <a:rPr lang="en-US" altLang="en-US" u="sng"/>
              <a:t>2</a:t>
            </a:r>
            <a:r>
              <a:rPr lang="en-US" altLang="en-US" u="sng" baseline="30000"/>
              <a:t>nd</a:t>
            </a:r>
            <a:r>
              <a:rPr lang="en-US" altLang="en-US" u="sng"/>
              <a:t> Law of Thermodynamics- </a:t>
            </a:r>
            <a:r>
              <a:rPr lang="en-US" altLang="en-US"/>
              <a:t>During any energy transfer, some energy is converted into an unusable form that cannot be passed on.</a:t>
            </a:r>
          </a:p>
          <a:p>
            <a:pPr eaLnBrk="1" hangingPunct="1">
              <a:buFontTx/>
              <a:buNone/>
            </a:pPr>
            <a:endParaRPr lang="en-US" altLang="en-US"/>
          </a:p>
        </p:txBody>
      </p:sp>
      <p:pic>
        <p:nvPicPr>
          <p:cNvPr id="37892" name="Picture 21" descr="horse-silhouette-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3962401"/>
            <a:ext cx="2590800" cy="1833563"/>
          </a:xfrm>
          <a:noFill/>
        </p:spPr>
      </p:pic>
      <p:sp>
        <p:nvSpPr>
          <p:cNvPr id="37893" name="Text Box 24"/>
          <p:cNvSpPr txBox="1">
            <a:spLocks noChangeArrowheads="1"/>
          </p:cNvSpPr>
          <p:nvPr/>
        </p:nvSpPr>
        <p:spPr bwMode="auto">
          <a:xfrm>
            <a:off x="3657600" y="3962401"/>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teeth</a:t>
            </a:r>
          </a:p>
        </p:txBody>
      </p:sp>
      <p:sp>
        <p:nvSpPr>
          <p:cNvPr id="37894" name="Text Box 25"/>
          <p:cNvSpPr txBox="1">
            <a:spLocks noChangeArrowheads="1"/>
          </p:cNvSpPr>
          <p:nvPr/>
        </p:nvSpPr>
        <p:spPr bwMode="auto">
          <a:xfrm>
            <a:off x="3352800" y="4953001"/>
            <a:ext cx="1905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movement</a:t>
            </a:r>
          </a:p>
        </p:txBody>
      </p:sp>
      <p:sp>
        <p:nvSpPr>
          <p:cNvPr id="37895" name="Text Box 26"/>
          <p:cNvSpPr txBox="1">
            <a:spLocks noChangeArrowheads="1"/>
          </p:cNvSpPr>
          <p:nvPr/>
        </p:nvSpPr>
        <p:spPr bwMode="auto">
          <a:xfrm>
            <a:off x="4724400" y="3505201"/>
            <a:ext cx="83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hair</a:t>
            </a:r>
          </a:p>
        </p:txBody>
      </p:sp>
      <p:sp>
        <p:nvSpPr>
          <p:cNvPr id="37896" name="Text Box 27"/>
          <p:cNvSpPr txBox="1">
            <a:spLocks noChangeArrowheads="1"/>
          </p:cNvSpPr>
          <p:nvPr/>
        </p:nvSpPr>
        <p:spPr bwMode="auto">
          <a:xfrm>
            <a:off x="5943600" y="3733801"/>
            <a:ext cx="83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heat</a:t>
            </a:r>
          </a:p>
        </p:txBody>
      </p:sp>
      <p:sp>
        <p:nvSpPr>
          <p:cNvPr id="37897" name="Text Box 28"/>
          <p:cNvSpPr txBox="1">
            <a:spLocks noChangeArrowheads="1"/>
          </p:cNvSpPr>
          <p:nvPr/>
        </p:nvSpPr>
        <p:spPr bwMode="auto">
          <a:xfrm>
            <a:off x="7315200" y="4114801"/>
            <a:ext cx="1447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bones</a:t>
            </a:r>
          </a:p>
        </p:txBody>
      </p:sp>
      <p:sp>
        <p:nvSpPr>
          <p:cNvPr id="37898" name="Text Box 29"/>
          <p:cNvSpPr txBox="1">
            <a:spLocks noChangeArrowheads="1"/>
          </p:cNvSpPr>
          <p:nvPr/>
        </p:nvSpPr>
        <p:spPr bwMode="auto">
          <a:xfrm>
            <a:off x="7315200" y="5105401"/>
            <a:ext cx="1600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hooves</a:t>
            </a:r>
          </a:p>
        </p:txBody>
      </p:sp>
    </p:spTree>
    <p:extLst>
      <p:ext uri="{BB962C8B-B14F-4D97-AF65-F5344CB8AC3E}">
        <p14:creationId xmlns:p14="http://schemas.microsoft.com/office/powerpoint/2010/main" val="31919420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tLang="en-US" smtClean="0"/>
              <a:t>Pyramids</a:t>
            </a:r>
          </a:p>
        </p:txBody>
      </p:sp>
      <p:sp>
        <p:nvSpPr>
          <p:cNvPr id="38915" name="Rectangle 3"/>
          <p:cNvSpPr>
            <a:spLocks noGrp="1" noChangeArrowheads="1"/>
          </p:cNvSpPr>
          <p:nvPr>
            <p:ph type="body" idx="1"/>
          </p:nvPr>
        </p:nvSpPr>
        <p:spPr/>
        <p:txBody>
          <a:bodyPr/>
          <a:lstStyle/>
          <a:p>
            <a:pPr eaLnBrk="1" hangingPunct="1"/>
            <a:r>
              <a:rPr lang="en-US" altLang="en-US" smtClean="0"/>
              <a:t>An </a:t>
            </a:r>
            <a:r>
              <a:rPr lang="en-US" altLang="en-US" u="sng" smtClean="0"/>
              <a:t>Ecological Pyramid</a:t>
            </a:r>
            <a:r>
              <a:rPr lang="en-US" altLang="en-US" smtClean="0"/>
              <a:t> graphically shows the relationship between trophic levels</a:t>
            </a:r>
          </a:p>
          <a:p>
            <a:pPr eaLnBrk="1" hangingPunct="1"/>
            <a:r>
              <a:rPr lang="en-US" altLang="en-US" u="sng" smtClean="0"/>
              <a:t>Pyramid of energy- </a:t>
            </a:r>
            <a:r>
              <a:rPr lang="en-US" altLang="en-US" smtClean="0"/>
              <a:t>Shows the sum of all the energy of all the organisms at each trophic level.</a:t>
            </a:r>
          </a:p>
          <a:p>
            <a:pPr lvl="1" eaLnBrk="1" hangingPunct="1"/>
            <a:r>
              <a:rPr lang="en-US" altLang="en-US" smtClean="0"/>
              <a:t>Always more energy at the bottom than the top. </a:t>
            </a:r>
          </a:p>
        </p:txBody>
      </p:sp>
    </p:spTree>
    <p:extLst>
      <p:ext uri="{BB962C8B-B14F-4D97-AF65-F5344CB8AC3E}">
        <p14:creationId xmlns:p14="http://schemas.microsoft.com/office/powerpoint/2010/main" val="5325676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AutoShape 4"/>
          <p:cNvSpPr>
            <a:spLocks noChangeArrowheads="1"/>
          </p:cNvSpPr>
          <p:nvPr/>
        </p:nvSpPr>
        <p:spPr bwMode="auto">
          <a:xfrm rot="10800000">
            <a:off x="3657600" y="4572000"/>
            <a:ext cx="4724400" cy="1143000"/>
          </a:xfrm>
          <a:custGeom>
            <a:avLst/>
            <a:gdLst>
              <a:gd name="T0" fmla="*/ 927606296 w 21600"/>
              <a:gd name="T1" fmla="*/ 30241877 h 21600"/>
              <a:gd name="T2" fmla="*/ 516665665 w 21600"/>
              <a:gd name="T3" fmla="*/ 60483755 h 21600"/>
              <a:gd name="T4" fmla="*/ 105725062 w 21600"/>
              <a:gd name="T5" fmla="*/ 30241877 h 21600"/>
              <a:gd name="T6" fmla="*/ 516665665 w 21600"/>
              <a:gd name="T7" fmla="*/ 0 h 21600"/>
              <a:gd name="T8" fmla="*/ 0 60000 65536"/>
              <a:gd name="T9" fmla="*/ 0 60000 65536"/>
              <a:gd name="T10" fmla="*/ 0 60000 65536"/>
              <a:gd name="T11" fmla="*/ 0 60000 65536"/>
              <a:gd name="T12" fmla="*/ 4010 w 21600"/>
              <a:gd name="T13" fmla="*/ 4010 h 21600"/>
              <a:gd name="T14" fmla="*/ 17590 w 21600"/>
              <a:gd name="T15" fmla="*/ 17590 h 21600"/>
            </a:gdLst>
            <a:ahLst/>
            <a:cxnLst>
              <a:cxn ang="T8">
                <a:pos x="T0" y="T1"/>
              </a:cxn>
              <a:cxn ang="T9">
                <a:pos x="T2" y="T3"/>
              </a:cxn>
              <a:cxn ang="T10">
                <a:pos x="T4" y="T5"/>
              </a:cxn>
              <a:cxn ang="T11">
                <a:pos x="T6" y="T7"/>
              </a:cxn>
            </a:cxnLst>
            <a:rect l="T12" t="T13" r="T14" b="T15"/>
            <a:pathLst>
              <a:path w="21600" h="21600">
                <a:moveTo>
                  <a:pt x="0" y="0"/>
                </a:moveTo>
                <a:lnTo>
                  <a:pt x="4420" y="21600"/>
                </a:lnTo>
                <a:lnTo>
                  <a:pt x="1718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5577" name="AutoShape 41"/>
          <p:cNvSpPr>
            <a:spLocks noChangeArrowheads="1"/>
          </p:cNvSpPr>
          <p:nvPr/>
        </p:nvSpPr>
        <p:spPr bwMode="auto">
          <a:xfrm rot="10800000">
            <a:off x="4572000" y="3657600"/>
            <a:ext cx="2819400" cy="914400"/>
          </a:xfrm>
          <a:custGeom>
            <a:avLst/>
            <a:gdLst>
              <a:gd name="T0" fmla="*/ 322008648 w 21600"/>
              <a:gd name="T1" fmla="*/ 19354798 h 21600"/>
              <a:gd name="T2" fmla="*/ 184005007 w 21600"/>
              <a:gd name="T3" fmla="*/ 38709597 h 21600"/>
              <a:gd name="T4" fmla="*/ 46001252 w 21600"/>
              <a:gd name="T5" fmla="*/ 19354798 h 21600"/>
              <a:gd name="T6" fmla="*/ 18400500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5579" name="AutoShape 43"/>
          <p:cNvSpPr>
            <a:spLocks noChangeArrowheads="1"/>
          </p:cNvSpPr>
          <p:nvPr/>
        </p:nvSpPr>
        <p:spPr bwMode="auto">
          <a:xfrm rot="10800000">
            <a:off x="5257800" y="3124200"/>
            <a:ext cx="1447800" cy="533400"/>
          </a:xfrm>
          <a:custGeom>
            <a:avLst/>
            <a:gdLst>
              <a:gd name="T0" fmla="*/ 84912467 w 21600"/>
              <a:gd name="T1" fmla="*/ 6586009 h 21600"/>
              <a:gd name="T2" fmla="*/ 48521408 w 21600"/>
              <a:gd name="T3" fmla="*/ 13172018 h 21600"/>
              <a:gd name="T4" fmla="*/ 12130352 w 21600"/>
              <a:gd name="T5" fmla="*/ 6586009 h 21600"/>
              <a:gd name="T6" fmla="*/ 485214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5580" name="AutoShape 44"/>
          <p:cNvSpPr>
            <a:spLocks noChangeArrowheads="1"/>
          </p:cNvSpPr>
          <p:nvPr/>
        </p:nvSpPr>
        <p:spPr bwMode="auto">
          <a:xfrm>
            <a:off x="5638800" y="2590800"/>
            <a:ext cx="685800" cy="533400"/>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5581" name="Text Box 45"/>
          <p:cNvSpPr txBox="1">
            <a:spLocks noChangeArrowheads="1"/>
          </p:cNvSpPr>
          <p:nvPr/>
        </p:nvSpPr>
        <p:spPr bwMode="auto">
          <a:xfrm>
            <a:off x="2057400" y="47244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a:t>
            </a:r>
            <a:r>
              <a:rPr lang="en-US" altLang="en-US" baseline="30000"/>
              <a:t>st</a:t>
            </a:r>
            <a:r>
              <a:rPr lang="en-US" altLang="en-US"/>
              <a:t> trophic level</a:t>
            </a:r>
          </a:p>
        </p:txBody>
      </p:sp>
      <p:sp>
        <p:nvSpPr>
          <p:cNvPr id="65582" name="Text Box 46"/>
          <p:cNvSpPr txBox="1">
            <a:spLocks noChangeArrowheads="1"/>
          </p:cNvSpPr>
          <p:nvPr/>
        </p:nvSpPr>
        <p:spPr bwMode="auto">
          <a:xfrm>
            <a:off x="2743200" y="39624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2nd trophic level</a:t>
            </a:r>
          </a:p>
        </p:txBody>
      </p:sp>
      <p:sp>
        <p:nvSpPr>
          <p:cNvPr id="65583" name="Text Box 47"/>
          <p:cNvSpPr txBox="1">
            <a:spLocks noChangeArrowheads="1"/>
          </p:cNvSpPr>
          <p:nvPr/>
        </p:nvSpPr>
        <p:spPr bwMode="auto">
          <a:xfrm>
            <a:off x="3048000" y="32766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3rd trophic level</a:t>
            </a:r>
          </a:p>
        </p:txBody>
      </p:sp>
      <p:sp>
        <p:nvSpPr>
          <p:cNvPr id="65584" name="Text Box 48"/>
          <p:cNvSpPr txBox="1">
            <a:spLocks noChangeArrowheads="1"/>
          </p:cNvSpPr>
          <p:nvPr/>
        </p:nvSpPr>
        <p:spPr bwMode="auto">
          <a:xfrm>
            <a:off x="3505200" y="27432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4th trophic level</a:t>
            </a:r>
          </a:p>
        </p:txBody>
      </p:sp>
      <p:sp>
        <p:nvSpPr>
          <p:cNvPr id="65585" name="Text Box 49"/>
          <p:cNvSpPr txBox="1">
            <a:spLocks noChangeArrowheads="1"/>
          </p:cNvSpPr>
          <p:nvPr/>
        </p:nvSpPr>
        <p:spPr bwMode="auto">
          <a:xfrm>
            <a:off x="7924800" y="4724401"/>
            <a:ext cx="2286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Producers</a:t>
            </a:r>
          </a:p>
        </p:txBody>
      </p:sp>
      <p:sp>
        <p:nvSpPr>
          <p:cNvPr id="65586" name="Text Box 50"/>
          <p:cNvSpPr txBox="1">
            <a:spLocks noChangeArrowheads="1"/>
          </p:cNvSpPr>
          <p:nvPr/>
        </p:nvSpPr>
        <p:spPr bwMode="auto">
          <a:xfrm>
            <a:off x="7086600" y="3886201"/>
            <a:ext cx="304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Herbivores and Omnivores</a:t>
            </a:r>
          </a:p>
        </p:txBody>
      </p:sp>
      <p:sp>
        <p:nvSpPr>
          <p:cNvPr id="65587" name="Text Box 51"/>
          <p:cNvSpPr txBox="1">
            <a:spLocks noChangeArrowheads="1"/>
          </p:cNvSpPr>
          <p:nvPr/>
        </p:nvSpPr>
        <p:spPr bwMode="auto">
          <a:xfrm>
            <a:off x="6781800" y="3276601"/>
            <a:ext cx="312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Carnivores and Omnivores</a:t>
            </a:r>
          </a:p>
        </p:txBody>
      </p:sp>
      <p:sp>
        <p:nvSpPr>
          <p:cNvPr id="65588" name="Text Box 52"/>
          <p:cNvSpPr txBox="1">
            <a:spLocks noChangeArrowheads="1"/>
          </p:cNvSpPr>
          <p:nvPr/>
        </p:nvSpPr>
        <p:spPr bwMode="auto">
          <a:xfrm>
            <a:off x="6553200" y="2667001"/>
            <a:ext cx="304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Top carnivore</a:t>
            </a:r>
          </a:p>
        </p:txBody>
      </p:sp>
      <p:pic>
        <p:nvPicPr>
          <p:cNvPr id="65589" name="Picture 53"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90" name="Picture 54"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91" name="Picture 55"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92" name="Picture 56"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93" name="Picture 57"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5" name="Text Box 58"/>
          <p:cNvSpPr txBox="1">
            <a:spLocks noChangeArrowheads="1"/>
          </p:cNvSpPr>
          <p:nvPr/>
        </p:nvSpPr>
        <p:spPr bwMode="auto">
          <a:xfrm>
            <a:off x="4191000" y="533400"/>
            <a:ext cx="3657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u="sng"/>
              <a:t>Pyramid of Energy</a:t>
            </a:r>
          </a:p>
        </p:txBody>
      </p:sp>
      <p:pic>
        <p:nvPicPr>
          <p:cNvPr id="65595" name="Picture 59" descr="j02625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3733800"/>
            <a:ext cx="6096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96" name="Picture 60" descr="j02625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4114800"/>
            <a:ext cx="6096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97" name="Picture 61" descr="j02625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4114800"/>
            <a:ext cx="6096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99" name="Picture 63" descr="See full size image">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15001" y="2743200"/>
            <a:ext cx="51911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600" name="Picture 64" descr="coyote2a">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86400" y="3276600"/>
            <a:ext cx="4572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601" name="Picture 65" descr="coyote2a">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19800" y="3276600"/>
            <a:ext cx="4572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66881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58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59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558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559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559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559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55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558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558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557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558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559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559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5597"/>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558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557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558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560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5601"/>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558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558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558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55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nimBg="1"/>
      <p:bldP spid="65577" grpId="0" animBg="1"/>
      <p:bldP spid="65579" grpId="0" animBg="1"/>
      <p:bldP spid="65580" grpId="0" animBg="1"/>
      <p:bldP spid="65581" grpId="0"/>
      <p:bldP spid="65582" grpId="0"/>
      <p:bldP spid="65583" grpId="0"/>
      <p:bldP spid="65584" grpId="0"/>
      <p:bldP spid="65585" grpId="0"/>
      <p:bldP spid="65586" grpId="0"/>
      <p:bldP spid="65587" grpId="0"/>
      <p:bldP spid="6558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8"/>
          <p:cNvSpPr txBox="1">
            <a:spLocks noChangeArrowheads="1"/>
          </p:cNvSpPr>
          <p:nvPr/>
        </p:nvSpPr>
        <p:spPr bwMode="auto">
          <a:xfrm>
            <a:off x="4038600" y="685800"/>
            <a:ext cx="434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u="sng"/>
              <a:t>Pyramid of Numbers</a:t>
            </a:r>
          </a:p>
        </p:txBody>
      </p:sp>
      <p:sp>
        <p:nvSpPr>
          <p:cNvPr id="66569" name="AutoShape 9"/>
          <p:cNvSpPr>
            <a:spLocks noChangeArrowheads="1"/>
          </p:cNvSpPr>
          <p:nvPr/>
        </p:nvSpPr>
        <p:spPr bwMode="auto">
          <a:xfrm rot="10800000">
            <a:off x="3657600" y="4572000"/>
            <a:ext cx="4724400" cy="1143000"/>
          </a:xfrm>
          <a:custGeom>
            <a:avLst/>
            <a:gdLst>
              <a:gd name="T0" fmla="*/ 927606296 w 21600"/>
              <a:gd name="T1" fmla="*/ 30241877 h 21600"/>
              <a:gd name="T2" fmla="*/ 516665665 w 21600"/>
              <a:gd name="T3" fmla="*/ 60483755 h 21600"/>
              <a:gd name="T4" fmla="*/ 105725062 w 21600"/>
              <a:gd name="T5" fmla="*/ 30241877 h 21600"/>
              <a:gd name="T6" fmla="*/ 516665665 w 21600"/>
              <a:gd name="T7" fmla="*/ 0 h 21600"/>
              <a:gd name="T8" fmla="*/ 0 60000 65536"/>
              <a:gd name="T9" fmla="*/ 0 60000 65536"/>
              <a:gd name="T10" fmla="*/ 0 60000 65536"/>
              <a:gd name="T11" fmla="*/ 0 60000 65536"/>
              <a:gd name="T12" fmla="*/ 4010 w 21600"/>
              <a:gd name="T13" fmla="*/ 4010 h 21600"/>
              <a:gd name="T14" fmla="*/ 17590 w 21600"/>
              <a:gd name="T15" fmla="*/ 17590 h 21600"/>
            </a:gdLst>
            <a:ahLst/>
            <a:cxnLst>
              <a:cxn ang="T8">
                <a:pos x="T0" y="T1"/>
              </a:cxn>
              <a:cxn ang="T9">
                <a:pos x="T2" y="T3"/>
              </a:cxn>
              <a:cxn ang="T10">
                <a:pos x="T4" y="T5"/>
              </a:cxn>
              <a:cxn ang="T11">
                <a:pos x="T6" y="T7"/>
              </a:cxn>
            </a:cxnLst>
            <a:rect l="T12" t="T13" r="T14" b="T15"/>
            <a:pathLst>
              <a:path w="21600" h="21600">
                <a:moveTo>
                  <a:pt x="0" y="0"/>
                </a:moveTo>
                <a:lnTo>
                  <a:pt x="4420" y="21600"/>
                </a:lnTo>
                <a:lnTo>
                  <a:pt x="1718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6570" name="AutoShape 10"/>
          <p:cNvSpPr>
            <a:spLocks noChangeArrowheads="1"/>
          </p:cNvSpPr>
          <p:nvPr/>
        </p:nvSpPr>
        <p:spPr bwMode="auto">
          <a:xfrm rot="10800000">
            <a:off x="4572000" y="3657600"/>
            <a:ext cx="2819400" cy="914400"/>
          </a:xfrm>
          <a:custGeom>
            <a:avLst/>
            <a:gdLst>
              <a:gd name="T0" fmla="*/ 322008648 w 21600"/>
              <a:gd name="T1" fmla="*/ 19354798 h 21600"/>
              <a:gd name="T2" fmla="*/ 184005007 w 21600"/>
              <a:gd name="T3" fmla="*/ 38709597 h 21600"/>
              <a:gd name="T4" fmla="*/ 46001252 w 21600"/>
              <a:gd name="T5" fmla="*/ 19354798 h 21600"/>
              <a:gd name="T6" fmla="*/ 18400500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6571" name="AutoShape 11"/>
          <p:cNvSpPr>
            <a:spLocks noChangeArrowheads="1"/>
          </p:cNvSpPr>
          <p:nvPr/>
        </p:nvSpPr>
        <p:spPr bwMode="auto">
          <a:xfrm rot="10800000">
            <a:off x="5257800" y="3124200"/>
            <a:ext cx="1447800" cy="533400"/>
          </a:xfrm>
          <a:custGeom>
            <a:avLst/>
            <a:gdLst>
              <a:gd name="T0" fmla="*/ 84912467 w 21600"/>
              <a:gd name="T1" fmla="*/ 6586009 h 21600"/>
              <a:gd name="T2" fmla="*/ 48521408 w 21600"/>
              <a:gd name="T3" fmla="*/ 13172018 h 21600"/>
              <a:gd name="T4" fmla="*/ 12130352 w 21600"/>
              <a:gd name="T5" fmla="*/ 6586009 h 21600"/>
              <a:gd name="T6" fmla="*/ 485214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6572" name="AutoShape 12"/>
          <p:cNvSpPr>
            <a:spLocks noChangeArrowheads="1"/>
          </p:cNvSpPr>
          <p:nvPr/>
        </p:nvSpPr>
        <p:spPr bwMode="auto">
          <a:xfrm>
            <a:off x="5638800" y="2590800"/>
            <a:ext cx="685800" cy="533400"/>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6573" name="Text Box 13"/>
          <p:cNvSpPr txBox="1">
            <a:spLocks noChangeArrowheads="1"/>
          </p:cNvSpPr>
          <p:nvPr/>
        </p:nvSpPr>
        <p:spPr bwMode="auto">
          <a:xfrm>
            <a:off x="2057400" y="47244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a:t>
            </a:r>
            <a:r>
              <a:rPr lang="en-US" altLang="en-US" baseline="30000"/>
              <a:t>st</a:t>
            </a:r>
            <a:r>
              <a:rPr lang="en-US" altLang="en-US"/>
              <a:t> trophic level</a:t>
            </a:r>
          </a:p>
        </p:txBody>
      </p:sp>
      <p:sp>
        <p:nvSpPr>
          <p:cNvPr id="66574" name="Text Box 14"/>
          <p:cNvSpPr txBox="1">
            <a:spLocks noChangeArrowheads="1"/>
          </p:cNvSpPr>
          <p:nvPr/>
        </p:nvSpPr>
        <p:spPr bwMode="auto">
          <a:xfrm>
            <a:off x="2743200" y="39624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2nd trophic level</a:t>
            </a:r>
          </a:p>
        </p:txBody>
      </p:sp>
      <p:sp>
        <p:nvSpPr>
          <p:cNvPr id="66575" name="Text Box 15"/>
          <p:cNvSpPr txBox="1">
            <a:spLocks noChangeArrowheads="1"/>
          </p:cNvSpPr>
          <p:nvPr/>
        </p:nvSpPr>
        <p:spPr bwMode="auto">
          <a:xfrm>
            <a:off x="3048000" y="32766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3rd trophic level</a:t>
            </a:r>
          </a:p>
        </p:txBody>
      </p:sp>
      <p:sp>
        <p:nvSpPr>
          <p:cNvPr id="66576" name="Text Box 16"/>
          <p:cNvSpPr txBox="1">
            <a:spLocks noChangeArrowheads="1"/>
          </p:cNvSpPr>
          <p:nvPr/>
        </p:nvSpPr>
        <p:spPr bwMode="auto">
          <a:xfrm>
            <a:off x="3505200" y="27432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4th trophic level</a:t>
            </a:r>
          </a:p>
        </p:txBody>
      </p:sp>
      <p:sp>
        <p:nvSpPr>
          <p:cNvPr id="66577" name="Text Box 17"/>
          <p:cNvSpPr txBox="1">
            <a:spLocks noChangeArrowheads="1"/>
          </p:cNvSpPr>
          <p:nvPr/>
        </p:nvSpPr>
        <p:spPr bwMode="auto">
          <a:xfrm>
            <a:off x="7086600" y="3886201"/>
            <a:ext cx="304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1000 deer</a:t>
            </a:r>
          </a:p>
        </p:txBody>
      </p:sp>
      <p:sp>
        <p:nvSpPr>
          <p:cNvPr id="66578" name="Text Box 18"/>
          <p:cNvSpPr txBox="1">
            <a:spLocks noChangeArrowheads="1"/>
          </p:cNvSpPr>
          <p:nvPr/>
        </p:nvSpPr>
        <p:spPr bwMode="auto">
          <a:xfrm>
            <a:off x="6781800" y="3276601"/>
            <a:ext cx="312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20 coyotes</a:t>
            </a:r>
          </a:p>
        </p:txBody>
      </p:sp>
      <p:sp>
        <p:nvSpPr>
          <p:cNvPr id="66579" name="Text Box 19"/>
          <p:cNvSpPr txBox="1">
            <a:spLocks noChangeArrowheads="1"/>
          </p:cNvSpPr>
          <p:nvPr/>
        </p:nvSpPr>
        <p:spPr bwMode="auto">
          <a:xfrm>
            <a:off x="6553200" y="2667001"/>
            <a:ext cx="304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4 cougars</a:t>
            </a:r>
          </a:p>
        </p:txBody>
      </p:sp>
      <p:pic>
        <p:nvPicPr>
          <p:cNvPr id="66580" name="Picture 20"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1" name="Picture 21"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2" name="Picture 22"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3" name="Picture 23"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4" name="Picture 24"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5" name="Picture 25" descr="j02625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3733800"/>
            <a:ext cx="6096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6" name="Picture 26" descr="j02625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4114800"/>
            <a:ext cx="6096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7" name="Picture 27" descr="j02625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4114800"/>
            <a:ext cx="6096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88" name="Text Box 28"/>
          <p:cNvSpPr txBox="1">
            <a:spLocks noChangeArrowheads="1"/>
          </p:cNvSpPr>
          <p:nvPr/>
        </p:nvSpPr>
        <p:spPr bwMode="auto">
          <a:xfrm>
            <a:off x="7924800" y="4648201"/>
            <a:ext cx="236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1 000 000 plants</a:t>
            </a:r>
          </a:p>
        </p:txBody>
      </p:sp>
      <p:pic>
        <p:nvPicPr>
          <p:cNvPr id="66590" name="Picture 30" descr="coyote2a">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6400" y="3276600"/>
            <a:ext cx="4572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93" name="Picture 33" descr="coyote2a">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0" y="3276600"/>
            <a:ext cx="4572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95" name="Picture 35" descr="See full size image">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15000" y="2743201"/>
            <a:ext cx="5334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6" name="Text Box 36"/>
          <p:cNvSpPr txBox="1">
            <a:spLocks noChangeArrowheads="1"/>
          </p:cNvSpPr>
          <p:nvPr/>
        </p:nvSpPr>
        <p:spPr bwMode="auto">
          <a:xfrm>
            <a:off x="2819400" y="1295401"/>
            <a:ext cx="716280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-Shows the number of organisms at each trophic level.</a:t>
            </a:r>
          </a:p>
          <a:p>
            <a:pPr eaLnBrk="1" hangingPunct="1">
              <a:spcBef>
                <a:spcPct val="50000"/>
              </a:spcBef>
            </a:pPr>
            <a:r>
              <a:rPr lang="en-US" altLang="en-US"/>
              <a:t>	-Typically there are more organisms at lower trophic levels.</a:t>
            </a:r>
          </a:p>
        </p:txBody>
      </p:sp>
    </p:spTree>
    <p:extLst>
      <p:ext uri="{BB962C8B-B14F-4D97-AF65-F5344CB8AC3E}">
        <p14:creationId xmlns:p14="http://schemas.microsoft.com/office/powerpoint/2010/main" val="4737007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57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658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658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58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5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658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656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6588"/>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65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657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657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658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658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6587"/>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657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657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657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659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6593"/>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657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657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6579"/>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65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9" grpId="0" animBg="1"/>
      <p:bldP spid="66570" grpId="0" animBg="1"/>
      <p:bldP spid="66571" grpId="0" animBg="1"/>
      <p:bldP spid="66572" grpId="0" animBg="1"/>
      <p:bldP spid="66573" grpId="0"/>
      <p:bldP spid="66574" grpId="0"/>
      <p:bldP spid="66575" grpId="0"/>
      <p:bldP spid="66576" grpId="0"/>
      <p:bldP spid="66577" grpId="0"/>
      <p:bldP spid="66578" grpId="0"/>
      <p:bldP spid="66579" grpId="0"/>
      <p:bldP spid="6658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4"/>
          <p:cNvSpPr txBox="1">
            <a:spLocks noChangeArrowheads="1"/>
          </p:cNvSpPr>
          <p:nvPr/>
        </p:nvSpPr>
        <p:spPr bwMode="auto">
          <a:xfrm>
            <a:off x="2895600" y="457200"/>
            <a:ext cx="7010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u="sng"/>
              <a:t>Exception to the Pyramid of Numbers</a:t>
            </a:r>
          </a:p>
        </p:txBody>
      </p:sp>
      <p:sp>
        <p:nvSpPr>
          <p:cNvPr id="41987" name="Text Box 5"/>
          <p:cNvSpPr txBox="1">
            <a:spLocks noChangeArrowheads="1"/>
          </p:cNvSpPr>
          <p:nvPr/>
        </p:nvSpPr>
        <p:spPr bwMode="auto">
          <a:xfrm>
            <a:off x="2819400" y="1295400"/>
            <a:ext cx="6934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 When a larger organism is fed upon by a smaller organism, the pyramid will look more like a Christmas Tree</a:t>
            </a:r>
          </a:p>
        </p:txBody>
      </p:sp>
      <p:sp>
        <p:nvSpPr>
          <p:cNvPr id="68614" name="AutoShape 6"/>
          <p:cNvSpPr>
            <a:spLocks noChangeArrowheads="1"/>
          </p:cNvSpPr>
          <p:nvPr/>
        </p:nvSpPr>
        <p:spPr bwMode="auto">
          <a:xfrm rot="10800000">
            <a:off x="5410200" y="4572000"/>
            <a:ext cx="1143000" cy="914400"/>
          </a:xfrm>
          <a:custGeom>
            <a:avLst/>
            <a:gdLst>
              <a:gd name="T0" fmla="*/ 54295351 w 21600"/>
              <a:gd name="T1" fmla="*/ 19354798 h 21600"/>
              <a:gd name="T2" fmla="*/ 30241877 w 21600"/>
              <a:gd name="T3" fmla="*/ 38709597 h 21600"/>
              <a:gd name="T4" fmla="*/ 6188392 w 21600"/>
              <a:gd name="T5" fmla="*/ 19354798 h 21600"/>
              <a:gd name="T6" fmla="*/ 30241877 w 21600"/>
              <a:gd name="T7" fmla="*/ 0 h 21600"/>
              <a:gd name="T8" fmla="*/ 0 60000 65536"/>
              <a:gd name="T9" fmla="*/ 0 60000 65536"/>
              <a:gd name="T10" fmla="*/ 0 60000 65536"/>
              <a:gd name="T11" fmla="*/ 0 60000 65536"/>
              <a:gd name="T12" fmla="*/ 4010 w 21600"/>
              <a:gd name="T13" fmla="*/ 4010 h 21600"/>
              <a:gd name="T14" fmla="*/ 17590 w 21600"/>
              <a:gd name="T15" fmla="*/ 17590 h 21600"/>
            </a:gdLst>
            <a:ahLst/>
            <a:cxnLst>
              <a:cxn ang="T8">
                <a:pos x="T0" y="T1"/>
              </a:cxn>
              <a:cxn ang="T9">
                <a:pos x="T2" y="T3"/>
              </a:cxn>
              <a:cxn ang="T10">
                <a:pos x="T4" y="T5"/>
              </a:cxn>
              <a:cxn ang="T11">
                <a:pos x="T6" y="T7"/>
              </a:cxn>
            </a:cxnLst>
            <a:rect l="T12" t="T13" r="T14" b="T15"/>
            <a:pathLst>
              <a:path w="21600" h="21600">
                <a:moveTo>
                  <a:pt x="0" y="0"/>
                </a:moveTo>
                <a:lnTo>
                  <a:pt x="4420" y="21600"/>
                </a:lnTo>
                <a:lnTo>
                  <a:pt x="1718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8615" name="AutoShape 7"/>
          <p:cNvSpPr>
            <a:spLocks noChangeArrowheads="1"/>
          </p:cNvSpPr>
          <p:nvPr/>
        </p:nvSpPr>
        <p:spPr bwMode="auto">
          <a:xfrm rot="10800000">
            <a:off x="4572000" y="3657600"/>
            <a:ext cx="2819400" cy="914400"/>
          </a:xfrm>
          <a:custGeom>
            <a:avLst/>
            <a:gdLst>
              <a:gd name="T0" fmla="*/ 322008648 w 21600"/>
              <a:gd name="T1" fmla="*/ 19354798 h 21600"/>
              <a:gd name="T2" fmla="*/ 184005007 w 21600"/>
              <a:gd name="T3" fmla="*/ 38709597 h 21600"/>
              <a:gd name="T4" fmla="*/ 46001252 w 21600"/>
              <a:gd name="T5" fmla="*/ 19354798 h 21600"/>
              <a:gd name="T6" fmla="*/ 18400500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8616" name="AutoShape 8"/>
          <p:cNvSpPr>
            <a:spLocks noChangeArrowheads="1"/>
          </p:cNvSpPr>
          <p:nvPr/>
        </p:nvSpPr>
        <p:spPr bwMode="auto">
          <a:xfrm rot="10800000">
            <a:off x="5257800" y="3124200"/>
            <a:ext cx="1447800" cy="533400"/>
          </a:xfrm>
          <a:custGeom>
            <a:avLst/>
            <a:gdLst>
              <a:gd name="T0" fmla="*/ 84912467 w 21600"/>
              <a:gd name="T1" fmla="*/ 6586009 h 21600"/>
              <a:gd name="T2" fmla="*/ 48521408 w 21600"/>
              <a:gd name="T3" fmla="*/ 13172018 h 21600"/>
              <a:gd name="T4" fmla="*/ 12130352 w 21600"/>
              <a:gd name="T5" fmla="*/ 6586009 h 21600"/>
              <a:gd name="T6" fmla="*/ 485214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8617" name="AutoShape 9"/>
          <p:cNvSpPr>
            <a:spLocks noChangeArrowheads="1"/>
          </p:cNvSpPr>
          <p:nvPr/>
        </p:nvSpPr>
        <p:spPr bwMode="auto">
          <a:xfrm>
            <a:off x="5638800" y="2590800"/>
            <a:ext cx="685800" cy="533400"/>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8618" name="Text Box 10"/>
          <p:cNvSpPr txBox="1">
            <a:spLocks noChangeArrowheads="1"/>
          </p:cNvSpPr>
          <p:nvPr/>
        </p:nvSpPr>
        <p:spPr bwMode="auto">
          <a:xfrm>
            <a:off x="2057400" y="47244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a:t>
            </a:r>
            <a:r>
              <a:rPr lang="en-US" altLang="en-US" baseline="30000"/>
              <a:t>st</a:t>
            </a:r>
            <a:r>
              <a:rPr lang="en-US" altLang="en-US"/>
              <a:t> trophic level</a:t>
            </a:r>
          </a:p>
        </p:txBody>
      </p:sp>
      <p:sp>
        <p:nvSpPr>
          <p:cNvPr id="68619" name="Text Box 11"/>
          <p:cNvSpPr txBox="1">
            <a:spLocks noChangeArrowheads="1"/>
          </p:cNvSpPr>
          <p:nvPr/>
        </p:nvSpPr>
        <p:spPr bwMode="auto">
          <a:xfrm>
            <a:off x="2743200" y="39624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2nd trophic level</a:t>
            </a:r>
          </a:p>
        </p:txBody>
      </p:sp>
      <p:sp>
        <p:nvSpPr>
          <p:cNvPr id="68620" name="Text Box 12"/>
          <p:cNvSpPr txBox="1">
            <a:spLocks noChangeArrowheads="1"/>
          </p:cNvSpPr>
          <p:nvPr/>
        </p:nvSpPr>
        <p:spPr bwMode="auto">
          <a:xfrm>
            <a:off x="3048000" y="32766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3rd trophic level</a:t>
            </a:r>
          </a:p>
        </p:txBody>
      </p:sp>
      <p:sp>
        <p:nvSpPr>
          <p:cNvPr id="68621" name="Text Box 13"/>
          <p:cNvSpPr txBox="1">
            <a:spLocks noChangeArrowheads="1"/>
          </p:cNvSpPr>
          <p:nvPr/>
        </p:nvSpPr>
        <p:spPr bwMode="auto">
          <a:xfrm>
            <a:off x="3505200" y="27432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4th trophic level</a:t>
            </a:r>
          </a:p>
        </p:txBody>
      </p:sp>
      <p:sp>
        <p:nvSpPr>
          <p:cNvPr id="68622" name="Text Box 14"/>
          <p:cNvSpPr txBox="1">
            <a:spLocks noChangeArrowheads="1"/>
          </p:cNvSpPr>
          <p:nvPr/>
        </p:nvSpPr>
        <p:spPr bwMode="auto">
          <a:xfrm>
            <a:off x="6781800" y="3276601"/>
            <a:ext cx="312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Carnivores and Omnivores</a:t>
            </a:r>
          </a:p>
        </p:txBody>
      </p:sp>
      <p:sp>
        <p:nvSpPr>
          <p:cNvPr id="68623" name="Text Box 15"/>
          <p:cNvSpPr txBox="1">
            <a:spLocks noChangeArrowheads="1"/>
          </p:cNvSpPr>
          <p:nvPr/>
        </p:nvSpPr>
        <p:spPr bwMode="auto">
          <a:xfrm>
            <a:off x="6553200" y="2667001"/>
            <a:ext cx="304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Top carnivore</a:t>
            </a:r>
          </a:p>
        </p:txBody>
      </p:sp>
      <p:sp>
        <p:nvSpPr>
          <p:cNvPr id="68632" name="Text Box 24"/>
          <p:cNvSpPr txBox="1">
            <a:spLocks noChangeArrowheads="1"/>
          </p:cNvSpPr>
          <p:nvPr/>
        </p:nvSpPr>
        <p:spPr bwMode="auto">
          <a:xfrm>
            <a:off x="7391400" y="4724401"/>
            <a:ext cx="2590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 oak tree</a:t>
            </a:r>
          </a:p>
        </p:txBody>
      </p:sp>
      <p:sp>
        <p:nvSpPr>
          <p:cNvPr id="68633" name="Text Box 25"/>
          <p:cNvSpPr txBox="1">
            <a:spLocks noChangeArrowheads="1"/>
          </p:cNvSpPr>
          <p:nvPr/>
        </p:nvSpPr>
        <p:spPr bwMode="auto">
          <a:xfrm>
            <a:off x="7239000" y="3886201"/>
            <a:ext cx="2667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2000 aphids</a:t>
            </a:r>
          </a:p>
        </p:txBody>
      </p:sp>
      <p:pic>
        <p:nvPicPr>
          <p:cNvPr id="68635" name="Picture 27" descr="oak-bacva-pogachnik1-500">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4648201"/>
            <a:ext cx="99060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7" name="Picture 29" descr="aphid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600" y="3733801"/>
            <a:ext cx="45720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8" name="Picture 30" descr="aphid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000" y="4191001"/>
            <a:ext cx="45720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9" name="Picture 31" descr="aphid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6400" y="4191001"/>
            <a:ext cx="45720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40" name="Picture 32" descr="aphid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0" y="4191001"/>
            <a:ext cx="45720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41" name="Picture 33" descr="aphid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3200" y="4191001"/>
            <a:ext cx="45720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42" name="Picture 34" descr="aphid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15000" y="3733801"/>
            <a:ext cx="45720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43" name="Picture 35" descr="aphid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8400" y="3733801"/>
            <a:ext cx="45720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18167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6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63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863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6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86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863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864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86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864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863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86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864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864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86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86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86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862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861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86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animBg="1"/>
      <p:bldP spid="68615" grpId="0" animBg="1"/>
      <p:bldP spid="68616" grpId="0" animBg="1"/>
      <p:bldP spid="68617" grpId="0" animBg="1"/>
      <p:bldP spid="68618" grpId="0"/>
      <p:bldP spid="68619" grpId="0"/>
      <p:bldP spid="68620" grpId="0"/>
      <p:bldP spid="68621" grpId="0"/>
      <p:bldP spid="68622" grpId="0"/>
      <p:bldP spid="68623" grpId="0"/>
      <p:bldP spid="68632" grpId="0"/>
      <p:bldP spid="6863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2" name="AutoShape 8"/>
          <p:cNvSpPr>
            <a:spLocks noChangeArrowheads="1"/>
          </p:cNvSpPr>
          <p:nvPr/>
        </p:nvSpPr>
        <p:spPr bwMode="auto">
          <a:xfrm rot="10800000">
            <a:off x="3657600" y="4572000"/>
            <a:ext cx="4724400" cy="1143000"/>
          </a:xfrm>
          <a:custGeom>
            <a:avLst/>
            <a:gdLst>
              <a:gd name="T0" fmla="*/ 927606296 w 21600"/>
              <a:gd name="T1" fmla="*/ 30241877 h 21600"/>
              <a:gd name="T2" fmla="*/ 516665665 w 21600"/>
              <a:gd name="T3" fmla="*/ 60483755 h 21600"/>
              <a:gd name="T4" fmla="*/ 105725062 w 21600"/>
              <a:gd name="T5" fmla="*/ 30241877 h 21600"/>
              <a:gd name="T6" fmla="*/ 516665665 w 21600"/>
              <a:gd name="T7" fmla="*/ 0 h 21600"/>
              <a:gd name="T8" fmla="*/ 0 60000 65536"/>
              <a:gd name="T9" fmla="*/ 0 60000 65536"/>
              <a:gd name="T10" fmla="*/ 0 60000 65536"/>
              <a:gd name="T11" fmla="*/ 0 60000 65536"/>
              <a:gd name="T12" fmla="*/ 4010 w 21600"/>
              <a:gd name="T13" fmla="*/ 4010 h 21600"/>
              <a:gd name="T14" fmla="*/ 17590 w 21600"/>
              <a:gd name="T15" fmla="*/ 17590 h 21600"/>
            </a:gdLst>
            <a:ahLst/>
            <a:cxnLst>
              <a:cxn ang="T8">
                <a:pos x="T0" y="T1"/>
              </a:cxn>
              <a:cxn ang="T9">
                <a:pos x="T2" y="T3"/>
              </a:cxn>
              <a:cxn ang="T10">
                <a:pos x="T4" y="T5"/>
              </a:cxn>
              <a:cxn ang="T11">
                <a:pos x="T6" y="T7"/>
              </a:cxn>
            </a:cxnLst>
            <a:rect l="T12" t="T13" r="T14" b="T15"/>
            <a:pathLst>
              <a:path w="21600" h="21600">
                <a:moveTo>
                  <a:pt x="0" y="0"/>
                </a:moveTo>
                <a:lnTo>
                  <a:pt x="4420" y="21600"/>
                </a:lnTo>
                <a:lnTo>
                  <a:pt x="1718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7593" name="AutoShape 9"/>
          <p:cNvSpPr>
            <a:spLocks noChangeArrowheads="1"/>
          </p:cNvSpPr>
          <p:nvPr/>
        </p:nvSpPr>
        <p:spPr bwMode="auto">
          <a:xfrm rot="10800000">
            <a:off x="4572000" y="3657600"/>
            <a:ext cx="2819400" cy="914400"/>
          </a:xfrm>
          <a:custGeom>
            <a:avLst/>
            <a:gdLst>
              <a:gd name="T0" fmla="*/ 322008648 w 21600"/>
              <a:gd name="T1" fmla="*/ 19354798 h 21600"/>
              <a:gd name="T2" fmla="*/ 184005007 w 21600"/>
              <a:gd name="T3" fmla="*/ 38709597 h 21600"/>
              <a:gd name="T4" fmla="*/ 46001252 w 21600"/>
              <a:gd name="T5" fmla="*/ 19354798 h 21600"/>
              <a:gd name="T6" fmla="*/ 18400500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7594" name="AutoShape 10"/>
          <p:cNvSpPr>
            <a:spLocks noChangeArrowheads="1"/>
          </p:cNvSpPr>
          <p:nvPr/>
        </p:nvSpPr>
        <p:spPr bwMode="auto">
          <a:xfrm rot="10800000">
            <a:off x="5257800" y="3124200"/>
            <a:ext cx="1447800" cy="533400"/>
          </a:xfrm>
          <a:custGeom>
            <a:avLst/>
            <a:gdLst>
              <a:gd name="T0" fmla="*/ 84912467 w 21600"/>
              <a:gd name="T1" fmla="*/ 6586009 h 21600"/>
              <a:gd name="T2" fmla="*/ 48521408 w 21600"/>
              <a:gd name="T3" fmla="*/ 13172018 h 21600"/>
              <a:gd name="T4" fmla="*/ 12130352 w 21600"/>
              <a:gd name="T5" fmla="*/ 6586009 h 21600"/>
              <a:gd name="T6" fmla="*/ 485214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7595" name="AutoShape 11"/>
          <p:cNvSpPr>
            <a:spLocks noChangeArrowheads="1"/>
          </p:cNvSpPr>
          <p:nvPr/>
        </p:nvSpPr>
        <p:spPr bwMode="auto">
          <a:xfrm>
            <a:off x="5638800" y="2590800"/>
            <a:ext cx="685800" cy="533400"/>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7596" name="Text Box 12"/>
          <p:cNvSpPr txBox="1">
            <a:spLocks noChangeArrowheads="1"/>
          </p:cNvSpPr>
          <p:nvPr/>
        </p:nvSpPr>
        <p:spPr bwMode="auto">
          <a:xfrm>
            <a:off x="2057400" y="47244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a:t>
            </a:r>
            <a:r>
              <a:rPr lang="en-US" altLang="en-US" baseline="30000"/>
              <a:t>st</a:t>
            </a:r>
            <a:r>
              <a:rPr lang="en-US" altLang="en-US"/>
              <a:t> trophic level</a:t>
            </a:r>
          </a:p>
        </p:txBody>
      </p:sp>
      <p:sp>
        <p:nvSpPr>
          <p:cNvPr id="67597" name="Text Box 13"/>
          <p:cNvSpPr txBox="1">
            <a:spLocks noChangeArrowheads="1"/>
          </p:cNvSpPr>
          <p:nvPr/>
        </p:nvSpPr>
        <p:spPr bwMode="auto">
          <a:xfrm>
            <a:off x="2743200" y="39624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2nd trophic level</a:t>
            </a:r>
          </a:p>
        </p:txBody>
      </p:sp>
      <p:sp>
        <p:nvSpPr>
          <p:cNvPr id="67598" name="Text Box 14"/>
          <p:cNvSpPr txBox="1">
            <a:spLocks noChangeArrowheads="1"/>
          </p:cNvSpPr>
          <p:nvPr/>
        </p:nvSpPr>
        <p:spPr bwMode="auto">
          <a:xfrm>
            <a:off x="3048000" y="32766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3rd trophic level</a:t>
            </a:r>
          </a:p>
        </p:txBody>
      </p:sp>
      <p:sp>
        <p:nvSpPr>
          <p:cNvPr id="67599" name="Text Box 15"/>
          <p:cNvSpPr txBox="1">
            <a:spLocks noChangeArrowheads="1"/>
          </p:cNvSpPr>
          <p:nvPr/>
        </p:nvSpPr>
        <p:spPr bwMode="auto">
          <a:xfrm>
            <a:off x="3505200" y="2743201"/>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4th trophic level</a:t>
            </a:r>
          </a:p>
        </p:txBody>
      </p:sp>
      <p:sp>
        <p:nvSpPr>
          <p:cNvPr id="67600" name="Text Box 16"/>
          <p:cNvSpPr txBox="1">
            <a:spLocks noChangeArrowheads="1"/>
          </p:cNvSpPr>
          <p:nvPr/>
        </p:nvSpPr>
        <p:spPr bwMode="auto">
          <a:xfrm>
            <a:off x="7315200" y="3886201"/>
            <a:ext cx="1143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2000 kg</a:t>
            </a:r>
          </a:p>
        </p:txBody>
      </p:sp>
      <p:sp>
        <p:nvSpPr>
          <p:cNvPr id="67601" name="Text Box 17"/>
          <p:cNvSpPr txBox="1">
            <a:spLocks noChangeArrowheads="1"/>
          </p:cNvSpPr>
          <p:nvPr/>
        </p:nvSpPr>
        <p:spPr bwMode="auto">
          <a:xfrm>
            <a:off x="6781800" y="3276601"/>
            <a:ext cx="312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400kg</a:t>
            </a:r>
          </a:p>
        </p:txBody>
      </p:sp>
      <p:sp>
        <p:nvSpPr>
          <p:cNvPr id="67602" name="Text Box 18"/>
          <p:cNvSpPr txBox="1">
            <a:spLocks noChangeArrowheads="1"/>
          </p:cNvSpPr>
          <p:nvPr/>
        </p:nvSpPr>
        <p:spPr bwMode="auto">
          <a:xfrm>
            <a:off x="6553200" y="2667001"/>
            <a:ext cx="304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100kg</a:t>
            </a:r>
          </a:p>
        </p:txBody>
      </p:sp>
      <p:pic>
        <p:nvPicPr>
          <p:cNvPr id="67603" name="Picture 19"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4" name="Picture 20"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5" name="Picture 21"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6" name="Picture 22"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7" name="Picture 23" descr="Stock Photo titled: Tall Grass, USE OF THIS IMAGE WITHOUT PERMISSION IS PROHIB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4953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8" name="Picture 24" descr="j02625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3733800"/>
            <a:ext cx="6096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9" name="Picture 25" descr="j02625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4114800"/>
            <a:ext cx="6096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10" name="Picture 26" descr="j02625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4114800"/>
            <a:ext cx="6096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9" name="Text Box 27"/>
          <p:cNvSpPr txBox="1">
            <a:spLocks noChangeArrowheads="1"/>
          </p:cNvSpPr>
          <p:nvPr/>
        </p:nvSpPr>
        <p:spPr bwMode="auto">
          <a:xfrm>
            <a:off x="4038600" y="685800"/>
            <a:ext cx="4038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u="sng"/>
              <a:t>Pyramid of Biomass</a:t>
            </a:r>
          </a:p>
        </p:txBody>
      </p:sp>
      <p:pic>
        <p:nvPicPr>
          <p:cNvPr id="67612" name="Picture 28" descr="coyote2a">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6400" y="3276600"/>
            <a:ext cx="4572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13" name="Picture 29" descr="coyote2a">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0" y="3276600"/>
            <a:ext cx="4572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14" name="Picture 30" descr="See full size image">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15000" y="2743201"/>
            <a:ext cx="5334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615" name="Text Box 31"/>
          <p:cNvSpPr txBox="1">
            <a:spLocks noChangeArrowheads="1"/>
          </p:cNvSpPr>
          <p:nvPr/>
        </p:nvSpPr>
        <p:spPr bwMode="auto">
          <a:xfrm>
            <a:off x="7924800" y="4800601"/>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10 000 kg</a:t>
            </a:r>
          </a:p>
        </p:txBody>
      </p:sp>
      <p:sp>
        <p:nvSpPr>
          <p:cNvPr id="43034" name="Text Box 32"/>
          <p:cNvSpPr txBox="1">
            <a:spLocks noChangeArrowheads="1"/>
          </p:cNvSpPr>
          <p:nvPr/>
        </p:nvSpPr>
        <p:spPr bwMode="auto">
          <a:xfrm>
            <a:off x="2286000" y="1295401"/>
            <a:ext cx="800100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-Shows the dry-weight (water removed) of all organisms at each trophic level.</a:t>
            </a:r>
          </a:p>
          <a:p>
            <a:pPr eaLnBrk="1" hangingPunct="1">
              <a:spcBef>
                <a:spcPct val="50000"/>
              </a:spcBef>
            </a:pPr>
            <a:r>
              <a:rPr lang="en-US" altLang="en-US"/>
              <a:t>	-Typically there is more biomass at lower trophic levels.</a:t>
            </a:r>
          </a:p>
        </p:txBody>
      </p:sp>
    </p:spTree>
    <p:extLst>
      <p:ext uri="{BB962C8B-B14F-4D97-AF65-F5344CB8AC3E}">
        <p14:creationId xmlns:p14="http://schemas.microsoft.com/office/powerpoint/2010/main" val="33711886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9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60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760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60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760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760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59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61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759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759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760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760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760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761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759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759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760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761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7613"/>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759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759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760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76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2" grpId="0" animBg="1"/>
      <p:bldP spid="67593" grpId="0" animBg="1"/>
      <p:bldP spid="67594" grpId="0" animBg="1"/>
      <p:bldP spid="67595" grpId="0" animBg="1"/>
      <p:bldP spid="67596" grpId="0"/>
      <p:bldP spid="67597" grpId="0"/>
      <p:bldP spid="67598" grpId="0"/>
      <p:bldP spid="67599" grpId="0"/>
      <p:bldP spid="67600" grpId="0"/>
      <p:bldP spid="67601" grpId="0"/>
      <p:bldP spid="67602" grpId="0"/>
      <p:bldP spid="6761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quarter" idx="10"/>
          </p:nvPr>
        </p:nvSpPr>
        <p:spPr/>
        <p:txBody>
          <a:bodyPr/>
          <a:lstStyle/>
          <a:p>
            <a:pPr>
              <a:defRPr/>
            </a:pPr>
            <a:fld id="{28129922-9FB1-41B9-A6CC-A865B4BB06F5}" type="datetime4">
              <a:rPr lang="en-US"/>
              <a:pPr>
                <a:defRPr/>
              </a:pPr>
              <a:t>June 1, 2015</a:t>
            </a:fld>
            <a:endParaRPr lang="en-CA" dirty="0"/>
          </a:p>
        </p:txBody>
      </p:sp>
      <p:sp>
        <p:nvSpPr>
          <p:cNvPr id="6"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52A08B6-7A12-448E-A235-6CDE5A7279F4}" type="slidenum">
              <a:rPr lang="en-CA" altLang="en-US">
                <a:solidFill>
                  <a:srgbClr val="898989"/>
                </a:solidFill>
                <a:latin typeface="Calibri" panose="020F0502020204030204" pitchFamily="34" charset="0"/>
              </a:rPr>
              <a:pPr eaLnBrk="1" hangingPunct="1"/>
              <a:t>48</a:t>
            </a:fld>
            <a:endParaRPr lang="en-CA" altLang="en-US">
              <a:solidFill>
                <a:srgbClr val="898989"/>
              </a:solidFill>
              <a:latin typeface="Calibri" panose="020F0502020204030204" pitchFamily="34" charset="0"/>
            </a:endParaRPr>
          </a:p>
        </p:txBody>
      </p:sp>
      <p:sp>
        <p:nvSpPr>
          <p:cNvPr id="53252" name="Title 1"/>
          <p:cNvSpPr>
            <a:spLocks noGrp="1"/>
          </p:cNvSpPr>
          <p:nvPr>
            <p:ph type="title"/>
          </p:nvPr>
        </p:nvSpPr>
        <p:spPr/>
        <p:txBody>
          <a:bodyPr/>
          <a:lstStyle/>
          <a:p>
            <a:pPr eaLnBrk="1" hangingPunct="1"/>
            <a:r>
              <a:rPr lang="en-CA" altLang="en-US" smtClean="0"/>
              <a:t>Energy in Ecosystems</a:t>
            </a:r>
          </a:p>
        </p:txBody>
      </p:sp>
      <p:sp>
        <p:nvSpPr>
          <p:cNvPr id="53253" name="Content Placeholder 2"/>
          <p:cNvSpPr>
            <a:spLocks noGrp="1"/>
          </p:cNvSpPr>
          <p:nvPr>
            <p:ph idx="1"/>
          </p:nvPr>
        </p:nvSpPr>
        <p:spPr/>
        <p:txBody>
          <a:bodyPr/>
          <a:lstStyle/>
          <a:p>
            <a:pPr eaLnBrk="1" hangingPunct="1"/>
            <a:r>
              <a:rPr lang="en-CA" altLang="en-US" dirty="0" smtClean="0"/>
              <a:t>Read pages 32-39 in your </a:t>
            </a:r>
            <a:r>
              <a:rPr lang="en-CA" altLang="en-US" dirty="0" err="1" smtClean="0"/>
              <a:t>textbookP</a:t>
            </a:r>
            <a:r>
              <a:rPr lang="en-CA" altLang="en-US" dirty="0" smtClean="0"/>
              <a:t>. 39 # 1 - 14</a:t>
            </a:r>
          </a:p>
        </p:txBody>
      </p:sp>
      <p:sp>
        <p:nvSpPr>
          <p:cNvPr id="4" name="Date Placeholder 3"/>
          <p:cNvSpPr txBox="1">
            <a:spLocks noGrp="1"/>
          </p:cNvSpPr>
          <p:nvPr/>
        </p:nvSpPr>
        <p:spPr>
          <a:xfrm>
            <a:off x="1981200" y="6356351"/>
            <a:ext cx="2133600" cy="365125"/>
          </a:xfrm>
          <a:prstGeom prst="rect">
            <a:avLst/>
          </a:prstGeom>
          <a:noFill/>
        </p:spPr>
        <p:txBody>
          <a:bodyPr anchor="ctr"/>
          <a:lstStyle/>
          <a:p>
            <a:pPr>
              <a:defRPr/>
            </a:pPr>
            <a:fld id="{0FD71C35-F6AA-4827-A169-AC34947272C9}" type="datetime4">
              <a:rPr lang="en-US" sz="1200">
                <a:solidFill>
                  <a:schemeClr val="tx1">
                    <a:tint val="75000"/>
                  </a:schemeClr>
                </a:solidFill>
              </a:rPr>
              <a:pPr>
                <a:defRPr/>
              </a:pPr>
              <a:t>June 1, 2015</a:t>
            </a:fld>
            <a:endParaRPr lang="en-CA" sz="1200" dirty="0">
              <a:solidFill>
                <a:schemeClr val="tx1">
                  <a:tint val="75000"/>
                </a:schemeClr>
              </a:solidFill>
            </a:endParaRPr>
          </a:p>
        </p:txBody>
      </p:sp>
    </p:spTree>
    <p:extLst>
      <p:ext uri="{BB962C8B-B14F-4D97-AF65-F5344CB8AC3E}">
        <p14:creationId xmlns:p14="http://schemas.microsoft.com/office/powerpoint/2010/main" val="35361257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altLang="en-US" smtClean="0"/>
              <a:t>Populations</a:t>
            </a:r>
          </a:p>
        </p:txBody>
      </p:sp>
      <p:sp>
        <p:nvSpPr>
          <p:cNvPr id="71683" name="Rectangle 3"/>
          <p:cNvSpPr>
            <a:spLocks noGrp="1" noChangeArrowheads="1"/>
          </p:cNvSpPr>
          <p:nvPr>
            <p:ph type="body" idx="1"/>
          </p:nvPr>
        </p:nvSpPr>
        <p:spPr/>
        <p:txBody>
          <a:bodyPr/>
          <a:lstStyle/>
          <a:p>
            <a:pPr eaLnBrk="1" hangingPunct="1"/>
            <a:r>
              <a:rPr lang="en-US" altLang="en-US" smtClean="0"/>
              <a:t>Populations change when individuals are added or removed.</a:t>
            </a:r>
          </a:p>
          <a:p>
            <a:pPr lvl="1" eaLnBrk="1" hangingPunct="1"/>
            <a:r>
              <a:rPr lang="en-US" altLang="en-US" smtClean="0"/>
              <a:t>There are only 4 ways for this to happen.</a:t>
            </a:r>
          </a:p>
          <a:p>
            <a:pPr lvl="2" eaLnBrk="1" hangingPunct="1"/>
            <a:r>
              <a:rPr lang="en-US" altLang="en-US" smtClean="0"/>
              <a:t>Natality (births) (+)</a:t>
            </a:r>
          </a:p>
          <a:p>
            <a:pPr lvl="2" eaLnBrk="1" hangingPunct="1"/>
            <a:r>
              <a:rPr lang="en-US" altLang="en-US" smtClean="0"/>
              <a:t>Mortalilty (deaths) (-)</a:t>
            </a:r>
          </a:p>
          <a:p>
            <a:pPr lvl="2" eaLnBrk="1" hangingPunct="1"/>
            <a:r>
              <a:rPr lang="en-US" altLang="en-US" smtClean="0"/>
              <a:t>Immigration (moving in) (+)</a:t>
            </a:r>
          </a:p>
          <a:p>
            <a:pPr lvl="2" eaLnBrk="1" hangingPunct="1"/>
            <a:r>
              <a:rPr lang="en-US" altLang="en-US" smtClean="0"/>
              <a:t>Emigration (moving out) (-)</a:t>
            </a:r>
          </a:p>
          <a:p>
            <a:pPr eaLnBrk="1" hangingPunct="1">
              <a:buFontTx/>
              <a:buNone/>
            </a:pPr>
            <a:endParaRPr lang="en-US" altLang="en-US" smtClean="0"/>
          </a:p>
          <a:p>
            <a:pPr eaLnBrk="1" hangingPunct="1">
              <a:buFontTx/>
              <a:buNone/>
            </a:pPr>
            <a:r>
              <a:rPr lang="en-US" altLang="en-US" sz="2300"/>
              <a:t>Pop. Growth = (births + immigration) – (deaths + emigration)</a:t>
            </a:r>
          </a:p>
        </p:txBody>
      </p:sp>
    </p:spTree>
    <p:extLst>
      <p:ext uri="{BB962C8B-B14F-4D97-AF65-F5344CB8AC3E}">
        <p14:creationId xmlns:p14="http://schemas.microsoft.com/office/powerpoint/2010/main" val="7755656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2F20CF7-36D3-49CA-ABED-6006F60B00C1}" type="slidenum">
              <a:rPr lang="en-CA" altLang="en-US">
                <a:solidFill>
                  <a:srgbClr val="898989"/>
                </a:solidFill>
                <a:latin typeface="Calibri" panose="020F0502020204030204" pitchFamily="34" charset="0"/>
              </a:rPr>
              <a:pPr eaLnBrk="1" hangingPunct="1"/>
              <a:t>5</a:t>
            </a:fld>
            <a:endParaRPr lang="en-CA" altLang="en-US">
              <a:solidFill>
                <a:srgbClr val="898989"/>
              </a:solidFill>
              <a:latin typeface="Calibri" panose="020F0502020204030204" pitchFamily="34" charset="0"/>
            </a:endParaRPr>
          </a:p>
        </p:txBody>
      </p:sp>
      <p:sp>
        <p:nvSpPr>
          <p:cNvPr id="9220" name="Title 1"/>
          <p:cNvSpPr>
            <a:spLocks noGrp="1"/>
          </p:cNvSpPr>
          <p:nvPr>
            <p:ph type="title"/>
          </p:nvPr>
        </p:nvSpPr>
        <p:spPr/>
        <p:txBody>
          <a:bodyPr/>
          <a:lstStyle/>
          <a:p>
            <a:pPr eaLnBrk="1" hangingPunct="1"/>
            <a:r>
              <a:rPr lang="en-CA" altLang="en-US" smtClean="0"/>
              <a:t>Sustainability</a:t>
            </a:r>
          </a:p>
        </p:txBody>
      </p:sp>
      <p:sp>
        <p:nvSpPr>
          <p:cNvPr id="9219" name="Content Placeholder 2"/>
          <p:cNvSpPr>
            <a:spLocks noGrp="1"/>
          </p:cNvSpPr>
          <p:nvPr>
            <p:ph idx="1"/>
          </p:nvPr>
        </p:nvSpPr>
        <p:spPr/>
        <p:txBody>
          <a:bodyPr>
            <a:normAutofit/>
          </a:bodyPr>
          <a:lstStyle/>
          <a:p>
            <a:pPr eaLnBrk="1" hangingPunct="1"/>
            <a:r>
              <a:rPr lang="en-CA" altLang="en-US" sz="2400" dirty="0" smtClean="0"/>
              <a:t>Although there are many advantages of new technology and advancements to humankind, we have also created many problems such as pollution and degradation of ecosystems.</a:t>
            </a:r>
          </a:p>
          <a:p>
            <a:pPr eaLnBrk="1" hangingPunct="1"/>
            <a:r>
              <a:rPr lang="en-CA" altLang="en-US" sz="2400" b="1" dirty="0" smtClean="0"/>
              <a:t>Sustainability</a:t>
            </a:r>
            <a:r>
              <a:rPr lang="en-CA" altLang="en-US" sz="2400" dirty="0" smtClean="0"/>
              <a:t> is the ability to meet the needs of the present generation without compromising the ability of future generations to meet their needs.</a:t>
            </a:r>
            <a:endParaRPr lang="en-CA" altLang="en-US" sz="2400" b="1" dirty="0" smtClean="0"/>
          </a:p>
        </p:txBody>
      </p:sp>
      <p:sp>
        <p:nvSpPr>
          <p:cNvPr id="4" name="Date Placeholder 3"/>
          <p:cNvSpPr txBox="1">
            <a:spLocks noGrp="1"/>
          </p:cNvSpPr>
          <p:nvPr/>
        </p:nvSpPr>
        <p:spPr>
          <a:xfrm>
            <a:off x="1981200" y="6356351"/>
            <a:ext cx="2133600" cy="365125"/>
          </a:xfrm>
          <a:prstGeom prst="rect">
            <a:avLst/>
          </a:prstGeom>
          <a:noFill/>
        </p:spPr>
        <p:txBody>
          <a:bodyPr anchor="ctr"/>
          <a:lstStyle/>
          <a:p>
            <a:pPr>
              <a:defRPr/>
            </a:pPr>
            <a:endParaRPr lang="en-CA" sz="1200" dirty="0">
              <a:solidFill>
                <a:schemeClr val="tx1">
                  <a:tint val="75000"/>
                </a:schemeClr>
              </a:solidFill>
            </a:endParaRPr>
          </a:p>
        </p:txBody>
      </p:sp>
    </p:spTree>
    <p:extLst>
      <p:ext uri="{BB962C8B-B14F-4D97-AF65-F5344CB8AC3E}">
        <p14:creationId xmlns:p14="http://schemas.microsoft.com/office/powerpoint/2010/main" val="17321840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endParaRPr lang="en-US" altLang="en-US" smtClean="0"/>
          </a:p>
        </p:txBody>
      </p:sp>
      <p:sp>
        <p:nvSpPr>
          <p:cNvPr id="72707" name="Rectangle 3"/>
          <p:cNvSpPr>
            <a:spLocks noGrp="1" noChangeArrowheads="1"/>
          </p:cNvSpPr>
          <p:nvPr>
            <p:ph type="body" idx="1"/>
          </p:nvPr>
        </p:nvSpPr>
        <p:spPr/>
        <p:txBody>
          <a:bodyPr/>
          <a:lstStyle/>
          <a:p>
            <a:pPr eaLnBrk="1" hangingPunct="1">
              <a:lnSpc>
                <a:spcPct val="90000"/>
              </a:lnSpc>
            </a:pPr>
            <a:r>
              <a:rPr lang="en-US" altLang="en-US" u="sng" smtClean="0"/>
              <a:t>Dynamic equilibrium-</a:t>
            </a:r>
            <a:r>
              <a:rPr lang="en-US" altLang="en-US" smtClean="0"/>
              <a:t> when all 4 population growth factors balance out over a long period.</a:t>
            </a:r>
          </a:p>
          <a:p>
            <a:pPr lvl="2" eaLnBrk="1" hangingPunct="1">
              <a:lnSpc>
                <a:spcPct val="90000"/>
              </a:lnSpc>
            </a:pPr>
            <a:r>
              <a:rPr lang="en-US" altLang="en-US" smtClean="0"/>
              <a:t>Pop. Growth = ~0</a:t>
            </a:r>
          </a:p>
          <a:p>
            <a:pPr eaLnBrk="1" hangingPunct="1">
              <a:lnSpc>
                <a:spcPct val="90000"/>
              </a:lnSpc>
            </a:pPr>
            <a:r>
              <a:rPr lang="en-US" altLang="en-US" smtClean="0"/>
              <a:t>2 types of populations</a:t>
            </a:r>
          </a:p>
          <a:p>
            <a:pPr lvl="1" eaLnBrk="1" hangingPunct="1">
              <a:lnSpc>
                <a:spcPct val="90000"/>
              </a:lnSpc>
            </a:pPr>
            <a:r>
              <a:rPr lang="en-US" altLang="en-US" u="sng" smtClean="0"/>
              <a:t>Open population- </a:t>
            </a:r>
            <a:r>
              <a:rPr lang="en-US" altLang="en-US" smtClean="0"/>
              <a:t>all 4 population growth factors are available.</a:t>
            </a:r>
          </a:p>
          <a:p>
            <a:pPr lvl="1" eaLnBrk="1" hangingPunct="1">
              <a:lnSpc>
                <a:spcPct val="90000"/>
              </a:lnSpc>
            </a:pPr>
            <a:r>
              <a:rPr lang="en-US" altLang="en-US" u="sng" smtClean="0"/>
              <a:t>Closed population- </a:t>
            </a:r>
            <a:r>
              <a:rPr lang="en-US" altLang="en-US" smtClean="0"/>
              <a:t>only natality and mortality affect population growth.</a:t>
            </a:r>
          </a:p>
          <a:p>
            <a:pPr lvl="2" eaLnBrk="1" hangingPunct="1">
              <a:lnSpc>
                <a:spcPct val="90000"/>
              </a:lnSpc>
            </a:pPr>
            <a:r>
              <a:rPr lang="en-US" altLang="en-US" smtClean="0"/>
              <a:t>Lab setting, earth.</a:t>
            </a:r>
          </a:p>
        </p:txBody>
      </p:sp>
    </p:spTree>
    <p:extLst>
      <p:ext uri="{BB962C8B-B14F-4D97-AF65-F5344CB8AC3E}">
        <p14:creationId xmlns:p14="http://schemas.microsoft.com/office/powerpoint/2010/main" val="39927345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altLang="en-US" smtClean="0"/>
              <a:t>Population Limits</a:t>
            </a:r>
          </a:p>
        </p:txBody>
      </p:sp>
      <p:sp>
        <p:nvSpPr>
          <p:cNvPr id="73731" name="Rectangle 3"/>
          <p:cNvSpPr>
            <a:spLocks noGrp="1" noChangeArrowheads="1"/>
          </p:cNvSpPr>
          <p:nvPr>
            <p:ph type="body" idx="1"/>
          </p:nvPr>
        </p:nvSpPr>
        <p:spPr/>
        <p:txBody>
          <a:bodyPr/>
          <a:lstStyle/>
          <a:p>
            <a:pPr eaLnBrk="1" hangingPunct="1"/>
            <a:r>
              <a:rPr lang="en-US" altLang="en-US" smtClean="0"/>
              <a:t>A population can only grow to a certain point depending on its environment.</a:t>
            </a:r>
          </a:p>
          <a:p>
            <a:pPr eaLnBrk="1" hangingPunct="1"/>
            <a:endParaRPr lang="en-US" altLang="en-US" smtClean="0"/>
          </a:p>
          <a:p>
            <a:pPr eaLnBrk="1" hangingPunct="1"/>
            <a:r>
              <a:rPr lang="en-US" altLang="en-US" u="sng" smtClean="0"/>
              <a:t>Biotic potential-</a:t>
            </a:r>
            <a:r>
              <a:rPr lang="en-US" altLang="en-US" smtClean="0"/>
              <a:t> the maximum number of offspring that a species could produce with unlimited resources.</a:t>
            </a:r>
          </a:p>
        </p:txBody>
      </p:sp>
    </p:spTree>
    <p:extLst>
      <p:ext uri="{BB962C8B-B14F-4D97-AF65-F5344CB8AC3E}">
        <p14:creationId xmlns:p14="http://schemas.microsoft.com/office/powerpoint/2010/main" val="295959243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altLang="en-US" sz="3800"/>
              <a:t>Factors Determining Biotic Potential</a:t>
            </a:r>
          </a:p>
        </p:txBody>
      </p:sp>
      <p:sp>
        <p:nvSpPr>
          <p:cNvPr id="74755" name="Rectangle 3"/>
          <p:cNvSpPr>
            <a:spLocks noGrp="1" noChangeArrowheads="1"/>
          </p:cNvSpPr>
          <p:nvPr>
            <p:ph type="body" sz="half" idx="1"/>
          </p:nvPr>
        </p:nvSpPr>
        <p:spPr>
          <a:xfrm>
            <a:off x="1981200" y="1600200"/>
            <a:ext cx="8382000" cy="1447800"/>
          </a:xfrm>
        </p:spPr>
        <p:txBody>
          <a:bodyPr/>
          <a:lstStyle/>
          <a:p>
            <a:pPr marL="514350" indent="-514350">
              <a:buFontTx/>
              <a:buAutoNum type="arabicPeriod"/>
            </a:pPr>
            <a:r>
              <a:rPr lang="en-US" altLang="en-US"/>
              <a:t>Maximum number of offspring per birth.</a:t>
            </a:r>
          </a:p>
          <a:p>
            <a:pPr lvl="1" eaLnBrk="1" hangingPunct="1"/>
            <a:r>
              <a:rPr lang="en-US" altLang="en-US"/>
              <a:t>The more babies born at once, the greater the biotic potential</a:t>
            </a:r>
          </a:p>
        </p:txBody>
      </p:sp>
      <p:pic>
        <p:nvPicPr>
          <p:cNvPr id="103429" name="Picture 5" descr="ralphie_the_gopher"/>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2819401" y="3124200"/>
            <a:ext cx="1457325" cy="2185988"/>
          </a:xfrm>
          <a:noFill/>
        </p:spPr>
      </p:pic>
      <p:pic>
        <p:nvPicPr>
          <p:cNvPr id="103432" name="Picture 8" descr="elephant%20logo"/>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858000" y="3048000"/>
            <a:ext cx="2438400" cy="1900238"/>
          </a:xfrm>
          <a:noFill/>
        </p:spPr>
      </p:pic>
      <p:pic>
        <p:nvPicPr>
          <p:cNvPr id="103434" name="Picture 10"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908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5" name="Picture 11"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28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6" name="Picture 12"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7" name="Picture 13"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43434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8" name="Picture 14"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33528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9" name="Picture 15"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43434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40" name="Picture 16"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33528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43" name="Picture 19" descr="imgDumbo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96200" y="5181600"/>
            <a:ext cx="1200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271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03432"/>
                                        </p:tgtEl>
                                        <p:attrNameLst>
                                          <p:attrName>style.visibility</p:attrName>
                                        </p:attrNameLst>
                                      </p:cBhvr>
                                      <p:to>
                                        <p:strVal val="visible"/>
                                      </p:to>
                                    </p:set>
                                    <p:anim calcmode="lin" valueType="num">
                                      <p:cBhvr additive="base">
                                        <p:cTn id="7" dur="500" fill="hold"/>
                                        <p:tgtEl>
                                          <p:spTgt spid="103432"/>
                                        </p:tgtEl>
                                        <p:attrNameLst>
                                          <p:attrName>ppt_x</p:attrName>
                                        </p:attrNameLst>
                                      </p:cBhvr>
                                      <p:tavLst>
                                        <p:tav tm="0">
                                          <p:val>
                                            <p:strVal val="1+#ppt_w/2"/>
                                          </p:val>
                                        </p:tav>
                                        <p:tav tm="100000">
                                          <p:val>
                                            <p:strVal val="#ppt_x"/>
                                          </p:val>
                                        </p:tav>
                                      </p:tavLst>
                                    </p:anim>
                                    <p:anim calcmode="lin" valueType="num">
                                      <p:cBhvr additive="base">
                                        <p:cTn id="8" dur="500" fill="hold"/>
                                        <p:tgtEl>
                                          <p:spTgt spid="10343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3429"/>
                                        </p:tgtEl>
                                        <p:attrNameLst>
                                          <p:attrName>style.visibility</p:attrName>
                                        </p:attrNameLst>
                                      </p:cBhvr>
                                      <p:to>
                                        <p:strVal val="visible"/>
                                      </p:to>
                                    </p:set>
                                    <p:anim calcmode="lin" valueType="num">
                                      <p:cBhvr additive="base">
                                        <p:cTn id="11" dur="500" fill="hold"/>
                                        <p:tgtEl>
                                          <p:spTgt spid="103429"/>
                                        </p:tgtEl>
                                        <p:attrNameLst>
                                          <p:attrName>ppt_x</p:attrName>
                                        </p:attrNameLst>
                                      </p:cBhvr>
                                      <p:tavLst>
                                        <p:tav tm="0">
                                          <p:val>
                                            <p:strVal val="0-#ppt_w/2"/>
                                          </p:val>
                                        </p:tav>
                                        <p:tav tm="100000">
                                          <p:val>
                                            <p:strVal val="#ppt_x"/>
                                          </p:val>
                                        </p:tav>
                                      </p:tavLst>
                                    </p:anim>
                                    <p:anim calcmode="lin" valueType="num">
                                      <p:cBhvr additive="base">
                                        <p:cTn id="12" dur="500" fill="hold"/>
                                        <p:tgtEl>
                                          <p:spTgt spid="103429"/>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53" presetClass="entr" presetSubtype="0" fill="hold" nodeType="clickEffect">
                                  <p:stCondLst>
                                    <p:cond delay="0"/>
                                  </p:stCondLst>
                                  <p:childTnLst>
                                    <p:set>
                                      <p:cBhvr>
                                        <p:cTn id="16" dur="1" fill="hold">
                                          <p:stCondLst>
                                            <p:cond delay="0"/>
                                          </p:stCondLst>
                                        </p:cTn>
                                        <p:tgtEl>
                                          <p:spTgt spid="103443"/>
                                        </p:tgtEl>
                                        <p:attrNameLst>
                                          <p:attrName>style.visibility</p:attrName>
                                        </p:attrNameLst>
                                      </p:cBhvr>
                                      <p:to>
                                        <p:strVal val="visible"/>
                                      </p:to>
                                    </p:set>
                                    <p:anim calcmode="lin" valueType="num">
                                      <p:cBhvr>
                                        <p:cTn id="17" dur="500" fill="hold"/>
                                        <p:tgtEl>
                                          <p:spTgt spid="103443"/>
                                        </p:tgtEl>
                                        <p:attrNameLst>
                                          <p:attrName>ppt_w</p:attrName>
                                        </p:attrNameLst>
                                      </p:cBhvr>
                                      <p:tavLst>
                                        <p:tav tm="0">
                                          <p:val>
                                            <p:fltVal val="0"/>
                                          </p:val>
                                        </p:tav>
                                        <p:tav tm="100000">
                                          <p:val>
                                            <p:strVal val="#ppt_w"/>
                                          </p:val>
                                        </p:tav>
                                      </p:tavLst>
                                    </p:anim>
                                    <p:anim calcmode="lin" valueType="num">
                                      <p:cBhvr>
                                        <p:cTn id="18" dur="500" fill="hold"/>
                                        <p:tgtEl>
                                          <p:spTgt spid="103443"/>
                                        </p:tgtEl>
                                        <p:attrNameLst>
                                          <p:attrName>ppt_h</p:attrName>
                                        </p:attrNameLst>
                                      </p:cBhvr>
                                      <p:tavLst>
                                        <p:tav tm="0">
                                          <p:val>
                                            <p:fltVal val="0"/>
                                          </p:val>
                                        </p:tav>
                                        <p:tav tm="100000">
                                          <p:val>
                                            <p:strVal val="#ppt_h"/>
                                          </p:val>
                                        </p:tav>
                                      </p:tavLst>
                                    </p:anim>
                                    <p:animEffect transition="in" filter="fade">
                                      <p:cBhvr>
                                        <p:cTn id="19" dur="500"/>
                                        <p:tgtEl>
                                          <p:spTgt spid="103443"/>
                                        </p:tgtEl>
                                      </p:cBhvr>
                                    </p:animEffect>
                                  </p:childTnLst>
                                </p:cTn>
                              </p:par>
                              <p:par>
                                <p:cTn id="20" presetID="53" presetClass="entr" presetSubtype="0" fill="hold" nodeType="withEffect">
                                  <p:stCondLst>
                                    <p:cond delay="0"/>
                                  </p:stCondLst>
                                  <p:childTnLst>
                                    <p:set>
                                      <p:cBhvr>
                                        <p:cTn id="21" dur="1" fill="hold">
                                          <p:stCondLst>
                                            <p:cond delay="0"/>
                                          </p:stCondLst>
                                        </p:cTn>
                                        <p:tgtEl>
                                          <p:spTgt spid="103438"/>
                                        </p:tgtEl>
                                        <p:attrNameLst>
                                          <p:attrName>style.visibility</p:attrName>
                                        </p:attrNameLst>
                                      </p:cBhvr>
                                      <p:to>
                                        <p:strVal val="visible"/>
                                      </p:to>
                                    </p:set>
                                    <p:anim calcmode="lin" valueType="num">
                                      <p:cBhvr>
                                        <p:cTn id="22" dur="500" fill="hold"/>
                                        <p:tgtEl>
                                          <p:spTgt spid="103438"/>
                                        </p:tgtEl>
                                        <p:attrNameLst>
                                          <p:attrName>ppt_w</p:attrName>
                                        </p:attrNameLst>
                                      </p:cBhvr>
                                      <p:tavLst>
                                        <p:tav tm="0">
                                          <p:val>
                                            <p:fltVal val="0"/>
                                          </p:val>
                                        </p:tav>
                                        <p:tav tm="100000">
                                          <p:val>
                                            <p:strVal val="#ppt_w"/>
                                          </p:val>
                                        </p:tav>
                                      </p:tavLst>
                                    </p:anim>
                                    <p:anim calcmode="lin" valueType="num">
                                      <p:cBhvr>
                                        <p:cTn id="23" dur="500" fill="hold"/>
                                        <p:tgtEl>
                                          <p:spTgt spid="103438"/>
                                        </p:tgtEl>
                                        <p:attrNameLst>
                                          <p:attrName>ppt_h</p:attrName>
                                        </p:attrNameLst>
                                      </p:cBhvr>
                                      <p:tavLst>
                                        <p:tav tm="0">
                                          <p:val>
                                            <p:fltVal val="0"/>
                                          </p:val>
                                        </p:tav>
                                        <p:tav tm="100000">
                                          <p:val>
                                            <p:strVal val="#ppt_h"/>
                                          </p:val>
                                        </p:tav>
                                      </p:tavLst>
                                    </p:anim>
                                    <p:animEffect transition="in" filter="fade">
                                      <p:cBhvr>
                                        <p:cTn id="24" dur="500"/>
                                        <p:tgtEl>
                                          <p:spTgt spid="103438"/>
                                        </p:tgtEl>
                                      </p:cBhvr>
                                    </p:animEffect>
                                  </p:childTnLst>
                                </p:cTn>
                              </p:par>
                            </p:childTnLst>
                          </p:cTn>
                        </p:par>
                        <p:par>
                          <p:cTn id="25" fill="hold" nodeType="afterGroup">
                            <p:stCondLst>
                              <p:cond delay="500"/>
                            </p:stCondLst>
                            <p:childTnLst>
                              <p:par>
                                <p:cTn id="26" presetID="53" presetClass="entr" presetSubtype="0" fill="hold" nodeType="afterEffect">
                                  <p:stCondLst>
                                    <p:cond delay="0"/>
                                  </p:stCondLst>
                                  <p:childTnLst>
                                    <p:set>
                                      <p:cBhvr>
                                        <p:cTn id="27" dur="1" fill="hold">
                                          <p:stCondLst>
                                            <p:cond delay="0"/>
                                          </p:stCondLst>
                                        </p:cTn>
                                        <p:tgtEl>
                                          <p:spTgt spid="103439"/>
                                        </p:tgtEl>
                                        <p:attrNameLst>
                                          <p:attrName>style.visibility</p:attrName>
                                        </p:attrNameLst>
                                      </p:cBhvr>
                                      <p:to>
                                        <p:strVal val="visible"/>
                                      </p:to>
                                    </p:set>
                                    <p:anim calcmode="lin" valueType="num">
                                      <p:cBhvr>
                                        <p:cTn id="28" dur="500" fill="hold"/>
                                        <p:tgtEl>
                                          <p:spTgt spid="103439"/>
                                        </p:tgtEl>
                                        <p:attrNameLst>
                                          <p:attrName>ppt_w</p:attrName>
                                        </p:attrNameLst>
                                      </p:cBhvr>
                                      <p:tavLst>
                                        <p:tav tm="0">
                                          <p:val>
                                            <p:fltVal val="0"/>
                                          </p:val>
                                        </p:tav>
                                        <p:tav tm="100000">
                                          <p:val>
                                            <p:strVal val="#ppt_w"/>
                                          </p:val>
                                        </p:tav>
                                      </p:tavLst>
                                    </p:anim>
                                    <p:anim calcmode="lin" valueType="num">
                                      <p:cBhvr>
                                        <p:cTn id="29" dur="500" fill="hold"/>
                                        <p:tgtEl>
                                          <p:spTgt spid="103439"/>
                                        </p:tgtEl>
                                        <p:attrNameLst>
                                          <p:attrName>ppt_h</p:attrName>
                                        </p:attrNameLst>
                                      </p:cBhvr>
                                      <p:tavLst>
                                        <p:tav tm="0">
                                          <p:val>
                                            <p:fltVal val="0"/>
                                          </p:val>
                                        </p:tav>
                                        <p:tav tm="100000">
                                          <p:val>
                                            <p:strVal val="#ppt_h"/>
                                          </p:val>
                                        </p:tav>
                                      </p:tavLst>
                                    </p:anim>
                                    <p:animEffect transition="in" filter="fade">
                                      <p:cBhvr>
                                        <p:cTn id="30" dur="500"/>
                                        <p:tgtEl>
                                          <p:spTgt spid="103439"/>
                                        </p:tgtEl>
                                      </p:cBhvr>
                                    </p:animEffect>
                                  </p:childTnLst>
                                </p:cTn>
                              </p:par>
                            </p:childTnLst>
                          </p:cTn>
                        </p:par>
                        <p:par>
                          <p:cTn id="31" fill="hold" nodeType="afterGroup">
                            <p:stCondLst>
                              <p:cond delay="1000"/>
                            </p:stCondLst>
                            <p:childTnLst>
                              <p:par>
                                <p:cTn id="32" presetID="53" presetClass="entr" presetSubtype="0" fill="hold" nodeType="afterEffect">
                                  <p:stCondLst>
                                    <p:cond delay="0"/>
                                  </p:stCondLst>
                                  <p:childTnLst>
                                    <p:set>
                                      <p:cBhvr>
                                        <p:cTn id="33" dur="1" fill="hold">
                                          <p:stCondLst>
                                            <p:cond delay="0"/>
                                          </p:stCondLst>
                                        </p:cTn>
                                        <p:tgtEl>
                                          <p:spTgt spid="103440"/>
                                        </p:tgtEl>
                                        <p:attrNameLst>
                                          <p:attrName>style.visibility</p:attrName>
                                        </p:attrNameLst>
                                      </p:cBhvr>
                                      <p:to>
                                        <p:strVal val="visible"/>
                                      </p:to>
                                    </p:set>
                                    <p:anim calcmode="lin" valueType="num">
                                      <p:cBhvr>
                                        <p:cTn id="34" dur="500" fill="hold"/>
                                        <p:tgtEl>
                                          <p:spTgt spid="103440"/>
                                        </p:tgtEl>
                                        <p:attrNameLst>
                                          <p:attrName>ppt_w</p:attrName>
                                        </p:attrNameLst>
                                      </p:cBhvr>
                                      <p:tavLst>
                                        <p:tav tm="0">
                                          <p:val>
                                            <p:fltVal val="0"/>
                                          </p:val>
                                        </p:tav>
                                        <p:tav tm="100000">
                                          <p:val>
                                            <p:strVal val="#ppt_w"/>
                                          </p:val>
                                        </p:tav>
                                      </p:tavLst>
                                    </p:anim>
                                    <p:anim calcmode="lin" valueType="num">
                                      <p:cBhvr>
                                        <p:cTn id="35" dur="500" fill="hold"/>
                                        <p:tgtEl>
                                          <p:spTgt spid="103440"/>
                                        </p:tgtEl>
                                        <p:attrNameLst>
                                          <p:attrName>ppt_h</p:attrName>
                                        </p:attrNameLst>
                                      </p:cBhvr>
                                      <p:tavLst>
                                        <p:tav tm="0">
                                          <p:val>
                                            <p:fltVal val="0"/>
                                          </p:val>
                                        </p:tav>
                                        <p:tav tm="100000">
                                          <p:val>
                                            <p:strVal val="#ppt_h"/>
                                          </p:val>
                                        </p:tav>
                                      </p:tavLst>
                                    </p:anim>
                                    <p:animEffect transition="in" filter="fade">
                                      <p:cBhvr>
                                        <p:cTn id="36" dur="500"/>
                                        <p:tgtEl>
                                          <p:spTgt spid="103440"/>
                                        </p:tgtEl>
                                      </p:cBhvr>
                                    </p:animEffect>
                                  </p:childTnLst>
                                </p:cTn>
                              </p:par>
                            </p:childTnLst>
                          </p:cTn>
                        </p:par>
                        <p:par>
                          <p:cTn id="37" fill="hold" nodeType="afterGroup">
                            <p:stCondLst>
                              <p:cond delay="1500"/>
                            </p:stCondLst>
                            <p:childTnLst>
                              <p:par>
                                <p:cTn id="38" presetID="53" presetClass="entr" presetSubtype="0" fill="hold" nodeType="afterEffect">
                                  <p:stCondLst>
                                    <p:cond delay="0"/>
                                  </p:stCondLst>
                                  <p:childTnLst>
                                    <p:set>
                                      <p:cBhvr>
                                        <p:cTn id="39" dur="1" fill="hold">
                                          <p:stCondLst>
                                            <p:cond delay="0"/>
                                          </p:stCondLst>
                                        </p:cTn>
                                        <p:tgtEl>
                                          <p:spTgt spid="103434"/>
                                        </p:tgtEl>
                                        <p:attrNameLst>
                                          <p:attrName>style.visibility</p:attrName>
                                        </p:attrNameLst>
                                      </p:cBhvr>
                                      <p:to>
                                        <p:strVal val="visible"/>
                                      </p:to>
                                    </p:set>
                                    <p:anim calcmode="lin" valueType="num">
                                      <p:cBhvr>
                                        <p:cTn id="40" dur="500" fill="hold"/>
                                        <p:tgtEl>
                                          <p:spTgt spid="103434"/>
                                        </p:tgtEl>
                                        <p:attrNameLst>
                                          <p:attrName>ppt_w</p:attrName>
                                        </p:attrNameLst>
                                      </p:cBhvr>
                                      <p:tavLst>
                                        <p:tav tm="0">
                                          <p:val>
                                            <p:fltVal val="0"/>
                                          </p:val>
                                        </p:tav>
                                        <p:tav tm="100000">
                                          <p:val>
                                            <p:strVal val="#ppt_w"/>
                                          </p:val>
                                        </p:tav>
                                      </p:tavLst>
                                    </p:anim>
                                    <p:anim calcmode="lin" valueType="num">
                                      <p:cBhvr>
                                        <p:cTn id="41" dur="500" fill="hold"/>
                                        <p:tgtEl>
                                          <p:spTgt spid="103434"/>
                                        </p:tgtEl>
                                        <p:attrNameLst>
                                          <p:attrName>ppt_h</p:attrName>
                                        </p:attrNameLst>
                                      </p:cBhvr>
                                      <p:tavLst>
                                        <p:tav tm="0">
                                          <p:val>
                                            <p:fltVal val="0"/>
                                          </p:val>
                                        </p:tav>
                                        <p:tav tm="100000">
                                          <p:val>
                                            <p:strVal val="#ppt_h"/>
                                          </p:val>
                                        </p:tav>
                                      </p:tavLst>
                                    </p:anim>
                                    <p:animEffect transition="in" filter="fade">
                                      <p:cBhvr>
                                        <p:cTn id="42" dur="500"/>
                                        <p:tgtEl>
                                          <p:spTgt spid="103434"/>
                                        </p:tgtEl>
                                      </p:cBhvr>
                                    </p:animEffect>
                                  </p:childTnLst>
                                </p:cTn>
                              </p:par>
                            </p:childTnLst>
                          </p:cTn>
                        </p:par>
                        <p:par>
                          <p:cTn id="43" fill="hold" nodeType="afterGroup">
                            <p:stCondLst>
                              <p:cond delay="2000"/>
                            </p:stCondLst>
                            <p:childTnLst>
                              <p:par>
                                <p:cTn id="44" presetID="53" presetClass="entr" presetSubtype="0" fill="hold" nodeType="afterEffect">
                                  <p:stCondLst>
                                    <p:cond delay="0"/>
                                  </p:stCondLst>
                                  <p:childTnLst>
                                    <p:set>
                                      <p:cBhvr>
                                        <p:cTn id="45" dur="1" fill="hold">
                                          <p:stCondLst>
                                            <p:cond delay="0"/>
                                          </p:stCondLst>
                                        </p:cTn>
                                        <p:tgtEl>
                                          <p:spTgt spid="103435"/>
                                        </p:tgtEl>
                                        <p:attrNameLst>
                                          <p:attrName>style.visibility</p:attrName>
                                        </p:attrNameLst>
                                      </p:cBhvr>
                                      <p:to>
                                        <p:strVal val="visible"/>
                                      </p:to>
                                    </p:set>
                                    <p:anim calcmode="lin" valueType="num">
                                      <p:cBhvr>
                                        <p:cTn id="46" dur="500" fill="hold"/>
                                        <p:tgtEl>
                                          <p:spTgt spid="103435"/>
                                        </p:tgtEl>
                                        <p:attrNameLst>
                                          <p:attrName>ppt_w</p:attrName>
                                        </p:attrNameLst>
                                      </p:cBhvr>
                                      <p:tavLst>
                                        <p:tav tm="0">
                                          <p:val>
                                            <p:fltVal val="0"/>
                                          </p:val>
                                        </p:tav>
                                        <p:tav tm="100000">
                                          <p:val>
                                            <p:strVal val="#ppt_w"/>
                                          </p:val>
                                        </p:tav>
                                      </p:tavLst>
                                    </p:anim>
                                    <p:anim calcmode="lin" valueType="num">
                                      <p:cBhvr>
                                        <p:cTn id="47" dur="500" fill="hold"/>
                                        <p:tgtEl>
                                          <p:spTgt spid="103435"/>
                                        </p:tgtEl>
                                        <p:attrNameLst>
                                          <p:attrName>ppt_h</p:attrName>
                                        </p:attrNameLst>
                                      </p:cBhvr>
                                      <p:tavLst>
                                        <p:tav tm="0">
                                          <p:val>
                                            <p:fltVal val="0"/>
                                          </p:val>
                                        </p:tav>
                                        <p:tav tm="100000">
                                          <p:val>
                                            <p:strVal val="#ppt_h"/>
                                          </p:val>
                                        </p:tav>
                                      </p:tavLst>
                                    </p:anim>
                                    <p:animEffect transition="in" filter="fade">
                                      <p:cBhvr>
                                        <p:cTn id="48" dur="500"/>
                                        <p:tgtEl>
                                          <p:spTgt spid="103435"/>
                                        </p:tgtEl>
                                      </p:cBhvr>
                                    </p:animEffect>
                                  </p:childTnLst>
                                </p:cTn>
                              </p:par>
                            </p:childTnLst>
                          </p:cTn>
                        </p:par>
                        <p:par>
                          <p:cTn id="49" fill="hold" nodeType="afterGroup">
                            <p:stCondLst>
                              <p:cond delay="2500"/>
                            </p:stCondLst>
                            <p:childTnLst>
                              <p:par>
                                <p:cTn id="50" presetID="53" presetClass="entr" presetSubtype="0" fill="hold" nodeType="afterEffect">
                                  <p:stCondLst>
                                    <p:cond delay="0"/>
                                  </p:stCondLst>
                                  <p:childTnLst>
                                    <p:set>
                                      <p:cBhvr>
                                        <p:cTn id="51" dur="1" fill="hold">
                                          <p:stCondLst>
                                            <p:cond delay="0"/>
                                          </p:stCondLst>
                                        </p:cTn>
                                        <p:tgtEl>
                                          <p:spTgt spid="103436"/>
                                        </p:tgtEl>
                                        <p:attrNameLst>
                                          <p:attrName>style.visibility</p:attrName>
                                        </p:attrNameLst>
                                      </p:cBhvr>
                                      <p:to>
                                        <p:strVal val="visible"/>
                                      </p:to>
                                    </p:set>
                                    <p:anim calcmode="lin" valueType="num">
                                      <p:cBhvr>
                                        <p:cTn id="52" dur="500" fill="hold"/>
                                        <p:tgtEl>
                                          <p:spTgt spid="103436"/>
                                        </p:tgtEl>
                                        <p:attrNameLst>
                                          <p:attrName>ppt_w</p:attrName>
                                        </p:attrNameLst>
                                      </p:cBhvr>
                                      <p:tavLst>
                                        <p:tav tm="0">
                                          <p:val>
                                            <p:fltVal val="0"/>
                                          </p:val>
                                        </p:tav>
                                        <p:tav tm="100000">
                                          <p:val>
                                            <p:strVal val="#ppt_w"/>
                                          </p:val>
                                        </p:tav>
                                      </p:tavLst>
                                    </p:anim>
                                    <p:anim calcmode="lin" valueType="num">
                                      <p:cBhvr>
                                        <p:cTn id="53" dur="500" fill="hold"/>
                                        <p:tgtEl>
                                          <p:spTgt spid="103436"/>
                                        </p:tgtEl>
                                        <p:attrNameLst>
                                          <p:attrName>ppt_h</p:attrName>
                                        </p:attrNameLst>
                                      </p:cBhvr>
                                      <p:tavLst>
                                        <p:tav tm="0">
                                          <p:val>
                                            <p:fltVal val="0"/>
                                          </p:val>
                                        </p:tav>
                                        <p:tav tm="100000">
                                          <p:val>
                                            <p:strVal val="#ppt_h"/>
                                          </p:val>
                                        </p:tav>
                                      </p:tavLst>
                                    </p:anim>
                                    <p:animEffect transition="in" filter="fade">
                                      <p:cBhvr>
                                        <p:cTn id="54" dur="500"/>
                                        <p:tgtEl>
                                          <p:spTgt spid="103436"/>
                                        </p:tgtEl>
                                      </p:cBhvr>
                                    </p:animEffect>
                                  </p:childTnLst>
                                </p:cTn>
                              </p:par>
                            </p:childTnLst>
                          </p:cTn>
                        </p:par>
                        <p:par>
                          <p:cTn id="55" fill="hold" nodeType="afterGroup">
                            <p:stCondLst>
                              <p:cond delay="3000"/>
                            </p:stCondLst>
                            <p:childTnLst>
                              <p:par>
                                <p:cTn id="56" presetID="53" presetClass="entr" presetSubtype="0" fill="hold" nodeType="afterEffect">
                                  <p:stCondLst>
                                    <p:cond delay="0"/>
                                  </p:stCondLst>
                                  <p:childTnLst>
                                    <p:set>
                                      <p:cBhvr>
                                        <p:cTn id="57" dur="1" fill="hold">
                                          <p:stCondLst>
                                            <p:cond delay="0"/>
                                          </p:stCondLst>
                                        </p:cTn>
                                        <p:tgtEl>
                                          <p:spTgt spid="103437"/>
                                        </p:tgtEl>
                                        <p:attrNameLst>
                                          <p:attrName>style.visibility</p:attrName>
                                        </p:attrNameLst>
                                      </p:cBhvr>
                                      <p:to>
                                        <p:strVal val="visible"/>
                                      </p:to>
                                    </p:set>
                                    <p:anim calcmode="lin" valueType="num">
                                      <p:cBhvr>
                                        <p:cTn id="58" dur="500" fill="hold"/>
                                        <p:tgtEl>
                                          <p:spTgt spid="103437"/>
                                        </p:tgtEl>
                                        <p:attrNameLst>
                                          <p:attrName>ppt_w</p:attrName>
                                        </p:attrNameLst>
                                      </p:cBhvr>
                                      <p:tavLst>
                                        <p:tav tm="0">
                                          <p:val>
                                            <p:fltVal val="0"/>
                                          </p:val>
                                        </p:tav>
                                        <p:tav tm="100000">
                                          <p:val>
                                            <p:strVal val="#ppt_w"/>
                                          </p:val>
                                        </p:tav>
                                      </p:tavLst>
                                    </p:anim>
                                    <p:anim calcmode="lin" valueType="num">
                                      <p:cBhvr>
                                        <p:cTn id="59" dur="500" fill="hold"/>
                                        <p:tgtEl>
                                          <p:spTgt spid="103437"/>
                                        </p:tgtEl>
                                        <p:attrNameLst>
                                          <p:attrName>ppt_h</p:attrName>
                                        </p:attrNameLst>
                                      </p:cBhvr>
                                      <p:tavLst>
                                        <p:tav tm="0">
                                          <p:val>
                                            <p:fltVal val="0"/>
                                          </p:val>
                                        </p:tav>
                                        <p:tav tm="100000">
                                          <p:val>
                                            <p:strVal val="#ppt_h"/>
                                          </p:val>
                                        </p:tav>
                                      </p:tavLst>
                                    </p:anim>
                                    <p:animEffect transition="in" filter="fade">
                                      <p:cBhvr>
                                        <p:cTn id="60" dur="500"/>
                                        <p:tgtEl>
                                          <p:spTgt spid="103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endParaRPr lang="en-US" altLang="en-US" smtClean="0"/>
          </a:p>
        </p:txBody>
      </p:sp>
      <p:sp>
        <p:nvSpPr>
          <p:cNvPr id="75779" name="Rectangle 3"/>
          <p:cNvSpPr>
            <a:spLocks noGrp="1" noChangeArrowheads="1"/>
          </p:cNvSpPr>
          <p:nvPr>
            <p:ph type="body" idx="1"/>
          </p:nvPr>
        </p:nvSpPr>
        <p:spPr>
          <a:xfrm>
            <a:off x="1981200" y="1600200"/>
            <a:ext cx="8229600" cy="1447800"/>
          </a:xfrm>
        </p:spPr>
        <p:txBody>
          <a:bodyPr/>
          <a:lstStyle/>
          <a:p>
            <a:pPr marL="514350" indent="-514350">
              <a:buFontTx/>
              <a:buAutoNum type="arabicPeriod" startAt="2"/>
            </a:pPr>
            <a:r>
              <a:rPr lang="en-US" altLang="en-US"/>
              <a:t>Number of offspring that reach reproductive age.</a:t>
            </a:r>
          </a:p>
          <a:p>
            <a:pPr lvl="1" eaLnBrk="1" hangingPunct="1"/>
            <a:r>
              <a:rPr lang="en-US" altLang="en-US"/>
              <a:t>How many babies will survive to reach reproductive age.</a:t>
            </a:r>
          </a:p>
        </p:txBody>
      </p:sp>
      <p:pic>
        <p:nvPicPr>
          <p:cNvPr id="75780" name="Picture 4" descr="ralphie_the_goph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1" y="3124200"/>
            <a:ext cx="14573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1" name="Picture 5" descr="elephant%20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3048000"/>
            <a:ext cx="2438400" cy="1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2" name="Picture 6"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908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3" name="Picture 7"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28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4" name="Picture 8"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5" name="Picture 9"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43434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6" name="Picture 10"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33528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7" name="Picture 11"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43434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8" name="Picture 12"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33528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9" name="Picture 13" descr="imgDumbo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96200" y="5181600"/>
            <a:ext cx="1200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16872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0" fill="hold"/>
                                        <p:tgtEl>
                                          <p:spTgt spid="106506"/>
                                        </p:tgtEl>
                                      </p:cBhvr>
                                      <p:by x="150000" y="150000"/>
                                    </p:animScale>
                                  </p:childTnLst>
                                </p:cTn>
                              </p:par>
                              <p:par>
                                <p:cTn id="7" presetID="6" presetClass="emph" presetSubtype="0" fill="hold" nodeType="withEffect">
                                  <p:stCondLst>
                                    <p:cond delay="0"/>
                                  </p:stCondLst>
                                  <p:childTnLst>
                                    <p:animScale>
                                      <p:cBhvr>
                                        <p:cTn id="8" dur="5000" fill="hold"/>
                                        <p:tgtEl>
                                          <p:spTgt spid="106508"/>
                                        </p:tgtEl>
                                      </p:cBhvr>
                                      <p:by x="150000" y="150000"/>
                                    </p:animScale>
                                  </p:childTnLst>
                                </p:cTn>
                              </p:par>
                              <p:par>
                                <p:cTn id="9" presetID="6" presetClass="emph" presetSubtype="0" fill="hold" nodeType="withEffect">
                                  <p:stCondLst>
                                    <p:cond delay="0"/>
                                  </p:stCondLst>
                                  <p:childTnLst>
                                    <p:animScale>
                                      <p:cBhvr>
                                        <p:cTn id="10" dur="5000" fill="hold"/>
                                        <p:tgtEl>
                                          <p:spTgt spid="106507"/>
                                        </p:tgtEl>
                                      </p:cBhvr>
                                      <p:by x="150000" y="150000"/>
                                    </p:animScale>
                                  </p:childTnLst>
                                </p:cTn>
                              </p:par>
                              <p:par>
                                <p:cTn id="11" presetID="6" presetClass="emph" presetSubtype="0" fill="hold" nodeType="withEffect">
                                  <p:stCondLst>
                                    <p:cond delay="0"/>
                                  </p:stCondLst>
                                  <p:childTnLst>
                                    <p:animScale>
                                      <p:cBhvr>
                                        <p:cTn id="12" dur="5000" fill="hold"/>
                                        <p:tgtEl>
                                          <p:spTgt spid="106502"/>
                                        </p:tgtEl>
                                      </p:cBhvr>
                                      <p:by x="150000" y="150000"/>
                                    </p:animScale>
                                  </p:childTnLst>
                                </p:cTn>
                              </p:par>
                              <p:par>
                                <p:cTn id="13" presetID="6" presetClass="emph" presetSubtype="0" fill="hold" nodeType="withEffect">
                                  <p:stCondLst>
                                    <p:cond delay="0"/>
                                  </p:stCondLst>
                                  <p:childTnLst>
                                    <p:animScale>
                                      <p:cBhvr>
                                        <p:cTn id="14" dur="5000" fill="hold"/>
                                        <p:tgtEl>
                                          <p:spTgt spid="106503"/>
                                        </p:tgtEl>
                                      </p:cBhvr>
                                      <p:by x="150000" y="150000"/>
                                    </p:animScale>
                                  </p:childTnLst>
                                </p:cTn>
                              </p:par>
                              <p:par>
                                <p:cTn id="15" presetID="6" presetClass="emph" presetSubtype="0" fill="hold" nodeType="withEffect">
                                  <p:stCondLst>
                                    <p:cond delay="0"/>
                                  </p:stCondLst>
                                  <p:childTnLst>
                                    <p:animScale>
                                      <p:cBhvr>
                                        <p:cTn id="16" dur="5000" fill="hold"/>
                                        <p:tgtEl>
                                          <p:spTgt spid="106504"/>
                                        </p:tgtEl>
                                      </p:cBhvr>
                                      <p:by x="150000" y="150000"/>
                                    </p:animScale>
                                  </p:childTnLst>
                                </p:cTn>
                              </p:par>
                              <p:par>
                                <p:cTn id="17" presetID="6" presetClass="emph" presetSubtype="0" fill="hold" nodeType="withEffect">
                                  <p:stCondLst>
                                    <p:cond delay="0"/>
                                  </p:stCondLst>
                                  <p:childTnLst>
                                    <p:animScale>
                                      <p:cBhvr>
                                        <p:cTn id="18" dur="5000" fill="hold"/>
                                        <p:tgtEl>
                                          <p:spTgt spid="106505"/>
                                        </p:tgtEl>
                                      </p:cBhvr>
                                      <p:by x="150000" y="150000"/>
                                    </p:animScale>
                                  </p:childTnLst>
                                </p:cTn>
                              </p:par>
                              <p:par>
                                <p:cTn id="19" presetID="6" presetClass="emph" presetSubtype="0" fill="hold" nodeType="withEffect">
                                  <p:stCondLst>
                                    <p:cond delay="0"/>
                                  </p:stCondLst>
                                  <p:childTnLst>
                                    <p:animScale>
                                      <p:cBhvr>
                                        <p:cTn id="20" dur="5000" fill="hold"/>
                                        <p:tgtEl>
                                          <p:spTgt spid="106509"/>
                                        </p:tgtEl>
                                      </p:cBhvr>
                                      <p:by x="200000" y="200000"/>
                                    </p:animScale>
                                  </p:childTnLst>
                                </p:cTn>
                              </p:par>
                              <p:par>
                                <p:cTn id="21" presetID="9" presetClass="exit" presetSubtype="0" fill="hold" nodeType="withEffect">
                                  <p:stCondLst>
                                    <p:cond delay="500"/>
                                  </p:stCondLst>
                                  <p:childTnLst>
                                    <p:animEffect transition="out" filter="dissolve">
                                      <p:cBhvr>
                                        <p:cTn id="22" dur="500"/>
                                        <p:tgtEl>
                                          <p:spTgt spid="106505"/>
                                        </p:tgtEl>
                                      </p:cBhvr>
                                    </p:animEffect>
                                    <p:set>
                                      <p:cBhvr>
                                        <p:cTn id="23" dur="1" fill="hold">
                                          <p:stCondLst>
                                            <p:cond delay="499"/>
                                          </p:stCondLst>
                                        </p:cTn>
                                        <p:tgtEl>
                                          <p:spTgt spid="106505"/>
                                        </p:tgtEl>
                                        <p:attrNameLst>
                                          <p:attrName>style.visibility</p:attrName>
                                        </p:attrNameLst>
                                      </p:cBhvr>
                                      <p:to>
                                        <p:strVal val="hidden"/>
                                      </p:to>
                                    </p:set>
                                  </p:childTnLst>
                                </p:cTn>
                              </p:par>
                              <p:par>
                                <p:cTn id="24" presetID="9" presetClass="exit" presetSubtype="0" fill="hold" nodeType="withEffect">
                                  <p:stCondLst>
                                    <p:cond delay="1500"/>
                                  </p:stCondLst>
                                  <p:childTnLst>
                                    <p:animEffect transition="out" filter="dissolve">
                                      <p:cBhvr>
                                        <p:cTn id="25" dur="500"/>
                                        <p:tgtEl>
                                          <p:spTgt spid="106502"/>
                                        </p:tgtEl>
                                      </p:cBhvr>
                                    </p:animEffect>
                                    <p:set>
                                      <p:cBhvr>
                                        <p:cTn id="26" dur="1" fill="hold">
                                          <p:stCondLst>
                                            <p:cond delay="499"/>
                                          </p:stCondLst>
                                        </p:cTn>
                                        <p:tgtEl>
                                          <p:spTgt spid="106502"/>
                                        </p:tgtEl>
                                        <p:attrNameLst>
                                          <p:attrName>style.visibility</p:attrName>
                                        </p:attrNameLst>
                                      </p:cBhvr>
                                      <p:to>
                                        <p:strVal val="hidden"/>
                                      </p:to>
                                    </p:set>
                                  </p:childTnLst>
                                </p:cTn>
                              </p:par>
                              <p:par>
                                <p:cTn id="27" presetID="9" presetClass="exit" presetSubtype="0" fill="hold" nodeType="withEffect">
                                  <p:stCondLst>
                                    <p:cond delay="2000"/>
                                  </p:stCondLst>
                                  <p:childTnLst>
                                    <p:animEffect transition="out" filter="dissolve">
                                      <p:cBhvr>
                                        <p:cTn id="28" dur="500"/>
                                        <p:tgtEl>
                                          <p:spTgt spid="106504"/>
                                        </p:tgtEl>
                                      </p:cBhvr>
                                    </p:animEffect>
                                    <p:set>
                                      <p:cBhvr>
                                        <p:cTn id="29" dur="1" fill="hold">
                                          <p:stCondLst>
                                            <p:cond delay="499"/>
                                          </p:stCondLst>
                                        </p:cTn>
                                        <p:tgtEl>
                                          <p:spTgt spid="106504"/>
                                        </p:tgtEl>
                                        <p:attrNameLst>
                                          <p:attrName>style.visibility</p:attrName>
                                        </p:attrNameLst>
                                      </p:cBhvr>
                                      <p:to>
                                        <p:strVal val="hidden"/>
                                      </p:to>
                                    </p:set>
                                  </p:childTnLst>
                                </p:cTn>
                              </p:par>
                              <p:par>
                                <p:cTn id="30" presetID="9" presetClass="exit" presetSubtype="0" fill="hold" nodeType="withEffect">
                                  <p:stCondLst>
                                    <p:cond delay="2500"/>
                                  </p:stCondLst>
                                  <p:childTnLst>
                                    <p:animEffect transition="out" filter="dissolve">
                                      <p:cBhvr>
                                        <p:cTn id="31" dur="500"/>
                                        <p:tgtEl>
                                          <p:spTgt spid="106507"/>
                                        </p:tgtEl>
                                      </p:cBhvr>
                                    </p:animEffect>
                                    <p:set>
                                      <p:cBhvr>
                                        <p:cTn id="32" dur="1" fill="hold">
                                          <p:stCondLst>
                                            <p:cond delay="499"/>
                                          </p:stCondLst>
                                        </p:cTn>
                                        <p:tgtEl>
                                          <p:spTgt spid="106507"/>
                                        </p:tgtEl>
                                        <p:attrNameLst>
                                          <p:attrName>style.visibility</p:attrName>
                                        </p:attrNameLst>
                                      </p:cBhvr>
                                      <p:to>
                                        <p:strVal val="hidden"/>
                                      </p:to>
                                    </p:set>
                                  </p:childTnLst>
                                </p:cTn>
                              </p:par>
                              <p:par>
                                <p:cTn id="33" presetID="9" presetClass="exit" presetSubtype="0" fill="hold" nodeType="withEffect">
                                  <p:stCondLst>
                                    <p:cond delay="3500"/>
                                  </p:stCondLst>
                                  <p:childTnLst>
                                    <p:animEffect transition="out" filter="dissolve">
                                      <p:cBhvr>
                                        <p:cTn id="34" dur="500"/>
                                        <p:tgtEl>
                                          <p:spTgt spid="106503"/>
                                        </p:tgtEl>
                                      </p:cBhvr>
                                    </p:animEffect>
                                    <p:set>
                                      <p:cBhvr>
                                        <p:cTn id="35" dur="1" fill="hold">
                                          <p:stCondLst>
                                            <p:cond delay="499"/>
                                          </p:stCondLst>
                                        </p:cTn>
                                        <p:tgtEl>
                                          <p:spTgt spid="10650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endParaRPr lang="en-US" altLang="en-US" smtClean="0"/>
          </a:p>
        </p:txBody>
      </p:sp>
      <p:sp>
        <p:nvSpPr>
          <p:cNvPr id="76803" name="Rectangle 3"/>
          <p:cNvSpPr>
            <a:spLocks noGrp="1" noChangeArrowheads="1"/>
          </p:cNvSpPr>
          <p:nvPr>
            <p:ph type="body" idx="1"/>
          </p:nvPr>
        </p:nvSpPr>
        <p:spPr>
          <a:xfrm>
            <a:off x="1981200" y="1600200"/>
            <a:ext cx="8229600" cy="1447800"/>
          </a:xfrm>
        </p:spPr>
        <p:txBody>
          <a:bodyPr/>
          <a:lstStyle/>
          <a:p>
            <a:pPr marL="514350" indent="-514350">
              <a:lnSpc>
                <a:spcPct val="80000"/>
              </a:lnSpc>
              <a:buFontTx/>
              <a:buAutoNum type="arabicPeriod" startAt="3"/>
            </a:pPr>
            <a:r>
              <a:rPr lang="en-US" altLang="en-US"/>
              <a:t>Number of times a species reproduces each year.</a:t>
            </a:r>
          </a:p>
          <a:p>
            <a:pPr lvl="1" eaLnBrk="1" hangingPunct="1">
              <a:lnSpc>
                <a:spcPct val="80000"/>
              </a:lnSpc>
            </a:pPr>
            <a:r>
              <a:rPr lang="en-US" altLang="en-US"/>
              <a:t>The more times a species can reproduce a year, the faster its population can grow.</a:t>
            </a:r>
          </a:p>
        </p:txBody>
      </p:sp>
      <p:pic>
        <p:nvPicPr>
          <p:cNvPr id="76804" name="Picture 4" descr="ralphie_the_goph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1" y="3124200"/>
            <a:ext cx="14573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5" descr="elephant%20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3048000"/>
            <a:ext cx="2438400" cy="1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6" name="Picture 6"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908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7" name="Picture 7"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28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8" name="Picture 8"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9" name="Picture 9"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43434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0" name="Picture 10"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33528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1" name="Picture 11"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43434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2" name="Picture 12"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33528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3" name="Picture 13" descr="imgDumbo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96200" y="5181600"/>
            <a:ext cx="1200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4" name="Picture 14"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6400" y="25146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5" name="Picture 15"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05400" y="37338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6" name="Picture 16"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1600" y="48006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7" name="Picture 17"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9200" y="25908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8" name="Picture 18"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38600" y="24384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9" name="Picture 19"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6600" y="25146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40" name="Picture 20"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4600" y="25908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41" name="Picture 21"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57150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42" name="Picture 22"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44196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43" name="Picture 23"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32004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44" name="Picture 24"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0" y="21336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45" name="Picture 25"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3200" y="21336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46" name="Picture 26"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5791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47" name="Picture 27" descr="ralphie_the_goph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54102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56506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07530"/>
                                        </p:tgtEl>
                                        <p:attrNameLst>
                                          <p:attrName>style.visibility</p:attrName>
                                        </p:attrNameLst>
                                      </p:cBhvr>
                                      <p:to>
                                        <p:strVal val="visible"/>
                                      </p:to>
                                    </p:set>
                                    <p:anim calcmode="lin" valueType="num">
                                      <p:cBhvr>
                                        <p:cTn id="7" dur="500" fill="hold"/>
                                        <p:tgtEl>
                                          <p:spTgt spid="107530"/>
                                        </p:tgtEl>
                                        <p:attrNameLst>
                                          <p:attrName>ppt_w</p:attrName>
                                        </p:attrNameLst>
                                      </p:cBhvr>
                                      <p:tavLst>
                                        <p:tav tm="0">
                                          <p:val>
                                            <p:fltVal val="0"/>
                                          </p:val>
                                        </p:tav>
                                        <p:tav tm="100000">
                                          <p:val>
                                            <p:strVal val="#ppt_w"/>
                                          </p:val>
                                        </p:tav>
                                      </p:tavLst>
                                    </p:anim>
                                    <p:anim calcmode="lin" valueType="num">
                                      <p:cBhvr>
                                        <p:cTn id="8" dur="500" fill="hold"/>
                                        <p:tgtEl>
                                          <p:spTgt spid="107530"/>
                                        </p:tgtEl>
                                        <p:attrNameLst>
                                          <p:attrName>ppt_h</p:attrName>
                                        </p:attrNameLst>
                                      </p:cBhvr>
                                      <p:tavLst>
                                        <p:tav tm="0">
                                          <p:val>
                                            <p:fltVal val="0"/>
                                          </p:val>
                                        </p:tav>
                                        <p:tav tm="100000">
                                          <p:val>
                                            <p:strVal val="#ppt_h"/>
                                          </p:val>
                                        </p:tav>
                                      </p:tavLst>
                                    </p:anim>
                                    <p:animEffect transition="in" filter="fade">
                                      <p:cBhvr>
                                        <p:cTn id="9" dur="500"/>
                                        <p:tgtEl>
                                          <p:spTgt spid="107530"/>
                                        </p:tgtEl>
                                      </p:cBhvr>
                                    </p:animEffect>
                                  </p:childTnLst>
                                </p:cTn>
                              </p:par>
                              <p:par>
                                <p:cTn id="10" presetID="53" presetClass="entr" presetSubtype="0" fill="hold" nodeType="withEffect">
                                  <p:stCondLst>
                                    <p:cond delay="0"/>
                                  </p:stCondLst>
                                  <p:childTnLst>
                                    <p:set>
                                      <p:cBhvr>
                                        <p:cTn id="11" dur="1" fill="hold">
                                          <p:stCondLst>
                                            <p:cond delay="0"/>
                                          </p:stCondLst>
                                        </p:cTn>
                                        <p:tgtEl>
                                          <p:spTgt spid="107531"/>
                                        </p:tgtEl>
                                        <p:attrNameLst>
                                          <p:attrName>style.visibility</p:attrName>
                                        </p:attrNameLst>
                                      </p:cBhvr>
                                      <p:to>
                                        <p:strVal val="visible"/>
                                      </p:to>
                                    </p:set>
                                    <p:anim calcmode="lin" valueType="num">
                                      <p:cBhvr>
                                        <p:cTn id="12" dur="500" fill="hold"/>
                                        <p:tgtEl>
                                          <p:spTgt spid="107531"/>
                                        </p:tgtEl>
                                        <p:attrNameLst>
                                          <p:attrName>ppt_w</p:attrName>
                                        </p:attrNameLst>
                                      </p:cBhvr>
                                      <p:tavLst>
                                        <p:tav tm="0">
                                          <p:val>
                                            <p:fltVal val="0"/>
                                          </p:val>
                                        </p:tav>
                                        <p:tav tm="100000">
                                          <p:val>
                                            <p:strVal val="#ppt_w"/>
                                          </p:val>
                                        </p:tav>
                                      </p:tavLst>
                                    </p:anim>
                                    <p:anim calcmode="lin" valueType="num">
                                      <p:cBhvr>
                                        <p:cTn id="13" dur="500" fill="hold"/>
                                        <p:tgtEl>
                                          <p:spTgt spid="107531"/>
                                        </p:tgtEl>
                                        <p:attrNameLst>
                                          <p:attrName>ppt_h</p:attrName>
                                        </p:attrNameLst>
                                      </p:cBhvr>
                                      <p:tavLst>
                                        <p:tav tm="0">
                                          <p:val>
                                            <p:fltVal val="0"/>
                                          </p:val>
                                        </p:tav>
                                        <p:tav tm="100000">
                                          <p:val>
                                            <p:strVal val="#ppt_h"/>
                                          </p:val>
                                        </p:tav>
                                      </p:tavLst>
                                    </p:anim>
                                    <p:animEffect transition="in" filter="fade">
                                      <p:cBhvr>
                                        <p:cTn id="14" dur="500"/>
                                        <p:tgtEl>
                                          <p:spTgt spid="107531"/>
                                        </p:tgtEl>
                                      </p:cBhvr>
                                    </p:animEffect>
                                  </p:childTnLst>
                                </p:cTn>
                              </p:par>
                              <p:par>
                                <p:cTn id="15" presetID="53" presetClass="entr" presetSubtype="0" fill="hold" nodeType="withEffect">
                                  <p:stCondLst>
                                    <p:cond delay="0"/>
                                  </p:stCondLst>
                                  <p:childTnLst>
                                    <p:set>
                                      <p:cBhvr>
                                        <p:cTn id="16" dur="1" fill="hold">
                                          <p:stCondLst>
                                            <p:cond delay="0"/>
                                          </p:stCondLst>
                                        </p:cTn>
                                        <p:tgtEl>
                                          <p:spTgt spid="107532"/>
                                        </p:tgtEl>
                                        <p:attrNameLst>
                                          <p:attrName>style.visibility</p:attrName>
                                        </p:attrNameLst>
                                      </p:cBhvr>
                                      <p:to>
                                        <p:strVal val="visible"/>
                                      </p:to>
                                    </p:set>
                                    <p:anim calcmode="lin" valueType="num">
                                      <p:cBhvr>
                                        <p:cTn id="17" dur="500" fill="hold"/>
                                        <p:tgtEl>
                                          <p:spTgt spid="107532"/>
                                        </p:tgtEl>
                                        <p:attrNameLst>
                                          <p:attrName>ppt_w</p:attrName>
                                        </p:attrNameLst>
                                      </p:cBhvr>
                                      <p:tavLst>
                                        <p:tav tm="0">
                                          <p:val>
                                            <p:fltVal val="0"/>
                                          </p:val>
                                        </p:tav>
                                        <p:tav tm="100000">
                                          <p:val>
                                            <p:strVal val="#ppt_w"/>
                                          </p:val>
                                        </p:tav>
                                      </p:tavLst>
                                    </p:anim>
                                    <p:anim calcmode="lin" valueType="num">
                                      <p:cBhvr>
                                        <p:cTn id="18" dur="500" fill="hold"/>
                                        <p:tgtEl>
                                          <p:spTgt spid="107532"/>
                                        </p:tgtEl>
                                        <p:attrNameLst>
                                          <p:attrName>ppt_h</p:attrName>
                                        </p:attrNameLst>
                                      </p:cBhvr>
                                      <p:tavLst>
                                        <p:tav tm="0">
                                          <p:val>
                                            <p:fltVal val="0"/>
                                          </p:val>
                                        </p:tav>
                                        <p:tav tm="100000">
                                          <p:val>
                                            <p:strVal val="#ppt_h"/>
                                          </p:val>
                                        </p:tav>
                                      </p:tavLst>
                                    </p:anim>
                                    <p:animEffect transition="in" filter="fade">
                                      <p:cBhvr>
                                        <p:cTn id="19" dur="500"/>
                                        <p:tgtEl>
                                          <p:spTgt spid="107532"/>
                                        </p:tgtEl>
                                      </p:cBhvr>
                                    </p:animEffect>
                                  </p:childTnLst>
                                </p:cTn>
                              </p:par>
                              <p:par>
                                <p:cTn id="20" presetID="53" presetClass="entr" presetSubtype="0" fill="hold" nodeType="withEffect">
                                  <p:stCondLst>
                                    <p:cond delay="0"/>
                                  </p:stCondLst>
                                  <p:childTnLst>
                                    <p:set>
                                      <p:cBhvr>
                                        <p:cTn id="21" dur="1" fill="hold">
                                          <p:stCondLst>
                                            <p:cond delay="0"/>
                                          </p:stCondLst>
                                        </p:cTn>
                                        <p:tgtEl>
                                          <p:spTgt spid="107526"/>
                                        </p:tgtEl>
                                        <p:attrNameLst>
                                          <p:attrName>style.visibility</p:attrName>
                                        </p:attrNameLst>
                                      </p:cBhvr>
                                      <p:to>
                                        <p:strVal val="visible"/>
                                      </p:to>
                                    </p:set>
                                    <p:anim calcmode="lin" valueType="num">
                                      <p:cBhvr>
                                        <p:cTn id="22" dur="500" fill="hold"/>
                                        <p:tgtEl>
                                          <p:spTgt spid="107526"/>
                                        </p:tgtEl>
                                        <p:attrNameLst>
                                          <p:attrName>ppt_w</p:attrName>
                                        </p:attrNameLst>
                                      </p:cBhvr>
                                      <p:tavLst>
                                        <p:tav tm="0">
                                          <p:val>
                                            <p:fltVal val="0"/>
                                          </p:val>
                                        </p:tav>
                                        <p:tav tm="100000">
                                          <p:val>
                                            <p:strVal val="#ppt_w"/>
                                          </p:val>
                                        </p:tav>
                                      </p:tavLst>
                                    </p:anim>
                                    <p:anim calcmode="lin" valueType="num">
                                      <p:cBhvr>
                                        <p:cTn id="23" dur="500" fill="hold"/>
                                        <p:tgtEl>
                                          <p:spTgt spid="107526"/>
                                        </p:tgtEl>
                                        <p:attrNameLst>
                                          <p:attrName>ppt_h</p:attrName>
                                        </p:attrNameLst>
                                      </p:cBhvr>
                                      <p:tavLst>
                                        <p:tav tm="0">
                                          <p:val>
                                            <p:fltVal val="0"/>
                                          </p:val>
                                        </p:tav>
                                        <p:tav tm="100000">
                                          <p:val>
                                            <p:strVal val="#ppt_h"/>
                                          </p:val>
                                        </p:tav>
                                      </p:tavLst>
                                    </p:anim>
                                    <p:animEffect transition="in" filter="fade">
                                      <p:cBhvr>
                                        <p:cTn id="24" dur="500"/>
                                        <p:tgtEl>
                                          <p:spTgt spid="107526"/>
                                        </p:tgtEl>
                                      </p:cBhvr>
                                    </p:animEffect>
                                  </p:childTnLst>
                                </p:cTn>
                              </p:par>
                              <p:par>
                                <p:cTn id="25" presetID="53" presetClass="entr" presetSubtype="0" fill="hold" nodeType="withEffect">
                                  <p:stCondLst>
                                    <p:cond delay="0"/>
                                  </p:stCondLst>
                                  <p:childTnLst>
                                    <p:set>
                                      <p:cBhvr>
                                        <p:cTn id="26" dur="1" fill="hold">
                                          <p:stCondLst>
                                            <p:cond delay="0"/>
                                          </p:stCondLst>
                                        </p:cTn>
                                        <p:tgtEl>
                                          <p:spTgt spid="107527"/>
                                        </p:tgtEl>
                                        <p:attrNameLst>
                                          <p:attrName>style.visibility</p:attrName>
                                        </p:attrNameLst>
                                      </p:cBhvr>
                                      <p:to>
                                        <p:strVal val="visible"/>
                                      </p:to>
                                    </p:set>
                                    <p:anim calcmode="lin" valueType="num">
                                      <p:cBhvr>
                                        <p:cTn id="27" dur="500" fill="hold"/>
                                        <p:tgtEl>
                                          <p:spTgt spid="107527"/>
                                        </p:tgtEl>
                                        <p:attrNameLst>
                                          <p:attrName>ppt_w</p:attrName>
                                        </p:attrNameLst>
                                      </p:cBhvr>
                                      <p:tavLst>
                                        <p:tav tm="0">
                                          <p:val>
                                            <p:fltVal val="0"/>
                                          </p:val>
                                        </p:tav>
                                        <p:tav tm="100000">
                                          <p:val>
                                            <p:strVal val="#ppt_w"/>
                                          </p:val>
                                        </p:tav>
                                      </p:tavLst>
                                    </p:anim>
                                    <p:anim calcmode="lin" valueType="num">
                                      <p:cBhvr>
                                        <p:cTn id="28" dur="500" fill="hold"/>
                                        <p:tgtEl>
                                          <p:spTgt spid="107527"/>
                                        </p:tgtEl>
                                        <p:attrNameLst>
                                          <p:attrName>ppt_h</p:attrName>
                                        </p:attrNameLst>
                                      </p:cBhvr>
                                      <p:tavLst>
                                        <p:tav tm="0">
                                          <p:val>
                                            <p:fltVal val="0"/>
                                          </p:val>
                                        </p:tav>
                                        <p:tav tm="100000">
                                          <p:val>
                                            <p:strVal val="#ppt_h"/>
                                          </p:val>
                                        </p:tav>
                                      </p:tavLst>
                                    </p:anim>
                                    <p:animEffect transition="in" filter="fade">
                                      <p:cBhvr>
                                        <p:cTn id="29" dur="500"/>
                                        <p:tgtEl>
                                          <p:spTgt spid="107527"/>
                                        </p:tgtEl>
                                      </p:cBhvr>
                                    </p:animEffect>
                                  </p:childTnLst>
                                </p:cTn>
                              </p:par>
                              <p:par>
                                <p:cTn id="30" presetID="53" presetClass="entr" presetSubtype="0" fill="hold" nodeType="withEffect">
                                  <p:stCondLst>
                                    <p:cond delay="0"/>
                                  </p:stCondLst>
                                  <p:childTnLst>
                                    <p:set>
                                      <p:cBhvr>
                                        <p:cTn id="31" dur="1" fill="hold">
                                          <p:stCondLst>
                                            <p:cond delay="0"/>
                                          </p:stCondLst>
                                        </p:cTn>
                                        <p:tgtEl>
                                          <p:spTgt spid="107528"/>
                                        </p:tgtEl>
                                        <p:attrNameLst>
                                          <p:attrName>style.visibility</p:attrName>
                                        </p:attrNameLst>
                                      </p:cBhvr>
                                      <p:to>
                                        <p:strVal val="visible"/>
                                      </p:to>
                                    </p:set>
                                    <p:anim calcmode="lin" valueType="num">
                                      <p:cBhvr>
                                        <p:cTn id="32" dur="500" fill="hold"/>
                                        <p:tgtEl>
                                          <p:spTgt spid="107528"/>
                                        </p:tgtEl>
                                        <p:attrNameLst>
                                          <p:attrName>ppt_w</p:attrName>
                                        </p:attrNameLst>
                                      </p:cBhvr>
                                      <p:tavLst>
                                        <p:tav tm="0">
                                          <p:val>
                                            <p:fltVal val="0"/>
                                          </p:val>
                                        </p:tav>
                                        <p:tav tm="100000">
                                          <p:val>
                                            <p:strVal val="#ppt_w"/>
                                          </p:val>
                                        </p:tav>
                                      </p:tavLst>
                                    </p:anim>
                                    <p:anim calcmode="lin" valueType="num">
                                      <p:cBhvr>
                                        <p:cTn id="33" dur="500" fill="hold"/>
                                        <p:tgtEl>
                                          <p:spTgt spid="107528"/>
                                        </p:tgtEl>
                                        <p:attrNameLst>
                                          <p:attrName>ppt_h</p:attrName>
                                        </p:attrNameLst>
                                      </p:cBhvr>
                                      <p:tavLst>
                                        <p:tav tm="0">
                                          <p:val>
                                            <p:fltVal val="0"/>
                                          </p:val>
                                        </p:tav>
                                        <p:tav tm="100000">
                                          <p:val>
                                            <p:strVal val="#ppt_h"/>
                                          </p:val>
                                        </p:tav>
                                      </p:tavLst>
                                    </p:anim>
                                    <p:animEffect transition="in" filter="fade">
                                      <p:cBhvr>
                                        <p:cTn id="34" dur="500"/>
                                        <p:tgtEl>
                                          <p:spTgt spid="107528"/>
                                        </p:tgtEl>
                                      </p:cBhvr>
                                    </p:animEffect>
                                  </p:childTnLst>
                                </p:cTn>
                              </p:par>
                              <p:par>
                                <p:cTn id="35" presetID="53" presetClass="entr" presetSubtype="0" fill="hold" nodeType="withEffect">
                                  <p:stCondLst>
                                    <p:cond delay="0"/>
                                  </p:stCondLst>
                                  <p:childTnLst>
                                    <p:set>
                                      <p:cBhvr>
                                        <p:cTn id="36" dur="1" fill="hold">
                                          <p:stCondLst>
                                            <p:cond delay="0"/>
                                          </p:stCondLst>
                                        </p:cTn>
                                        <p:tgtEl>
                                          <p:spTgt spid="107529"/>
                                        </p:tgtEl>
                                        <p:attrNameLst>
                                          <p:attrName>style.visibility</p:attrName>
                                        </p:attrNameLst>
                                      </p:cBhvr>
                                      <p:to>
                                        <p:strVal val="visible"/>
                                      </p:to>
                                    </p:set>
                                    <p:anim calcmode="lin" valueType="num">
                                      <p:cBhvr>
                                        <p:cTn id="37" dur="500" fill="hold"/>
                                        <p:tgtEl>
                                          <p:spTgt spid="107529"/>
                                        </p:tgtEl>
                                        <p:attrNameLst>
                                          <p:attrName>ppt_w</p:attrName>
                                        </p:attrNameLst>
                                      </p:cBhvr>
                                      <p:tavLst>
                                        <p:tav tm="0">
                                          <p:val>
                                            <p:fltVal val="0"/>
                                          </p:val>
                                        </p:tav>
                                        <p:tav tm="100000">
                                          <p:val>
                                            <p:strVal val="#ppt_w"/>
                                          </p:val>
                                        </p:tav>
                                      </p:tavLst>
                                    </p:anim>
                                    <p:anim calcmode="lin" valueType="num">
                                      <p:cBhvr>
                                        <p:cTn id="38" dur="500" fill="hold"/>
                                        <p:tgtEl>
                                          <p:spTgt spid="107529"/>
                                        </p:tgtEl>
                                        <p:attrNameLst>
                                          <p:attrName>ppt_h</p:attrName>
                                        </p:attrNameLst>
                                      </p:cBhvr>
                                      <p:tavLst>
                                        <p:tav tm="0">
                                          <p:val>
                                            <p:fltVal val="0"/>
                                          </p:val>
                                        </p:tav>
                                        <p:tav tm="100000">
                                          <p:val>
                                            <p:strVal val="#ppt_h"/>
                                          </p:val>
                                        </p:tav>
                                      </p:tavLst>
                                    </p:anim>
                                    <p:animEffect transition="in" filter="fade">
                                      <p:cBhvr>
                                        <p:cTn id="39" dur="500"/>
                                        <p:tgtEl>
                                          <p:spTgt spid="107529"/>
                                        </p:tgtEl>
                                      </p:cBhvr>
                                    </p:animEffect>
                                  </p:childTnLst>
                                </p:cTn>
                              </p:par>
                            </p:childTnLst>
                          </p:cTn>
                        </p:par>
                        <p:par>
                          <p:cTn id="40" fill="hold" nodeType="afterGroup">
                            <p:stCondLst>
                              <p:cond delay="500"/>
                            </p:stCondLst>
                            <p:childTnLst>
                              <p:par>
                                <p:cTn id="41" presetID="53" presetClass="entr" presetSubtype="0" fill="hold" nodeType="afterEffect">
                                  <p:stCondLst>
                                    <p:cond delay="2000"/>
                                  </p:stCondLst>
                                  <p:childTnLst>
                                    <p:set>
                                      <p:cBhvr>
                                        <p:cTn id="42" dur="1" fill="hold">
                                          <p:stCondLst>
                                            <p:cond delay="0"/>
                                          </p:stCondLst>
                                        </p:cTn>
                                        <p:tgtEl>
                                          <p:spTgt spid="107538"/>
                                        </p:tgtEl>
                                        <p:attrNameLst>
                                          <p:attrName>style.visibility</p:attrName>
                                        </p:attrNameLst>
                                      </p:cBhvr>
                                      <p:to>
                                        <p:strVal val="visible"/>
                                      </p:to>
                                    </p:set>
                                    <p:anim calcmode="lin" valueType="num">
                                      <p:cBhvr>
                                        <p:cTn id="43" dur="500" fill="hold"/>
                                        <p:tgtEl>
                                          <p:spTgt spid="107538"/>
                                        </p:tgtEl>
                                        <p:attrNameLst>
                                          <p:attrName>ppt_w</p:attrName>
                                        </p:attrNameLst>
                                      </p:cBhvr>
                                      <p:tavLst>
                                        <p:tav tm="0">
                                          <p:val>
                                            <p:fltVal val="0"/>
                                          </p:val>
                                        </p:tav>
                                        <p:tav tm="100000">
                                          <p:val>
                                            <p:strVal val="#ppt_w"/>
                                          </p:val>
                                        </p:tav>
                                      </p:tavLst>
                                    </p:anim>
                                    <p:anim calcmode="lin" valueType="num">
                                      <p:cBhvr>
                                        <p:cTn id="44" dur="500" fill="hold"/>
                                        <p:tgtEl>
                                          <p:spTgt spid="107538"/>
                                        </p:tgtEl>
                                        <p:attrNameLst>
                                          <p:attrName>ppt_h</p:attrName>
                                        </p:attrNameLst>
                                      </p:cBhvr>
                                      <p:tavLst>
                                        <p:tav tm="0">
                                          <p:val>
                                            <p:fltVal val="0"/>
                                          </p:val>
                                        </p:tav>
                                        <p:tav tm="100000">
                                          <p:val>
                                            <p:strVal val="#ppt_h"/>
                                          </p:val>
                                        </p:tav>
                                      </p:tavLst>
                                    </p:anim>
                                    <p:animEffect transition="in" filter="fade">
                                      <p:cBhvr>
                                        <p:cTn id="45" dur="500"/>
                                        <p:tgtEl>
                                          <p:spTgt spid="107538"/>
                                        </p:tgtEl>
                                      </p:cBhvr>
                                    </p:animEffect>
                                  </p:childTnLst>
                                </p:cTn>
                              </p:par>
                              <p:par>
                                <p:cTn id="46" presetID="53" presetClass="entr" presetSubtype="0" fill="hold" nodeType="withEffect">
                                  <p:stCondLst>
                                    <p:cond delay="2000"/>
                                  </p:stCondLst>
                                  <p:childTnLst>
                                    <p:set>
                                      <p:cBhvr>
                                        <p:cTn id="47" dur="1" fill="hold">
                                          <p:stCondLst>
                                            <p:cond delay="0"/>
                                          </p:stCondLst>
                                        </p:cTn>
                                        <p:tgtEl>
                                          <p:spTgt spid="107539"/>
                                        </p:tgtEl>
                                        <p:attrNameLst>
                                          <p:attrName>style.visibility</p:attrName>
                                        </p:attrNameLst>
                                      </p:cBhvr>
                                      <p:to>
                                        <p:strVal val="visible"/>
                                      </p:to>
                                    </p:set>
                                    <p:anim calcmode="lin" valueType="num">
                                      <p:cBhvr>
                                        <p:cTn id="48" dur="500" fill="hold"/>
                                        <p:tgtEl>
                                          <p:spTgt spid="107539"/>
                                        </p:tgtEl>
                                        <p:attrNameLst>
                                          <p:attrName>ppt_w</p:attrName>
                                        </p:attrNameLst>
                                      </p:cBhvr>
                                      <p:tavLst>
                                        <p:tav tm="0">
                                          <p:val>
                                            <p:fltVal val="0"/>
                                          </p:val>
                                        </p:tav>
                                        <p:tav tm="100000">
                                          <p:val>
                                            <p:strVal val="#ppt_w"/>
                                          </p:val>
                                        </p:tav>
                                      </p:tavLst>
                                    </p:anim>
                                    <p:anim calcmode="lin" valueType="num">
                                      <p:cBhvr>
                                        <p:cTn id="49" dur="500" fill="hold"/>
                                        <p:tgtEl>
                                          <p:spTgt spid="107539"/>
                                        </p:tgtEl>
                                        <p:attrNameLst>
                                          <p:attrName>ppt_h</p:attrName>
                                        </p:attrNameLst>
                                      </p:cBhvr>
                                      <p:tavLst>
                                        <p:tav tm="0">
                                          <p:val>
                                            <p:fltVal val="0"/>
                                          </p:val>
                                        </p:tav>
                                        <p:tav tm="100000">
                                          <p:val>
                                            <p:strVal val="#ppt_h"/>
                                          </p:val>
                                        </p:tav>
                                      </p:tavLst>
                                    </p:anim>
                                    <p:animEffect transition="in" filter="fade">
                                      <p:cBhvr>
                                        <p:cTn id="50" dur="500"/>
                                        <p:tgtEl>
                                          <p:spTgt spid="107539"/>
                                        </p:tgtEl>
                                      </p:cBhvr>
                                    </p:animEffect>
                                  </p:childTnLst>
                                </p:cTn>
                              </p:par>
                              <p:par>
                                <p:cTn id="51" presetID="53" presetClass="entr" presetSubtype="0" fill="hold" nodeType="withEffect">
                                  <p:stCondLst>
                                    <p:cond delay="2000"/>
                                  </p:stCondLst>
                                  <p:childTnLst>
                                    <p:set>
                                      <p:cBhvr>
                                        <p:cTn id="52" dur="1" fill="hold">
                                          <p:stCondLst>
                                            <p:cond delay="0"/>
                                          </p:stCondLst>
                                        </p:cTn>
                                        <p:tgtEl>
                                          <p:spTgt spid="107540"/>
                                        </p:tgtEl>
                                        <p:attrNameLst>
                                          <p:attrName>style.visibility</p:attrName>
                                        </p:attrNameLst>
                                      </p:cBhvr>
                                      <p:to>
                                        <p:strVal val="visible"/>
                                      </p:to>
                                    </p:set>
                                    <p:anim calcmode="lin" valueType="num">
                                      <p:cBhvr>
                                        <p:cTn id="53" dur="500" fill="hold"/>
                                        <p:tgtEl>
                                          <p:spTgt spid="107540"/>
                                        </p:tgtEl>
                                        <p:attrNameLst>
                                          <p:attrName>ppt_w</p:attrName>
                                        </p:attrNameLst>
                                      </p:cBhvr>
                                      <p:tavLst>
                                        <p:tav tm="0">
                                          <p:val>
                                            <p:fltVal val="0"/>
                                          </p:val>
                                        </p:tav>
                                        <p:tav tm="100000">
                                          <p:val>
                                            <p:strVal val="#ppt_w"/>
                                          </p:val>
                                        </p:tav>
                                      </p:tavLst>
                                    </p:anim>
                                    <p:anim calcmode="lin" valueType="num">
                                      <p:cBhvr>
                                        <p:cTn id="54" dur="500" fill="hold"/>
                                        <p:tgtEl>
                                          <p:spTgt spid="107540"/>
                                        </p:tgtEl>
                                        <p:attrNameLst>
                                          <p:attrName>ppt_h</p:attrName>
                                        </p:attrNameLst>
                                      </p:cBhvr>
                                      <p:tavLst>
                                        <p:tav tm="0">
                                          <p:val>
                                            <p:fltVal val="0"/>
                                          </p:val>
                                        </p:tav>
                                        <p:tav tm="100000">
                                          <p:val>
                                            <p:strVal val="#ppt_h"/>
                                          </p:val>
                                        </p:tav>
                                      </p:tavLst>
                                    </p:anim>
                                    <p:animEffect transition="in" filter="fade">
                                      <p:cBhvr>
                                        <p:cTn id="55" dur="500"/>
                                        <p:tgtEl>
                                          <p:spTgt spid="107540"/>
                                        </p:tgtEl>
                                      </p:cBhvr>
                                    </p:animEffect>
                                  </p:childTnLst>
                                </p:cTn>
                              </p:par>
                              <p:par>
                                <p:cTn id="56" presetID="53" presetClass="entr" presetSubtype="0" fill="hold" nodeType="withEffect">
                                  <p:stCondLst>
                                    <p:cond delay="2000"/>
                                  </p:stCondLst>
                                  <p:childTnLst>
                                    <p:set>
                                      <p:cBhvr>
                                        <p:cTn id="57" dur="1" fill="hold">
                                          <p:stCondLst>
                                            <p:cond delay="0"/>
                                          </p:stCondLst>
                                        </p:cTn>
                                        <p:tgtEl>
                                          <p:spTgt spid="107534"/>
                                        </p:tgtEl>
                                        <p:attrNameLst>
                                          <p:attrName>style.visibility</p:attrName>
                                        </p:attrNameLst>
                                      </p:cBhvr>
                                      <p:to>
                                        <p:strVal val="visible"/>
                                      </p:to>
                                    </p:set>
                                    <p:anim calcmode="lin" valueType="num">
                                      <p:cBhvr>
                                        <p:cTn id="58" dur="500" fill="hold"/>
                                        <p:tgtEl>
                                          <p:spTgt spid="107534"/>
                                        </p:tgtEl>
                                        <p:attrNameLst>
                                          <p:attrName>ppt_w</p:attrName>
                                        </p:attrNameLst>
                                      </p:cBhvr>
                                      <p:tavLst>
                                        <p:tav tm="0">
                                          <p:val>
                                            <p:fltVal val="0"/>
                                          </p:val>
                                        </p:tav>
                                        <p:tav tm="100000">
                                          <p:val>
                                            <p:strVal val="#ppt_w"/>
                                          </p:val>
                                        </p:tav>
                                      </p:tavLst>
                                    </p:anim>
                                    <p:anim calcmode="lin" valueType="num">
                                      <p:cBhvr>
                                        <p:cTn id="59" dur="500" fill="hold"/>
                                        <p:tgtEl>
                                          <p:spTgt spid="107534"/>
                                        </p:tgtEl>
                                        <p:attrNameLst>
                                          <p:attrName>ppt_h</p:attrName>
                                        </p:attrNameLst>
                                      </p:cBhvr>
                                      <p:tavLst>
                                        <p:tav tm="0">
                                          <p:val>
                                            <p:fltVal val="0"/>
                                          </p:val>
                                        </p:tav>
                                        <p:tav tm="100000">
                                          <p:val>
                                            <p:strVal val="#ppt_h"/>
                                          </p:val>
                                        </p:tav>
                                      </p:tavLst>
                                    </p:anim>
                                    <p:animEffect transition="in" filter="fade">
                                      <p:cBhvr>
                                        <p:cTn id="60" dur="500"/>
                                        <p:tgtEl>
                                          <p:spTgt spid="107534"/>
                                        </p:tgtEl>
                                      </p:cBhvr>
                                    </p:animEffect>
                                  </p:childTnLst>
                                </p:cTn>
                              </p:par>
                              <p:par>
                                <p:cTn id="61" presetID="53" presetClass="entr" presetSubtype="0" fill="hold" nodeType="withEffect">
                                  <p:stCondLst>
                                    <p:cond delay="2000"/>
                                  </p:stCondLst>
                                  <p:childTnLst>
                                    <p:set>
                                      <p:cBhvr>
                                        <p:cTn id="62" dur="1" fill="hold">
                                          <p:stCondLst>
                                            <p:cond delay="0"/>
                                          </p:stCondLst>
                                        </p:cTn>
                                        <p:tgtEl>
                                          <p:spTgt spid="107535"/>
                                        </p:tgtEl>
                                        <p:attrNameLst>
                                          <p:attrName>style.visibility</p:attrName>
                                        </p:attrNameLst>
                                      </p:cBhvr>
                                      <p:to>
                                        <p:strVal val="visible"/>
                                      </p:to>
                                    </p:set>
                                    <p:anim calcmode="lin" valueType="num">
                                      <p:cBhvr>
                                        <p:cTn id="63" dur="500" fill="hold"/>
                                        <p:tgtEl>
                                          <p:spTgt spid="107535"/>
                                        </p:tgtEl>
                                        <p:attrNameLst>
                                          <p:attrName>ppt_w</p:attrName>
                                        </p:attrNameLst>
                                      </p:cBhvr>
                                      <p:tavLst>
                                        <p:tav tm="0">
                                          <p:val>
                                            <p:fltVal val="0"/>
                                          </p:val>
                                        </p:tav>
                                        <p:tav tm="100000">
                                          <p:val>
                                            <p:strVal val="#ppt_w"/>
                                          </p:val>
                                        </p:tav>
                                      </p:tavLst>
                                    </p:anim>
                                    <p:anim calcmode="lin" valueType="num">
                                      <p:cBhvr>
                                        <p:cTn id="64" dur="500" fill="hold"/>
                                        <p:tgtEl>
                                          <p:spTgt spid="107535"/>
                                        </p:tgtEl>
                                        <p:attrNameLst>
                                          <p:attrName>ppt_h</p:attrName>
                                        </p:attrNameLst>
                                      </p:cBhvr>
                                      <p:tavLst>
                                        <p:tav tm="0">
                                          <p:val>
                                            <p:fltVal val="0"/>
                                          </p:val>
                                        </p:tav>
                                        <p:tav tm="100000">
                                          <p:val>
                                            <p:strVal val="#ppt_h"/>
                                          </p:val>
                                        </p:tav>
                                      </p:tavLst>
                                    </p:anim>
                                    <p:animEffect transition="in" filter="fade">
                                      <p:cBhvr>
                                        <p:cTn id="65" dur="500"/>
                                        <p:tgtEl>
                                          <p:spTgt spid="107535"/>
                                        </p:tgtEl>
                                      </p:cBhvr>
                                    </p:animEffect>
                                  </p:childTnLst>
                                </p:cTn>
                              </p:par>
                              <p:par>
                                <p:cTn id="66" presetID="53" presetClass="entr" presetSubtype="0" fill="hold" nodeType="withEffect">
                                  <p:stCondLst>
                                    <p:cond delay="2000"/>
                                  </p:stCondLst>
                                  <p:childTnLst>
                                    <p:set>
                                      <p:cBhvr>
                                        <p:cTn id="67" dur="1" fill="hold">
                                          <p:stCondLst>
                                            <p:cond delay="0"/>
                                          </p:stCondLst>
                                        </p:cTn>
                                        <p:tgtEl>
                                          <p:spTgt spid="107536"/>
                                        </p:tgtEl>
                                        <p:attrNameLst>
                                          <p:attrName>style.visibility</p:attrName>
                                        </p:attrNameLst>
                                      </p:cBhvr>
                                      <p:to>
                                        <p:strVal val="visible"/>
                                      </p:to>
                                    </p:set>
                                    <p:anim calcmode="lin" valueType="num">
                                      <p:cBhvr>
                                        <p:cTn id="68" dur="500" fill="hold"/>
                                        <p:tgtEl>
                                          <p:spTgt spid="107536"/>
                                        </p:tgtEl>
                                        <p:attrNameLst>
                                          <p:attrName>ppt_w</p:attrName>
                                        </p:attrNameLst>
                                      </p:cBhvr>
                                      <p:tavLst>
                                        <p:tav tm="0">
                                          <p:val>
                                            <p:fltVal val="0"/>
                                          </p:val>
                                        </p:tav>
                                        <p:tav tm="100000">
                                          <p:val>
                                            <p:strVal val="#ppt_w"/>
                                          </p:val>
                                        </p:tav>
                                      </p:tavLst>
                                    </p:anim>
                                    <p:anim calcmode="lin" valueType="num">
                                      <p:cBhvr>
                                        <p:cTn id="69" dur="500" fill="hold"/>
                                        <p:tgtEl>
                                          <p:spTgt spid="107536"/>
                                        </p:tgtEl>
                                        <p:attrNameLst>
                                          <p:attrName>ppt_h</p:attrName>
                                        </p:attrNameLst>
                                      </p:cBhvr>
                                      <p:tavLst>
                                        <p:tav tm="0">
                                          <p:val>
                                            <p:fltVal val="0"/>
                                          </p:val>
                                        </p:tav>
                                        <p:tav tm="100000">
                                          <p:val>
                                            <p:strVal val="#ppt_h"/>
                                          </p:val>
                                        </p:tav>
                                      </p:tavLst>
                                    </p:anim>
                                    <p:animEffect transition="in" filter="fade">
                                      <p:cBhvr>
                                        <p:cTn id="70" dur="500"/>
                                        <p:tgtEl>
                                          <p:spTgt spid="107536"/>
                                        </p:tgtEl>
                                      </p:cBhvr>
                                    </p:animEffect>
                                  </p:childTnLst>
                                </p:cTn>
                              </p:par>
                              <p:par>
                                <p:cTn id="71" presetID="53" presetClass="entr" presetSubtype="0" fill="hold" nodeType="withEffect">
                                  <p:stCondLst>
                                    <p:cond delay="2000"/>
                                  </p:stCondLst>
                                  <p:childTnLst>
                                    <p:set>
                                      <p:cBhvr>
                                        <p:cTn id="72" dur="1" fill="hold">
                                          <p:stCondLst>
                                            <p:cond delay="0"/>
                                          </p:stCondLst>
                                        </p:cTn>
                                        <p:tgtEl>
                                          <p:spTgt spid="107537"/>
                                        </p:tgtEl>
                                        <p:attrNameLst>
                                          <p:attrName>style.visibility</p:attrName>
                                        </p:attrNameLst>
                                      </p:cBhvr>
                                      <p:to>
                                        <p:strVal val="visible"/>
                                      </p:to>
                                    </p:set>
                                    <p:anim calcmode="lin" valueType="num">
                                      <p:cBhvr>
                                        <p:cTn id="73" dur="500" fill="hold"/>
                                        <p:tgtEl>
                                          <p:spTgt spid="107537"/>
                                        </p:tgtEl>
                                        <p:attrNameLst>
                                          <p:attrName>ppt_w</p:attrName>
                                        </p:attrNameLst>
                                      </p:cBhvr>
                                      <p:tavLst>
                                        <p:tav tm="0">
                                          <p:val>
                                            <p:fltVal val="0"/>
                                          </p:val>
                                        </p:tav>
                                        <p:tav tm="100000">
                                          <p:val>
                                            <p:strVal val="#ppt_w"/>
                                          </p:val>
                                        </p:tav>
                                      </p:tavLst>
                                    </p:anim>
                                    <p:anim calcmode="lin" valueType="num">
                                      <p:cBhvr>
                                        <p:cTn id="74" dur="500" fill="hold"/>
                                        <p:tgtEl>
                                          <p:spTgt spid="107537"/>
                                        </p:tgtEl>
                                        <p:attrNameLst>
                                          <p:attrName>ppt_h</p:attrName>
                                        </p:attrNameLst>
                                      </p:cBhvr>
                                      <p:tavLst>
                                        <p:tav tm="0">
                                          <p:val>
                                            <p:fltVal val="0"/>
                                          </p:val>
                                        </p:tav>
                                        <p:tav tm="100000">
                                          <p:val>
                                            <p:strVal val="#ppt_h"/>
                                          </p:val>
                                        </p:tav>
                                      </p:tavLst>
                                    </p:anim>
                                    <p:animEffect transition="in" filter="fade">
                                      <p:cBhvr>
                                        <p:cTn id="75" dur="500"/>
                                        <p:tgtEl>
                                          <p:spTgt spid="107537"/>
                                        </p:tgtEl>
                                      </p:cBhvr>
                                    </p:animEffect>
                                  </p:childTnLst>
                                </p:cTn>
                              </p:par>
                            </p:childTnLst>
                          </p:cTn>
                        </p:par>
                        <p:par>
                          <p:cTn id="76" fill="hold" nodeType="afterGroup">
                            <p:stCondLst>
                              <p:cond delay="3000"/>
                            </p:stCondLst>
                            <p:childTnLst>
                              <p:par>
                                <p:cTn id="77" presetID="53" presetClass="entr" presetSubtype="0" fill="hold" nodeType="afterEffect">
                                  <p:stCondLst>
                                    <p:cond delay="2000"/>
                                  </p:stCondLst>
                                  <p:childTnLst>
                                    <p:set>
                                      <p:cBhvr>
                                        <p:cTn id="78" dur="1" fill="hold">
                                          <p:stCondLst>
                                            <p:cond delay="0"/>
                                          </p:stCondLst>
                                        </p:cTn>
                                        <p:tgtEl>
                                          <p:spTgt spid="107545"/>
                                        </p:tgtEl>
                                        <p:attrNameLst>
                                          <p:attrName>style.visibility</p:attrName>
                                        </p:attrNameLst>
                                      </p:cBhvr>
                                      <p:to>
                                        <p:strVal val="visible"/>
                                      </p:to>
                                    </p:set>
                                    <p:anim calcmode="lin" valueType="num">
                                      <p:cBhvr>
                                        <p:cTn id="79" dur="500" fill="hold"/>
                                        <p:tgtEl>
                                          <p:spTgt spid="107545"/>
                                        </p:tgtEl>
                                        <p:attrNameLst>
                                          <p:attrName>ppt_w</p:attrName>
                                        </p:attrNameLst>
                                      </p:cBhvr>
                                      <p:tavLst>
                                        <p:tav tm="0">
                                          <p:val>
                                            <p:fltVal val="0"/>
                                          </p:val>
                                        </p:tav>
                                        <p:tav tm="100000">
                                          <p:val>
                                            <p:strVal val="#ppt_w"/>
                                          </p:val>
                                        </p:tav>
                                      </p:tavLst>
                                    </p:anim>
                                    <p:anim calcmode="lin" valueType="num">
                                      <p:cBhvr>
                                        <p:cTn id="80" dur="500" fill="hold"/>
                                        <p:tgtEl>
                                          <p:spTgt spid="107545"/>
                                        </p:tgtEl>
                                        <p:attrNameLst>
                                          <p:attrName>ppt_h</p:attrName>
                                        </p:attrNameLst>
                                      </p:cBhvr>
                                      <p:tavLst>
                                        <p:tav tm="0">
                                          <p:val>
                                            <p:fltVal val="0"/>
                                          </p:val>
                                        </p:tav>
                                        <p:tav tm="100000">
                                          <p:val>
                                            <p:strVal val="#ppt_h"/>
                                          </p:val>
                                        </p:tav>
                                      </p:tavLst>
                                    </p:anim>
                                    <p:animEffect transition="in" filter="fade">
                                      <p:cBhvr>
                                        <p:cTn id="81" dur="500"/>
                                        <p:tgtEl>
                                          <p:spTgt spid="107545"/>
                                        </p:tgtEl>
                                      </p:cBhvr>
                                    </p:animEffect>
                                  </p:childTnLst>
                                </p:cTn>
                              </p:par>
                              <p:par>
                                <p:cTn id="82" presetID="53" presetClass="entr" presetSubtype="0" fill="hold" nodeType="withEffect">
                                  <p:stCondLst>
                                    <p:cond delay="2000"/>
                                  </p:stCondLst>
                                  <p:childTnLst>
                                    <p:set>
                                      <p:cBhvr>
                                        <p:cTn id="83" dur="1" fill="hold">
                                          <p:stCondLst>
                                            <p:cond delay="0"/>
                                          </p:stCondLst>
                                        </p:cTn>
                                        <p:tgtEl>
                                          <p:spTgt spid="107546"/>
                                        </p:tgtEl>
                                        <p:attrNameLst>
                                          <p:attrName>style.visibility</p:attrName>
                                        </p:attrNameLst>
                                      </p:cBhvr>
                                      <p:to>
                                        <p:strVal val="visible"/>
                                      </p:to>
                                    </p:set>
                                    <p:anim calcmode="lin" valueType="num">
                                      <p:cBhvr>
                                        <p:cTn id="84" dur="500" fill="hold"/>
                                        <p:tgtEl>
                                          <p:spTgt spid="107546"/>
                                        </p:tgtEl>
                                        <p:attrNameLst>
                                          <p:attrName>ppt_w</p:attrName>
                                        </p:attrNameLst>
                                      </p:cBhvr>
                                      <p:tavLst>
                                        <p:tav tm="0">
                                          <p:val>
                                            <p:fltVal val="0"/>
                                          </p:val>
                                        </p:tav>
                                        <p:tav tm="100000">
                                          <p:val>
                                            <p:strVal val="#ppt_w"/>
                                          </p:val>
                                        </p:tav>
                                      </p:tavLst>
                                    </p:anim>
                                    <p:anim calcmode="lin" valueType="num">
                                      <p:cBhvr>
                                        <p:cTn id="85" dur="500" fill="hold"/>
                                        <p:tgtEl>
                                          <p:spTgt spid="107546"/>
                                        </p:tgtEl>
                                        <p:attrNameLst>
                                          <p:attrName>ppt_h</p:attrName>
                                        </p:attrNameLst>
                                      </p:cBhvr>
                                      <p:tavLst>
                                        <p:tav tm="0">
                                          <p:val>
                                            <p:fltVal val="0"/>
                                          </p:val>
                                        </p:tav>
                                        <p:tav tm="100000">
                                          <p:val>
                                            <p:strVal val="#ppt_h"/>
                                          </p:val>
                                        </p:tav>
                                      </p:tavLst>
                                    </p:anim>
                                    <p:animEffect transition="in" filter="fade">
                                      <p:cBhvr>
                                        <p:cTn id="86" dur="500"/>
                                        <p:tgtEl>
                                          <p:spTgt spid="107546"/>
                                        </p:tgtEl>
                                      </p:cBhvr>
                                    </p:animEffect>
                                  </p:childTnLst>
                                </p:cTn>
                              </p:par>
                              <p:par>
                                <p:cTn id="87" presetID="53" presetClass="entr" presetSubtype="0" fill="hold" nodeType="withEffect">
                                  <p:stCondLst>
                                    <p:cond delay="2000"/>
                                  </p:stCondLst>
                                  <p:childTnLst>
                                    <p:set>
                                      <p:cBhvr>
                                        <p:cTn id="88" dur="1" fill="hold">
                                          <p:stCondLst>
                                            <p:cond delay="0"/>
                                          </p:stCondLst>
                                        </p:cTn>
                                        <p:tgtEl>
                                          <p:spTgt spid="107547"/>
                                        </p:tgtEl>
                                        <p:attrNameLst>
                                          <p:attrName>style.visibility</p:attrName>
                                        </p:attrNameLst>
                                      </p:cBhvr>
                                      <p:to>
                                        <p:strVal val="visible"/>
                                      </p:to>
                                    </p:set>
                                    <p:anim calcmode="lin" valueType="num">
                                      <p:cBhvr>
                                        <p:cTn id="89" dur="500" fill="hold"/>
                                        <p:tgtEl>
                                          <p:spTgt spid="107547"/>
                                        </p:tgtEl>
                                        <p:attrNameLst>
                                          <p:attrName>ppt_w</p:attrName>
                                        </p:attrNameLst>
                                      </p:cBhvr>
                                      <p:tavLst>
                                        <p:tav tm="0">
                                          <p:val>
                                            <p:fltVal val="0"/>
                                          </p:val>
                                        </p:tav>
                                        <p:tav tm="100000">
                                          <p:val>
                                            <p:strVal val="#ppt_w"/>
                                          </p:val>
                                        </p:tav>
                                      </p:tavLst>
                                    </p:anim>
                                    <p:anim calcmode="lin" valueType="num">
                                      <p:cBhvr>
                                        <p:cTn id="90" dur="500" fill="hold"/>
                                        <p:tgtEl>
                                          <p:spTgt spid="107547"/>
                                        </p:tgtEl>
                                        <p:attrNameLst>
                                          <p:attrName>ppt_h</p:attrName>
                                        </p:attrNameLst>
                                      </p:cBhvr>
                                      <p:tavLst>
                                        <p:tav tm="0">
                                          <p:val>
                                            <p:fltVal val="0"/>
                                          </p:val>
                                        </p:tav>
                                        <p:tav tm="100000">
                                          <p:val>
                                            <p:strVal val="#ppt_h"/>
                                          </p:val>
                                        </p:tav>
                                      </p:tavLst>
                                    </p:anim>
                                    <p:animEffect transition="in" filter="fade">
                                      <p:cBhvr>
                                        <p:cTn id="91" dur="500"/>
                                        <p:tgtEl>
                                          <p:spTgt spid="107547"/>
                                        </p:tgtEl>
                                      </p:cBhvr>
                                    </p:animEffect>
                                  </p:childTnLst>
                                </p:cTn>
                              </p:par>
                              <p:par>
                                <p:cTn id="92" presetID="53" presetClass="entr" presetSubtype="0" fill="hold" nodeType="withEffect">
                                  <p:stCondLst>
                                    <p:cond delay="2000"/>
                                  </p:stCondLst>
                                  <p:childTnLst>
                                    <p:set>
                                      <p:cBhvr>
                                        <p:cTn id="93" dur="1" fill="hold">
                                          <p:stCondLst>
                                            <p:cond delay="0"/>
                                          </p:stCondLst>
                                        </p:cTn>
                                        <p:tgtEl>
                                          <p:spTgt spid="107541"/>
                                        </p:tgtEl>
                                        <p:attrNameLst>
                                          <p:attrName>style.visibility</p:attrName>
                                        </p:attrNameLst>
                                      </p:cBhvr>
                                      <p:to>
                                        <p:strVal val="visible"/>
                                      </p:to>
                                    </p:set>
                                    <p:anim calcmode="lin" valueType="num">
                                      <p:cBhvr>
                                        <p:cTn id="94" dur="500" fill="hold"/>
                                        <p:tgtEl>
                                          <p:spTgt spid="107541"/>
                                        </p:tgtEl>
                                        <p:attrNameLst>
                                          <p:attrName>ppt_w</p:attrName>
                                        </p:attrNameLst>
                                      </p:cBhvr>
                                      <p:tavLst>
                                        <p:tav tm="0">
                                          <p:val>
                                            <p:fltVal val="0"/>
                                          </p:val>
                                        </p:tav>
                                        <p:tav tm="100000">
                                          <p:val>
                                            <p:strVal val="#ppt_w"/>
                                          </p:val>
                                        </p:tav>
                                      </p:tavLst>
                                    </p:anim>
                                    <p:anim calcmode="lin" valueType="num">
                                      <p:cBhvr>
                                        <p:cTn id="95" dur="500" fill="hold"/>
                                        <p:tgtEl>
                                          <p:spTgt spid="107541"/>
                                        </p:tgtEl>
                                        <p:attrNameLst>
                                          <p:attrName>ppt_h</p:attrName>
                                        </p:attrNameLst>
                                      </p:cBhvr>
                                      <p:tavLst>
                                        <p:tav tm="0">
                                          <p:val>
                                            <p:fltVal val="0"/>
                                          </p:val>
                                        </p:tav>
                                        <p:tav tm="100000">
                                          <p:val>
                                            <p:strVal val="#ppt_h"/>
                                          </p:val>
                                        </p:tav>
                                      </p:tavLst>
                                    </p:anim>
                                    <p:animEffect transition="in" filter="fade">
                                      <p:cBhvr>
                                        <p:cTn id="96" dur="500"/>
                                        <p:tgtEl>
                                          <p:spTgt spid="107541"/>
                                        </p:tgtEl>
                                      </p:cBhvr>
                                    </p:animEffect>
                                  </p:childTnLst>
                                </p:cTn>
                              </p:par>
                              <p:par>
                                <p:cTn id="97" presetID="53" presetClass="entr" presetSubtype="0" fill="hold" nodeType="withEffect">
                                  <p:stCondLst>
                                    <p:cond delay="2000"/>
                                  </p:stCondLst>
                                  <p:childTnLst>
                                    <p:set>
                                      <p:cBhvr>
                                        <p:cTn id="98" dur="1" fill="hold">
                                          <p:stCondLst>
                                            <p:cond delay="0"/>
                                          </p:stCondLst>
                                        </p:cTn>
                                        <p:tgtEl>
                                          <p:spTgt spid="107542"/>
                                        </p:tgtEl>
                                        <p:attrNameLst>
                                          <p:attrName>style.visibility</p:attrName>
                                        </p:attrNameLst>
                                      </p:cBhvr>
                                      <p:to>
                                        <p:strVal val="visible"/>
                                      </p:to>
                                    </p:set>
                                    <p:anim calcmode="lin" valueType="num">
                                      <p:cBhvr>
                                        <p:cTn id="99" dur="500" fill="hold"/>
                                        <p:tgtEl>
                                          <p:spTgt spid="107542"/>
                                        </p:tgtEl>
                                        <p:attrNameLst>
                                          <p:attrName>ppt_w</p:attrName>
                                        </p:attrNameLst>
                                      </p:cBhvr>
                                      <p:tavLst>
                                        <p:tav tm="0">
                                          <p:val>
                                            <p:fltVal val="0"/>
                                          </p:val>
                                        </p:tav>
                                        <p:tav tm="100000">
                                          <p:val>
                                            <p:strVal val="#ppt_w"/>
                                          </p:val>
                                        </p:tav>
                                      </p:tavLst>
                                    </p:anim>
                                    <p:anim calcmode="lin" valueType="num">
                                      <p:cBhvr>
                                        <p:cTn id="100" dur="500" fill="hold"/>
                                        <p:tgtEl>
                                          <p:spTgt spid="107542"/>
                                        </p:tgtEl>
                                        <p:attrNameLst>
                                          <p:attrName>ppt_h</p:attrName>
                                        </p:attrNameLst>
                                      </p:cBhvr>
                                      <p:tavLst>
                                        <p:tav tm="0">
                                          <p:val>
                                            <p:fltVal val="0"/>
                                          </p:val>
                                        </p:tav>
                                        <p:tav tm="100000">
                                          <p:val>
                                            <p:strVal val="#ppt_h"/>
                                          </p:val>
                                        </p:tav>
                                      </p:tavLst>
                                    </p:anim>
                                    <p:animEffect transition="in" filter="fade">
                                      <p:cBhvr>
                                        <p:cTn id="101" dur="500"/>
                                        <p:tgtEl>
                                          <p:spTgt spid="107542"/>
                                        </p:tgtEl>
                                      </p:cBhvr>
                                    </p:animEffect>
                                  </p:childTnLst>
                                </p:cTn>
                              </p:par>
                              <p:par>
                                <p:cTn id="102" presetID="53" presetClass="entr" presetSubtype="0" fill="hold" nodeType="withEffect">
                                  <p:stCondLst>
                                    <p:cond delay="2000"/>
                                  </p:stCondLst>
                                  <p:childTnLst>
                                    <p:set>
                                      <p:cBhvr>
                                        <p:cTn id="103" dur="1" fill="hold">
                                          <p:stCondLst>
                                            <p:cond delay="0"/>
                                          </p:stCondLst>
                                        </p:cTn>
                                        <p:tgtEl>
                                          <p:spTgt spid="107543"/>
                                        </p:tgtEl>
                                        <p:attrNameLst>
                                          <p:attrName>style.visibility</p:attrName>
                                        </p:attrNameLst>
                                      </p:cBhvr>
                                      <p:to>
                                        <p:strVal val="visible"/>
                                      </p:to>
                                    </p:set>
                                    <p:anim calcmode="lin" valueType="num">
                                      <p:cBhvr>
                                        <p:cTn id="104" dur="500" fill="hold"/>
                                        <p:tgtEl>
                                          <p:spTgt spid="107543"/>
                                        </p:tgtEl>
                                        <p:attrNameLst>
                                          <p:attrName>ppt_w</p:attrName>
                                        </p:attrNameLst>
                                      </p:cBhvr>
                                      <p:tavLst>
                                        <p:tav tm="0">
                                          <p:val>
                                            <p:fltVal val="0"/>
                                          </p:val>
                                        </p:tav>
                                        <p:tav tm="100000">
                                          <p:val>
                                            <p:strVal val="#ppt_w"/>
                                          </p:val>
                                        </p:tav>
                                      </p:tavLst>
                                    </p:anim>
                                    <p:anim calcmode="lin" valueType="num">
                                      <p:cBhvr>
                                        <p:cTn id="105" dur="500" fill="hold"/>
                                        <p:tgtEl>
                                          <p:spTgt spid="107543"/>
                                        </p:tgtEl>
                                        <p:attrNameLst>
                                          <p:attrName>ppt_h</p:attrName>
                                        </p:attrNameLst>
                                      </p:cBhvr>
                                      <p:tavLst>
                                        <p:tav tm="0">
                                          <p:val>
                                            <p:fltVal val="0"/>
                                          </p:val>
                                        </p:tav>
                                        <p:tav tm="100000">
                                          <p:val>
                                            <p:strVal val="#ppt_h"/>
                                          </p:val>
                                        </p:tav>
                                      </p:tavLst>
                                    </p:anim>
                                    <p:animEffect transition="in" filter="fade">
                                      <p:cBhvr>
                                        <p:cTn id="106" dur="500"/>
                                        <p:tgtEl>
                                          <p:spTgt spid="107543"/>
                                        </p:tgtEl>
                                      </p:cBhvr>
                                    </p:animEffect>
                                  </p:childTnLst>
                                </p:cTn>
                              </p:par>
                              <p:par>
                                <p:cTn id="107" presetID="53" presetClass="entr" presetSubtype="0" fill="hold" nodeType="withEffect">
                                  <p:stCondLst>
                                    <p:cond delay="2000"/>
                                  </p:stCondLst>
                                  <p:childTnLst>
                                    <p:set>
                                      <p:cBhvr>
                                        <p:cTn id="108" dur="1" fill="hold">
                                          <p:stCondLst>
                                            <p:cond delay="0"/>
                                          </p:stCondLst>
                                        </p:cTn>
                                        <p:tgtEl>
                                          <p:spTgt spid="107544"/>
                                        </p:tgtEl>
                                        <p:attrNameLst>
                                          <p:attrName>style.visibility</p:attrName>
                                        </p:attrNameLst>
                                      </p:cBhvr>
                                      <p:to>
                                        <p:strVal val="visible"/>
                                      </p:to>
                                    </p:set>
                                    <p:anim calcmode="lin" valueType="num">
                                      <p:cBhvr>
                                        <p:cTn id="109" dur="500" fill="hold"/>
                                        <p:tgtEl>
                                          <p:spTgt spid="107544"/>
                                        </p:tgtEl>
                                        <p:attrNameLst>
                                          <p:attrName>ppt_w</p:attrName>
                                        </p:attrNameLst>
                                      </p:cBhvr>
                                      <p:tavLst>
                                        <p:tav tm="0">
                                          <p:val>
                                            <p:fltVal val="0"/>
                                          </p:val>
                                        </p:tav>
                                        <p:tav tm="100000">
                                          <p:val>
                                            <p:strVal val="#ppt_w"/>
                                          </p:val>
                                        </p:tav>
                                      </p:tavLst>
                                    </p:anim>
                                    <p:anim calcmode="lin" valueType="num">
                                      <p:cBhvr>
                                        <p:cTn id="110" dur="500" fill="hold"/>
                                        <p:tgtEl>
                                          <p:spTgt spid="107544"/>
                                        </p:tgtEl>
                                        <p:attrNameLst>
                                          <p:attrName>ppt_h</p:attrName>
                                        </p:attrNameLst>
                                      </p:cBhvr>
                                      <p:tavLst>
                                        <p:tav tm="0">
                                          <p:val>
                                            <p:fltVal val="0"/>
                                          </p:val>
                                        </p:tav>
                                        <p:tav tm="100000">
                                          <p:val>
                                            <p:strVal val="#ppt_h"/>
                                          </p:val>
                                        </p:tav>
                                      </p:tavLst>
                                    </p:anim>
                                    <p:animEffect transition="in" filter="fade">
                                      <p:cBhvr>
                                        <p:cTn id="111" dur="500"/>
                                        <p:tgtEl>
                                          <p:spTgt spid="107544"/>
                                        </p:tgtEl>
                                      </p:cBhvr>
                                    </p:animEffect>
                                  </p:childTnLst>
                                </p:cTn>
                              </p:par>
                            </p:childTnLst>
                          </p:cTn>
                        </p:par>
                        <p:par>
                          <p:cTn id="112" fill="hold" nodeType="afterGroup">
                            <p:stCondLst>
                              <p:cond delay="5500"/>
                            </p:stCondLst>
                            <p:childTnLst>
                              <p:par>
                                <p:cTn id="113" presetID="53" presetClass="entr" presetSubtype="0" fill="hold" nodeType="afterEffect">
                                  <p:stCondLst>
                                    <p:cond delay="1000"/>
                                  </p:stCondLst>
                                  <p:childTnLst>
                                    <p:set>
                                      <p:cBhvr>
                                        <p:cTn id="114" dur="1" fill="hold">
                                          <p:stCondLst>
                                            <p:cond delay="0"/>
                                          </p:stCondLst>
                                        </p:cTn>
                                        <p:tgtEl>
                                          <p:spTgt spid="107533"/>
                                        </p:tgtEl>
                                        <p:attrNameLst>
                                          <p:attrName>style.visibility</p:attrName>
                                        </p:attrNameLst>
                                      </p:cBhvr>
                                      <p:to>
                                        <p:strVal val="visible"/>
                                      </p:to>
                                    </p:set>
                                    <p:anim calcmode="lin" valueType="num">
                                      <p:cBhvr>
                                        <p:cTn id="115" dur="500" fill="hold"/>
                                        <p:tgtEl>
                                          <p:spTgt spid="107533"/>
                                        </p:tgtEl>
                                        <p:attrNameLst>
                                          <p:attrName>ppt_w</p:attrName>
                                        </p:attrNameLst>
                                      </p:cBhvr>
                                      <p:tavLst>
                                        <p:tav tm="0">
                                          <p:val>
                                            <p:fltVal val="0"/>
                                          </p:val>
                                        </p:tav>
                                        <p:tav tm="100000">
                                          <p:val>
                                            <p:strVal val="#ppt_w"/>
                                          </p:val>
                                        </p:tav>
                                      </p:tavLst>
                                    </p:anim>
                                    <p:anim calcmode="lin" valueType="num">
                                      <p:cBhvr>
                                        <p:cTn id="116" dur="500" fill="hold"/>
                                        <p:tgtEl>
                                          <p:spTgt spid="107533"/>
                                        </p:tgtEl>
                                        <p:attrNameLst>
                                          <p:attrName>ppt_h</p:attrName>
                                        </p:attrNameLst>
                                      </p:cBhvr>
                                      <p:tavLst>
                                        <p:tav tm="0">
                                          <p:val>
                                            <p:fltVal val="0"/>
                                          </p:val>
                                        </p:tav>
                                        <p:tav tm="100000">
                                          <p:val>
                                            <p:strVal val="#ppt_h"/>
                                          </p:val>
                                        </p:tav>
                                      </p:tavLst>
                                    </p:anim>
                                    <p:animEffect transition="in" filter="fade">
                                      <p:cBhvr>
                                        <p:cTn id="117" dur="500"/>
                                        <p:tgtEl>
                                          <p:spTgt spid="107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endParaRPr lang="en-US" altLang="en-US" smtClean="0"/>
          </a:p>
        </p:txBody>
      </p:sp>
      <p:sp>
        <p:nvSpPr>
          <p:cNvPr id="77827" name="Rectangle 3"/>
          <p:cNvSpPr>
            <a:spLocks noGrp="1" noChangeArrowheads="1"/>
          </p:cNvSpPr>
          <p:nvPr>
            <p:ph type="body" idx="1"/>
          </p:nvPr>
        </p:nvSpPr>
        <p:spPr/>
        <p:txBody>
          <a:bodyPr/>
          <a:lstStyle/>
          <a:p>
            <a:pPr marL="514350" indent="-514350">
              <a:buFontTx/>
              <a:buAutoNum type="arabicPeriod" startAt="4"/>
            </a:pPr>
            <a:r>
              <a:rPr lang="en-US" altLang="en-US" smtClean="0"/>
              <a:t>Age of sexual maturity and number of years you can reproduce.</a:t>
            </a:r>
          </a:p>
          <a:p>
            <a:pPr lvl="1" eaLnBrk="1" hangingPunct="1"/>
            <a:r>
              <a:rPr lang="en-US" altLang="en-US" smtClean="0"/>
              <a:t>The sooner children can have babies the greater the population can grow.</a:t>
            </a:r>
          </a:p>
          <a:p>
            <a:pPr lvl="1" eaLnBrk="1" hangingPunct="1"/>
            <a:r>
              <a:rPr lang="en-US" altLang="en-US" smtClean="0"/>
              <a:t>The longer you can produce children, the greater the population can get.</a:t>
            </a:r>
          </a:p>
        </p:txBody>
      </p:sp>
    </p:spTree>
    <p:extLst>
      <p:ext uri="{BB962C8B-B14F-4D97-AF65-F5344CB8AC3E}">
        <p14:creationId xmlns:p14="http://schemas.microsoft.com/office/powerpoint/2010/main" val="380154239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altLang="en-US" smtClean="0"/>
              <a:t>Limiting Factor</a:t>
            </a:r>
          </a:p>
        </p:txBody>
      </p:sp>
      <p:sp>
        <p:nvSpPr>
          <p:cNvPr id="78851" name="Rectangle 3"/>
          <p:cNvSpPr>
            <a:spLocks noGrp="1" noChangeArrowheads="1"/>
          </p:cNvSpPr>
          <p:nvPr>
            <p:ph type="body" idx="1"/>
          </p:nvPr>
        </p:nvSpPr>
        <p:spPr/>
        <p:txBody>
          <a:bodyPr/>
          <a:lstStyle/>
          <a:p>
            <a:pPr eaLnBrk="1" hangingPunct="1"/>
            <a:r>
              <a:rPr lang="en-US" altLang="en-US" u="sng" smtClean="0"/>
              <a:t>Limiting factor-</a:t>
            </a:r>
            <a:r>
              <a:rPr lang="en-US" altLang="en-US" smtClean="0"/>
              <a:t> a </a:t>
            </a:r>
            <a:r>
              <a:rPr lang="en-US" altLang="en-US" u="sng" smtClean="0"/>
              <a:t>resource</a:t>
            </a:r>
            <a:r>
              <a:rPr lang="en-US" altLang="en-US" smtClean="0"/>
              <a:t> in short supply will limit the population size.</a:t>
            </a:r>
          </a:p>
          <a:p>
            <a:pPr lvl="1" eaLnBrk="1" hangingPunct="1"/>
            <a:r>
              <a:rPr lang="en-US" altLang="en-US" smtClean="0"/>
              <a:t>Resources needed- Light, temperature, chemicals, food, water.</a:t>
            </a:r>
          </a:p>
        </p:txBody>
      </p:sp>
    </p:spTree>
    <p:extLst>
      <p:ext uri="{BB962C8B-B14F-4D97-AF65-F5344CB8AC3E}">
        <p14:creationId xmlns:p14="http://schemas.microsoft.com/office/powerpoint/2010/main" val="29053063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4"/>
          <p:cNvSpPr txBox="1">
            <a:spLocks noChangeArrowheads="1"/>
          </p:cNvSpPr>
          <p:nvPr/>
        </p:nvSpPr>
        <p:spPr bwMode="auto">
          <a:xfrm>
            <a:off x="2667000" y="152400"/>
            <a:ext cx="6705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u="sng"/>
              <a:t>How many Tricycles can you make?</a:t>
            </a:r>
          </a:p>
        </p:txBody>
      </p:sp>
      <p:pic>
        <p:nvPicPr>
          <p:cNvPr id="79875" name="Picture 6" descr="Bicycle_Tire_Inner_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838200"/>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6" name="Picture 7" descr="Bicycle_Tire_Inner_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914400"/>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7" name="Picture 9" descr="Bicycle_Tire_Inner_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057400"/>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11" descr="Bicycle_Tire_Inner_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981200"/>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9" name="Picture 12" descr="Bicycle_Tire_Inner_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048000"/>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0" name="Picture 13" descr="Bicycle_Tire_Inner_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124200"/>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1" name="Picture 15" descr="D0477550-0-lar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990601"/>
            <a:ext cx="2209800"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2" name="Picture 16" descr="D0477550-0-lar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362201"/>
            <a:ext cx="2209800"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3" name="Picture 17" descr="D0477550-0-lar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3810001"/>
            <a:ext cx="2209800"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4" name="Picture 22" descr="qwerty-bike-grips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0" y="1219200"/>
            <a:ext cx="990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615" name="Rectangle 23"/>
          <p:cNvSpPr>
            <a:spLocks noChangeArrowheads="1"/>
          </p:cNvSpPr>
          <p:nvPr/>
        </p:nvSpPr>
        <p:spPr bwMode="auto">
          <a:xfrm>
            <a:off x="2286000" y="5181600"/>
            <a:ext cx="1524000" cy="1371600"/>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0616" name="Rectangle 24"/>
          <p:cNvSpPr>
            <a:spLocks noChangeArrowheads="1"/>
          </p:cNvSpPr>
          <p:nvPr/>
        </p:nvSpPr>
        <p:spPr bwMode="auto">
          <a:xfrm>
            <a:off x="5029200" y="5181600"/>
            <a:ext cx="1524000" cy="1371600"/>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0617" name="Rectangle 25"/>
          <p:cNvSpPr>
            <a:spLocks noChangeArrowheads="1"/>
          </p:cNvSpPr>
          <p:nvPr/>
        </p:nvSpPr>
        <p:spPr bwMode="auto">
          <a:xfrm>
            <a:off x="7924800" y="5181600"/>
            <a:ext cx="1524000" cy="1371600"/>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0618" name="Text Box 26"/>
          <p:cNvSpPr txBox="1">
            <a:spLocks noChangeArrowheads="1"/>
          </p:cNvSpPr>
          <p:nvPr/>
        </p:nvSpPr>
        <p:spPr bwMode="auto">
          <a:xfrm>
            <a:off x="2819400" y="5410201"/>
            <a:ext cx="5334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800"/>
              <a:t>2</a:t>
            </a:r>
          </a:p>
        </p:txBody>
      </p:sp>
      <p:sp>
        <p:nvSpPr>
          <p:cNvPr id="110619" name="Text Box 27"/>
          <p:cNvSpPr txBox="1">
            <a:spLocks noChangeArrowheads="1"/>
          </p:cNvSpPr>
          <p:nvPr/>
        </p:nvSpPr>
        <p:spPr bwMode="auto">
          <a:xfrm>
            <a:off x="5486400" y="5410201"/>
            <a:ext cx="6096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800"/>
              <a:t>3</a:t>
            </a:r>
          </a:p>
        </p:txBody>
      </p:sp>
      <p:pic>
        <p:nvPicPr>
          <p:cNvPr id="79890" name="Picture 28" descr="qwerty-bike-grips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5400" y="1295400"/>
            <a:ext cx="990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1" name="Picture 29" descr="qwerty-bike-grips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2133600"/>
            <a:ext cx="990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2" name="Picture 30" descr="qwerty-bike-grips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5400" y="2133600"/>
            <a:ext cx="990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3" name="Picture 31" descr="qwerty-bike-grips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2971800"/>
            <a:ext cx="990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4" name="Picture 32" descr="qwerty-bike-grips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5400" y="2971800"/>
            <a:ext cx="990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5" name="Picture 33" descr="qwerty-bike-grips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0" y="3886200"/>
            <a:ext cx="990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6" name="Picture 34" descr="qwerty-bike-grips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1600" y="3886200"/>
            <a:ext cx="990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627" name="Text Box 35"/>
          <p:cNvSpPr txBox="1">
            <a:spLocks noChangeArrowheads="1"/>
          </p:cNvSpPr>
          <p:nvPr/>
        </p:nvSpPr>
        <p:spPr bwMode="auto">
          <a:xfrm>
            <a:off x="8458200" y="5410201"/>
            <a:ext cx="6096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800"/>
              <a:t>4</a:t>
            </a:r>
          </a:p>
        </p:txBody>
      </p:sp>
      <p:sp>
        <p:nvSpPr>
          <p:cNvPr id="110628" name="Text Box 36"/>
          <p:cNvSpPr txBox="1">
            <a:spLocks noChangeArrowheads="1"/>
          </p:cNvSpPr>
          <p:nvPr/>
        </p:nvSpPr>
        <p:spPr bwMode="auto">
          <a:xfrm>
            <a:off x="2286000" y="5410200"/>
            <a:ext cx="45720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In this case, which tricycle part is the limiting factor for the number of tricycles that can be made?</a:t>
            </a:r>
          </a:p>
        </p:txBody>
      </p:sp>
      <p:sp>
        <p:nvSpPr>
          <p:cNvPr id="110629" name="Text Box 37"/>
          <p:cNvSpPr txBox="1">
            <a:spLocks noChangeArrowheads="1"/>
          </p:cNvSpPr>
          <p:nvPr/>
        </p:nvSpPr>
        <p:spPr bwMode="auto">
          <a:xfrm>
            <a:off x="7239000" y="5486400"/>
            <a:ext cx="274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The tires are the limiting factor</a:t>
            </a:r>
          </a:p>
        </p:txBody>
      </p:sp>
      <p:sp>
        <p:nvSpPr>
          <p:cNvPr id="110630" name="Text Box 38"/>
          <p:cNvSpPr txBox="1">
            <a:spLocks noChangeArrowheads="1"/>
          </p:cNvSpPr>
          <p:nvPr/>
        </p:nvSpPr>
        <p:spPr bwMode="auto">
          <a:xfrm>
            <a:off x="3352800" y="5410200"/>
            <a:ext cx="5867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a:t>What may the limiting factor for human population growth?</a:t>
            </a:r>
          </a:p>
        </p:txBody>
      </p:sp>
    </p:spTree>
    <p:extLst>
      <p:ext uri="{BB962C8B-B14F-4D97-AF65-F5344CB8AC3E}">
        <p14:creationId xmlns:p14="http://schemas.microsoft.com/office/powerpoint/2010/main" val="37323325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0618"/>
                                        </p:tgtEl>
                                        <p:attrNameLst>
                                          <p:attrName>style.visibility</p:attrName>
                                        </p:attrNameLst>
                                      </p:cBhvr>
                                      <p:to>
                                        <p:strVal val="visible"/>
                                      </p:to>
                                    </p:set>
                                    <p:anim calcmode="lin" valueType="num">
                                      <p:cBhvr>
                                        <p:cTn id="7" dur="500" fill="hold"/>
                                        <p:tgtEl>
                                          <p:spTgt spid="110618"/>
                                        </p:tgtEl>
                                        <p:attrNameLst>
                                          <p:attrName>ppt_w</p:attrName>
                                        </p:attrNameLst>
                                      </p:cBhvr>
                                      <p:tavLst>
                                        <p:tav tm="0">
                                          <p:val>
                                            <p:fltVal val="0"/>
                                          </p:val>
                                        </p:tav>
                                        <p:tav tm="100000">
                                          <p:val>
                                            <p:strVal val="#ppt_w"/>
                                          </p:val>
                                        </p:tav>
                                      </p:tavLst>
                                    </p:anim>
                                    <p:anim calcmode="lin" valueType="num">
                                      <p:cBhvr>
                                        <p:cTn id="8" dur="500" fill="hold"/>
                                        <p:tgtEl>
                                          <p:spTgt spid="110618"/>
                                        </p:tgtEl>
                                        <p:attrNameLst>
                                          <p:attrName>ppt_h</p:attrName>
                                        </p:attrNameLst>
                                      </p:cBhvr>
                                      <p:tavLst>
                                        <p:tav tm="0">
                                          <p:val>
                                            <p:fltVal val="0"/>
                                          </p:val>
                                        </p:tav>
                                        <p:tav tm="100000">
                                          <p:val>
                                            <p:strVal val="#ppt_h"/>
                                          </p:val>
                                        </p:tav>
                                      </p:tavLst>
                                    </p:anim>
                                    <p:animEffect transition="in" filter="fade">
                                      <p:cBhvr>
                                        <p:cTn id="9" dur="500"/>
                                        <p:tgtEl>
                                          <p:spTgt spid="11061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10619"/>
                                        </p:tgtEl>
                                        <p:attrNameLst>
                                          <p:attrName>style.visibility</p:attrName>
                                        </p:attrNameLst>
                                      </p:cBhvr>
                                      <p:to>
                                        <p:strVal val="visible"/>
                                      </p:to>
                                    </p:set>
                                    <p:anim calcmode="lin" valueType="num">
                                      <p:cBhvr>
                                        <p:cTn id="14" dur="500" fill="hold"/>
                                        <p:tgtEl>
                                          <p:spTgt spid="110619"/>
                                        </p:tgtEl>
                                        <p:attrNameLst>
                                          <p:attrName>ppt_w</p:attrName>
                                        </p:attrNameLst>
                                      </p:cBhvr>
                                      <p:tavLst>
                                        <p:tav tm="0">
                                          <p:val>
                                            <p:fltVal val="0"/>
                                          </p:val>
                                        </p:tav>
                                        <p:tav tm="100000">
                                          <p:val>
                                            <p:strVal val="#ppt_w"/>
                                          </p:val>
                                        </p:tav>
                                      </p:tavLst>
                                    </p:anim>
                                    <p:anim calcmode="lin" valueType="num">
                                      <p:cBhvr>
                                        <p:cTn id="15" dur="500" fill="hold"/>
                                        <p:tgtEl>
                                          <p:spTgt spid="110619"/>
                                        </p:tgtEl>
                                        <p:attrNameLst>
                                          <p:attrName>ppt_h</p:attrName>
                                        </p:attrNameLst>
                                      </p:cBhvr>
                                      <p:tavLst>
                                        <p:tav tm="0">
                                          <p:val>
                                            <p:fltVal val="0"/>
                                          </p:val>
                                        </p:tav>
                                        <p:tav tm="100000">
                                          <p:val>
                                            <p:strVal val="#ppt_h"/>
                                          </p:val>
                                        </p:tav>
                                      </p:tavLst>
                                    </p:anim>
                                    <p:animEffect transition="in" filter="fade">
                                      <p:cBhvr>
                                        <p:cTn id="16" dur="500"/>
                                        <p:tgtEl>
                                          <p:spTgt spid="11061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10627"/>
                                        </p:tgtEl>
                                        <p:attrNameLst>
                                          <p:attrName>style.visibility</p:attrName>
                                        </p:attrNameLst>
                                      </p:cBhvr>
                                      <p:to>
                                        <p:strVal val="visible"/>
                                      </p:to>
                                    </p:set>
                                    <p:anim calcmode="lin" valueType="num">
                                      <p:cBhvr>
                                        <p:cTn id="21" dur="500" fill="hold"/>
                                        <p:tgtEl>
                                          <p:spTgt spid="110627"/>
                                        </p:tgtEl>
                                        <p:attrNameLst>
                                          <p:attrName>ppt_w</p:attrName>
                                        </p:attrNameLst>
                                      </p:cBhvr>
                                      <p:tavLst>
                                        <p:tav tm="0">
                                          <p:val>
                                            <p:fltVal val="0"/>
                                          </p:val>
                                        </p:tav>
                                        <p:tav tm="100000">
                                          <p:val>
                                            <p:strVal val="#ppt_w"/>
                                          </p:val>
                                        </p:tav>
                                      </p:tavLst>
                                    </p:anim>
                                    <p:anim calcmode="lin" valueType="num">
                                      <p:cBhvr>
                                        <p:cTn id="22" dur="500" fill="hold"/>
                                        <p:tgtEl>
                                          <p:spTgt spid="110627"/>
                                        </p:tgtEl>
                                        <p:attrNameLst>
                                          <p:attrName>ppt_h</p:attrName>
                                        </p:attrNameLst>
                                      </p:cBhvr>
                                      <p:tavLst>
                                        <p:tav tm="0">
                                          <p:val>
                                            <p:fltVal val="0"/>
                                          </p:val>
                                        </p:tav>
                                        <p:tav tm="100000">
                                          <p:val>
                                            <p:strVal val="#ppt_h"/>
                                          </p:val>
                                        </p:tav>
                                      </p:tavLst>
                                    </p:anim>
                                    <p:animEffect transition="in" filter="fade">
                                      <p:cBhvr>
                                        <p:cTn id="23" dur="500"/>
                                        <p:tgtEl>
                                          <p:spTgt spid="11062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xit" presetSubtype="0" fill="hold" grpId="0" nodeType="clickEffect">
                                  <p:stCondLst>
                                    <p:cond delay="0"/>
                                  </p:stCondLst>
                                  <p:childTnLst>
                                    <p:set>
                                      <p:cBhvr>
                                        <p:cTn id="27" dur="1" fill="hold">
                                          <p:stCondLst>
                                            <p:cond delay="0"/>
                                          </p:stCondLst>
                                        </p:cTn>
                                        <p:tgtEl>
                                          <p:spTgt spid="110615"/>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110618"/>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110619"/>
                                        </p:tgtEl>
                                        <p:attrNameLst>
                                          <p:attrName>style.visibility</p:attrName>
                                        </p:attrNameLst>
                                      </p:cBhvr>
                                      <p:to>
                                        <p:strVal val="hidden"/>
                                      </p:to>
                                    </p:set>
                                  </p:childTnLst>
                                </p:cTn>
                              </p:par>
                              <p:par>
                                <p:cTn id="32" presetID="1" presetClass="exit" presetSubtype="0" fill="hold" grpId="0" nodeType="withEffect">
                                  <p:stCondLst>
                                    <p:cond delay="0"/>
                                  </p:stCondLst>
                                  <p:childTnLst>
                                    <p:set>
                                      <p:cBhvr>
                                        <p:cTn id="33" dur="1" fill="hold">
                                          <p:stCondLst>
                                            <p:cond delay="0"/>
                                          </p:stCondLst>
                                        </p:cTn>
                                        <p:tgtEl>
                                          <p:spTgt spid="110616"/>
                                        </p:tgtEl>
                                        <p:attrNameLst>
                                          <p:attrName>style.visibility</p:attrName>
                                        </p:attrNameLst>
                                      </p:cBhvr>
                                      <p:to>
                                        <p:strVal val="hidden"/>
                                      </p:to>
                                    </p:set>
                                  </p:childTnLst>
                                </p:cTn>
                              </p:par>
                              <p:par>
                                <p:cTn id="34" presetID="1" presetClass="exit" presetSubtype="0" fill="hold" grpId="0" nodeType="withEffect">
                                  <p:stCondLst>
                                    <p:cond delay="0"/>
                                  </p:stCondLst>
                                  <p:childTnLst>
                                    <p:set>
                                      <p:cBhvr>
                                        <p:cTn id="35" dur="1" fill="hold">
                                          <p:stCondLst>
                                            <p:cond delay="0"/>
                                          </p:stCondLst>
                                        </p:cTn>
                                        <p:tgtEl>
                                          <p:spTgt spid="110617"/>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110627"/>
                                        </p:tgtEl>
                                        <p:attrNameLst>
                                          <p:attrName>style.visibility</p:attrName>
                                        </p:attrNameLst>
                                      </p:cBhvr>
                                      <p:to>
                                        <p:strVal val="hidden"/>
                                      </p:to>
                                    </p:set>
                                  </p:childTnLst>
                                </p:cTn>
                              </p:par>
                            </p:childTnLst>
                          </p:cTn>
                        </p:par>
                        <p:par>
                          <p:cTn id="38" fill="hold" nodeType="afterGroup">
                            <p:stCondLst>
                              <p:cond delay="0"/>
                            </p:stCondLst>
                            <p:childTnLst>
                              <p:par>
                                <p:cTn id="39" presetID="9" presetClass="entr" presetSubtype="0" fill="hold" grpId="0" nodeType="afterEffect">
                                  <p:stCondLst>
                                    <p:cond delay="0"/>
                                  </p:stCondLst>
                                  <p:childTnLst>
                                    <p:set>
                                      <p:cBhvr>
                                        <p:cTn id="40" dur="1" fill="hold">
                                          <p:stCondLst>
                                            <p:cond delay="0"/>
                                          </p:stCondLst>
                                        </p:cTn>
                                        <p:tgtEl>
                                          <p:spTgt spid="110628"/>
                                        </p:tgtEl>
                                        <p:attrNameLst>
                                          <p:attrName>style.visibility</p:attrName>
                                        </p:attrNameLst>
                                      </p:cBhvr>
                                      <p:to>
                                        <p:strVal val="visible"/>
                                      </p:to>
                                    </p:set>
                                    <p:animEffect transition="in" filter="dissolve">
                                      <p:cBhvr>
                                        <p:cTn id="41" dur="500"/>
                                        <p:tgtEl>
                                          <p:spTgt spid="11062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110629"/>
                                        </p:tgtEl>
                                        <p:attrNameLst>
                                          <p:attrName>style.visibility</p:attrName>
                                        </p:attrNameLst>
                                      </p:cBhvr>
                                      <p:to>
                                        <p:strVal val="visible"/>
                                      </p:to>
                                    </p:set>
                                    <p:animEffect transition="in" filter="dissolve">
                                      <p:cBhvr>
                                        <p:cTn id="46" dur="500"/>
                                        <p:tgtEl>
                                          <p:spTgt spid="11062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10629"/>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10628"/>
                                        </p:tgtEl>
                                        <p:attrNameLst>
                                          <p:attrName>style.visibility</p:attrName>
                                        </p:attrNameLst>
                                      </p:cBhvr>
                                      <p:to>
                                        <p:strVal val="hidden"/>
                                      </p:to>
                                    </p:set>
                                  </p:childTnLst>
                                </p:cTn>
                              </p:par>
                            </p:childTnLst>
                          </p:cTn>
                        </p:par>
                        <p:par>
                          <p:cTn id="53" fill="hold" nodeType="afterGroup">
                            <p:stCondLst>
                              <p:cond delay="0"/>
                            </p:stCondLst>
                            <p:childTnLst>
                              <p:par>
                                <p:cTn id="54" presetID="9" presetClass="entr" presetSubtype="0" fill="hold" grpId="0" nodeType="afterEffect">
                                  <p:stCondLst>
                                    <p:cond delay="0"/>
                                  </p:stCondLst>
                                  <p:childTnLst>
                                    <p:set>
                                      <p:cBhvr>
                                        <p:cTn id="55" dur="1" fill="hold">
                                          <p:stCondLst>
                                            <p:cond delay="0"/>
                                          </p:stCondLst>
                                        </p:cTn>
                                        <p:tgtEl>
                                          <p:spTgt spid="110630"/>
                                        </p:tgtEl>
                                        <p:attrNameLst>
                                          <p:attrName>style.visibility</p:attrName>
                                        </p:attrNameLst>
                                      </p:cBhvr>
                                      <p:to>
                                        <p:strVal val="visible"/>
                                      </p:to>
                                    </p:set>
                                    <p:animEffect transition="in" filter="dissolve">
                                      <p:cBhvr>
                                        <p:cTn id="56" dur="500"/>
                                        <p:tgtEl>
                                          <p:spTgt spid="110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15" grpId="0" animBg="1"/>
      <p:bldP spid="110616" grpId="0" animBg="1"/>
      <p:bldP spid="110617" grpId="0" animBg="1"/>
      <p:bldP spid="110618" grpId="0"/>
      <p:bldP spid="110618" grpId="1"/>
      <p:bldP spid="110619" grpId="0"/>
      <p:bldP spid="110619" grpId="1"/>
      <p:bldP spid="110627" grpId="0"/>
      <p:bldP spid="110627" grpId="1"/>
      <p:bldP spid="110628" grpId="0"/>
      <p:bldP spid="110628" grpId="1"/>
      <p:bldP spid="110629" grpId="0"/>
      <p:bldP spid="110629" grpId="1"/>
      <p:bldP spid="11063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n-US" altLang="en-US" smtClean="0"/>
              <a:t>Carrying Capacity </a:t>
            </a:r>
          </a:p>
        </p:txBody>
      </p:sp>
      <p:sp>
        <p:nvSpPr>
          <p:cNvPr id="81923" name="Rectangle 3"/>
          <p:cNvSpPr>
            <a:spLocks noGrp="1" noChangeArrowheads="1"/>
          </p:cNvSpPr>
          <p:nvPr>
            <p:ph type="body" idx="1"/>
          </p:nvPr>
        </p:nvSpPr>
        <p:spPr/>
        <p:txBody>
          <a:bodyPr/>
          <a:lstStyle/>
          <a:p>
            <a:pPr eaLnBrk="1" hangingPunct="1">
              <a:lnSpc>
                <a:spcPct val="90000"/>
              </a:lnSpc>
            </a:pPr>
            <a:r>
              <a:rPr lang="en-US" altLang="en-US" smtClean="0"/>
              <a:t>The maximum number of individuals of a species that can be supported indefinitely by an ecosystem.</a:t>
            </a:r>
          </a:p>
          <a:p>
            <a:pPr lvl="1" eaLnBrk="1" hangingPunct="1">
              <a:lnSpc>
                <a:spcPct val="90000"/>
              </a:lnSpc>
            </a:pPr>
            <a:r>
              <a:rPr lang="en-US" altLang="en-US" smtClean="0"/>
              <a:t>The carrying capacity is determined by the available resources.</a:t>
            </a:r>
          </a:p>
          <a:p>
            <a:pPr eaLnBrk="1" hangingPunct="1">
              <a:lnSpc>
                <a:spcPct val="90000"/>
              </a:lnSpc>
            </a:pPr>
            <a:r>
              <a:rPr lang="en-US" altLang="en-US" smtClean="0"/>
              <a:t>Populations tend towards </a:t>
            </a:r>
            <a:r>
              <a:rPr lang="en-US" altLang="en-US" u="sng" smtClean="0"/>
              <a:t>stability</a:t>
            </a:r>
          </a:p>
          <a:p>
            <a:pPr lvl="1" eaLnBrk="1" hangingPunct="1">
              <a:lnSpc>
                <a:spcPct val="90000"/>
              </a:lnSpc>
            </a:pPr>
            <a:r>
              <a:rPr lang="en-US" altLang="en-US" smtClean="0"/>
              <a:t>They do not want to change</a:t>
            </a:r>
          </a:p>
          <a:p>
            <a:pPr lvl="1" eaLnBrk="1" hangingPunct="1">
              <a:lnSpc>
                <a:spcPct val="90000"/>
              </a:lnSpc>
            </a:pPr>
            <a:r>
              <a:rPr lang="en-US" altLang="en-US" smtClean="0"/>
              <a:t>They achieve </a:t>
            </a:r>
            <a:r>
              <a:rPr lang="en-US" altLang="en-US" u="sng" smtClean="0"/>
              <a:t>dynamic equilibrium</a:t>
            </a:r>
            <a:r>
              <a:rPr lang="en-US" altLang="en-US" smtClean="0"/>
              <a:t>.</a:t>
            </a:r>
          </a:p>
          <a:p>
            <a:pPr lvl="2" eaLnBrk="1" hangingPunct="1">
              <a:lnSpc>
                <a:spcPct val="90000"/>
              </a:lnSpc>
            </a:pPr>
            <a:r>
              <a:rPr lang="en-US" altLang="en-US" smtClean="0"/>
              <a:t>Overall population growth is = 0</a:t>
            </a:r>
          </a:p>
        </p:txBody>
      </p:sp>
    </p:spTree>
    <p:extLst>
      <p:ext uri="{BB962C8B-B14F-4D97-AF65-F5344CB8AC3E}">
        <p14:creationId xmlns:p14="http://schemas.microsoft.com/office/powerpoint/2010/main" val="231147953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Line 4"/>
          <p:cNvSpPr>
            <a:spLocks noChangeShapeType="1"/>
          </p:cNvSpPr>
          <p:nvPr/>
        </p:nvSpPr>
        <p:spPr bwMode="auto">
          <a:xfrm>
            <a:off x="3733800" y="685800"/>
            <a:ext cx="0" cy="464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47" name="Line 5"/>
          <p:cNvSpPr>
            <a:spLocks noChangeShapeType="1"/>
          </p:cNvSpPr>
          <p:nvPr/>
        </p:nvSpPr>
        <p:spPr bwMode="auto">
          <a:xfrm>
            <a:off x="3733800" y="5334000"/>
            <a:ext cx="5562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48" name="Text Box 6"/>
          <p:cNvSpPr txBox="1">
            <a:spLocks noChangeArrowheads="1"/>
          </p:cNvSpPr>
          <p:nvPr/>
        </p:nvSpPr>
        <p:spPr bwMode="auto">
          <a:xfrm>
            <a:off x="2765426" y="1371600"/>
            <a:ext cx="282575"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Population</a:t>
            </a:r>
          </a:p>
        </p:txBody>
      </p:sp>
      <p:sp>
        <p:nvSpPr>
          <p:cNvPr id="82949" name="Text Box 7"/>
          <p:cNvSpPr txBox="1">
            <a:spLocks noChangeArrowheads="1"/>
          </p:cNvSpPr>
          <p:nvPr/>
        </p:nvSpPr>
        <p:spPr bwMode="auto">
          <a:xfrm>
            <a:off x="5562600" y="5791201"/>
            <a:ext cx="312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Times</a:t>
            </a:r>
          </a:p>
        </p:txBody>
      </p:sp>
      <p:sp>
        <p:nvSpPr>
          <p:cNvPr id="82950" name="Freeform 8"/>
          <p:cNvSpPr>
            <a:spLocks/>
          </p:cNvSpPr>
          <p:nvPr/>
        </p:nvSpPr>
        <p:spPr bwMode="auto">
          <a:xfrm>
            <a:off x="3733800" y="1955800"/>
            <a:ext cx="5943600" cy="825500"/>
          </a:xfrm>
          <a:custGeom>
            <a:avLst/>
            <a:gdLst>
              <a:gd name="T0" fmla="*/ 0 w 3744"/>
              <a:gd name="T1" fmla="*/ 406400 h 520"/>
              <a:gd name="T2" fmla="*/ 685800 w 3744"/>
              <a:gd name="T3" fmla="*/ 177800 h 520"/>
              <a:gd name="T4" fmla="*/ 1600200 w 3744"/>
              <a:gd name="T5" fmla="*/ 635000 h 520"/>
              <a:gd name="T6" fmla="*/ 2362200 w 3744"/>
              <a:gd name="T7" fmla="*/ 254000 h 520"/>
              <a:gd name="T8" fmla="*/ 3200400 w 3744"/>
              <a:gd name="T9" fmla="*/ 635000 h 520"/>
              <a:gd name="T10" fmla="*/ 3810001 w 3744"/>
              <a:gd name="T11" fmla="*/ 25400 h 520"/>
              <a:gd name="T12" fmla="*/ 4495800 w 3744"/>
              <a:gd name="T13" fmla="*/ 787400 h 520"/>
              <a:gd name="T14" fmla="*/ 5105400 w 3744"/>
              <a:gd name="T15" fmla="*/ 254000 h 520"/>
              <a:gd name="T16" fmla="*/ 5486400 w 3744"/>
              <a:gd name="T17" fmla="*/ 558800 h 520"/>
              <a:gd name="T18" fmla="*/ 5943600 w 3744"/>
              <a:gd name="T19" fmla="*/ 330200 h 5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44"/>
              <a:gd name="T31" fmla="*/ 0 h 520"/>
              <a:gd name="T32" fmla="*/ 3744 w 3744"/>
              <a:gd name="T33" fmla="*/ 520 h 5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44" h="520">
                <a:moveTo>
                  <a:pt x="0" y="256"/>
                </a:moveTo>
                <a:cubicBezTo>
                  <a:pt x="132" y="172"/>
                  <a:pt x="264" y="88"/>
                  <a:pt x="432" y="112"/>
                </a:cubicBezTo>
                <a:cubicBezTo>
                  <a:pt x="600" y="136"/>
                  <a:pt x="832" y="392"/>
                  <a:pt x="1008" y="400"/>
                </a:cubicBezTo>
                <a:cubicBezTo>
                  <a:pt x="1184" y="408"/>
                  <a:pt x="1320" y="160"/>
                  <a:pt x="1488" y="160"/>
                </a:cubicBezTo>
                <a:cubicBezTo>
                  <a:pt x="1656" y="160"/>
                  <a:pt x="1864" y="424"/>
                  <a:pt x="2016" y="400"/>
                </a:cubicBezTo>
                <a:cubicBezTo>
                  <a:pt x="2168" y="376"/>
                  <a:pt x="2264" y="0"/>
                  <a:pt x="2400" y="16"/>
                </a:cubicBezTo>
                <a:cubicBezTo>
                  <a:pt x="2536" y="32"/>
                  <a:pt x="2696" y="472"/>
                  <a:pt x="2832" y="496"/>
                </a:cubicBezTo>
                <a:cubicBezTo>
                  <a:pt x="2968" y="520"/>
                  <a:pt x="3112" y="184"/>
                  <a:pt x="3216" y="160"/>
                </a:cubicBezTo>
                <a:cubicBezTo>
                  <a:pt x="3320" y="136"/>
                  <a:pt x="3368" y="344"/>
                  <a:pt x="3456" y="352"/>
                </a:cubicBezTo>
                <a:cubicBezTo>
                  <a:pt x="3544" y="360"/>
                  <a:pt x="3696" y="232"/>
                  <a:pt x="3744" y="20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2951" name="Rectangle 9"/>
          <p:cNvSpPr>
            <a:spLocks noChangeArrowheads="1"/>
          </p:cNvSpPr>
          <p:nvPr/>
        </p:nvSpPr>
        <p:spPr bwMode="auto">
          <a:xfrm>
            <a:off x="4953000" y="2971800"/>
            <a:ext cx="3352800" cy="609600"/>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2952" name="Text Box 10"/>
          <p:cNvSpPr txBox="1">
            <a:spLocks noChangeArrowheads="1"/>
          </p:cNvSpPr>
          <p:nvPr/>
        </p:nvSpPr>
        <p:spPr bwMode="auto">
          <a:xfrm>
            <a:off x="5334000" y="3048001"/>
            <a:ext cx="335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Dynamic equilibrium</a:t>
            </a:r>
          </a:p>
        </p:txBody>
      </p:sp>
    </p:spTree>
    <p:extLst>
      <p:ext uri="{BB962C8B-B14F-4D97-AF65-F5344CB8AC3E}">
        <p14:creationId xmlns:p14="http://schemas.microsoft.com/office/powerpoint/2010/main" val="24718182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mtClean="0"/>
              <a:t>Ecology</a:t>
            </a:r>
          </a:p>
        </p:txBody>
      </p:sp>
      <p:sp>
        <p:nvSpPr>
          <p:cNvPr id="7171" name="Rectangle 3"/>
          <p:cNvSpPr>
            <a:spLocks noGrp="1" noChangeArrowheads="1"/>
          </p:cNvSpPr>
          <p:nvPr>
            <p:ph type="body" idx="1"/>
          </p:nvPr>
        </p:nvSpPr>
        <p:spPr/>
        <p:txBody>
          <a:bodyPr/>
          <a:lstStyle/>
          <a:p>
            <a:pPr eaLnBrk="1" hangingPunct="1"/>
            <a:r>
              <a:rPr lang="en-US" altLang="en-US" u="sng" smtClean="0"/>
              <a:t>Ecology</a:t>
            </a:r>
            <a:r>
              <a:rPr lang="en-US" altLang="en-US" smtClean="0"/>
              <a:t>- the study of where one lives.</a:t>
            </a:r>
          </a:p>
          <a:p>
            <a:pPr eaLnBrk="1" hangingPunct="1"/>
            <a:endParaRPr lang="en-US" altLang="en-US" smtClean="0"/>
          </a:p>
          <a:p>
            <a:pPr eaLnBrk="1" hangingPunct="1"/>
            <a:r>
              <a:rPr lang="en-US" altLang="en-US" smtClean="0"/>
              <a:t>In our ecosystem we will find:</a:t>
            </a:r>
          </a:p>
          <a:p>
            <a:pPr lvl="1" eaLnBrk="1" hangingPunct="1"/>
            <a:r>
              <a:rPr lang="en-US" altLang="en-US" u="sng" smtClean="0"/>
              <a:t>Populations</a:t>
            </a:r>
            <a:r>
              <a:rPr lang="en-US" altLang="en-US" smtClean="0"/>
              <a:t>: all the members of the same species living in the same ecosystem.</a:t>
            </a:r>
          </a:p>
          <a:p>
            <a:pPr lvl="1" eaLnBrk="1" hangingPunct="1"/>
            <a:r>
              <a:rPr lang="en-US" altLang="en-US" u="sng" smtClean="0"/>
              <a:t>Communities</a:t>
            </a:r>
            <a:r>
              <a:rPr lang="en-US" altLang="en-US" smtClean="0"/>
              <a:t>: collection of all the populations of all species in an ecosystem (Same as ecosystem without the abiotic factors) </a:t>
            </a:r>
          </a:p>
          <a:p>
            <a:pPr eaLnBrk="1" hangingPunct="1"/>
            <a:endParaRPr lang="en-US" altLang="en-US" smtClean="0"/>
          </a:p>
        </p:txBody>
      </p:sp>
    </p:spTree>
    <p:extLst>
      <p:ext uri="{BB962C8B-B14F-4D97-AF65-F5344CB8AC3E}">
        <p14:creationId xmlns:p14="http://schemas.microsoft.com/office/powerpoint/2010/main" val="296552848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US" altLang="en-US" smtClean="0"/>
              <a:t>Limits of Tolerance</a:t>
            </a:r>
          </a:p>
        </p:txBody>
      </p:sp>
      <p:sp>
        <p:nvSpPr>
          <p:cNvPr id="83971" name="Rectangle 3"/>
          <p:cNvSpPr>
            <a:spLocks noGrp="1" noChangeArrowheads="1"/>
          </p:cNvSpPr>
          <p:nvPr>
            <p:ph type="body" idx="1"/>
          </p:nvPr>
        </p:nvSpPr>
        <p:spPr/>
        <p:txBody>
          <a:bodyPr/>
          <a:lstStyle/>
          <a:p>
            <a:pPr eaLnBrk="1" hangingPunct="1"/>
            <a:r>
              <a:rPr lang="en-US" altLang="en-US" u="sng" smtClean="0"/>
              <a:t>Law of the Minimum-</a:t>
            </a:r>
            <a:r>
              <a:rPr lang="en-US" altLang="en-US" smtClean="0"/>
              <a:t> The nutrient in least supply is the one that limits growth.</a:t>
            </a:r>
          </a:p>
          <a:p>
            <a:pPr eaLnBrk="1" hangingPunct="1"/>
            <a:endParaRPr lang="en-US" altLang="en-US" smtClean="0"/>
          </a:p>
          <a:p>
            <a:pPr eaLnBrk="1" hangingPunct="1"/>
            <a:r>
              <a:rPr lang="en-US" altLang="en-US" u="sng" smtClean="0"/>
              <a:t>Law of Tolerance-</a:t>
            </a:r>
            <a:r>
              <a:rPr lang="en-US" altLang="en-US" smtClean="0"/>
              <a:t> An organism can survive (tolerate) a certain range of abiotic factors; above and below the limit, the organism cannot survive</a:t>
            </a:r>
          </a:p>
        </p:txBody>
      </p:sp>
    </p:spTree>
    <p:extLst>
      <p:ext uri="{BB962C8B-B14F-4D97-AF65-F5344CB8AC3E}">
        <p14:creationId xmlns:p14="http://schemas.microsoft.com/office/powerpoint/2010/main" val="8866645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2"/>
          <p:cNvSpPr>
            <a:spLocks noChangeArrowheads="1"/>
          </p:cNvSpPr>
          <p:nvPr/>
        </p:nvSpPr>
        <p:spPr bwMode="auto">
          <a:xfrm>
            <a:off x="6705600" y="762000"/>
            <a:ext cx="1066800" cy="4724400"/>
          </a:xfrm>
          <a:prstGeom prst="rect">
            <a:avLst/>
          </a:prstGeom>
          <a:solidFill>
            <a:srgbClr val="FC1D0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4995" name="Rectangle 11"/>
          <p:cNvSpPr>
            <a:spLocks noChangeArrowheads="1"/>
          </p:cNvSpPr>
          <p:nvPr/>
        </p:nvSpPr>
        <p:spPr bwMode="auto">
          <a:xfrm>
            <a:off x="3200400" y="762000"/>
            <a:ext cx="1219200" cy="48768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4996" name="Line 4"/>
          <p:cNvSpPr>
            <a:spLocks noChangeShapeType="1"/>
          </p:cNvSpPr>
          <p:nvPr/>
        </p:nvSpPr>
        <p:spPr bwMode="auto">
          <a:xfrm>
            <a:off x="3276600" y="762000"/>
            <a:ext cx="0" cy="464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997" name="Line 5"/>
          <p:cNvSpPr>
            <a:spLocks noChangeShapeType="1"/>
          </p:cNvSpPr>
          <p:nvPr/>
        </p:nvSpPr>
        <p:spPr bwMode="auto">
          <a:xfrm>
            <a:off x="3276600" y="5410200"/>
            <a:ext cx="525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998" name="Text Box 7"/>
          <p:cNvSpPr txBox="1">
            <a:spLocks noChangeArrowheads="1"/>
          </p:cNvSpPr>
          <p:nvPr/>
        </p:nvSpPr>
        <p:spPr bwMode="auto">
          <a:xfrm>
            <a:off x="2590801" y="1600200"/>
            <a:ext cx="282575"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Population</a:t>
            </a:r>
          </a:p>
        </p:txBody>
      </p:sp>
      <p:sp>
        <p:nvSpPr>
          <p:cNvPr id="84999" name="Text Box 8"/>
          <p:cNvSpPr txBox="1">
            <a:spLocks noChangeArrowheads="1"/>
          </p:cNvSpPr>
          <p:nvPr/>
        </p:nvSpPr>
        <p:spPr bwMode="auto">
          <a:xfrm>
            <a:off x="4800600" y="5791201"/>
            <a:ext cx="3200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Temperature</a:t>
            </a:r>
          </a:p>
        </p:txBody>
      </p:sp>
      <p:sp>
        <p:nvSpPr>
          <p:cNvPr id="85000" name="Freeform 9"/>
          <p:cNvSpPr>
            <a:spLocks/>
          </p:cNvSpPr>
          <p:nvPr/>
        </p:nvSpPr>
        <p:spPr bwMode="auto">
          <a:xfrm>
            <a:off x="3276600" y="1371600"/>
            <a:ext cx="4495800" cy="4064000"/>
          </a:xfrm>
          <a:custGeom>
            <a:avLst/>
            <a:gdLst>
              <a:gd name="T0" fmla="*/ 0 w 2832"/>
              <a:gd name="T1" fmla="*/ 4038600 h 2560"/>
              <a:gd name="T2" fmla="*/ 838200 w 2832"/>
              <a:gd name="T3" fmla="*/ 3657600 h 2560"/>
              <a:gd name="T4" fmla="*/ 1524000 w 2832"/>
              <a:gd name="T5" fmla="*/ 1600200 h 2560"/>
              <a:gd name="T6" fmla="*/ 2286000 w 2832"/>
              <a:gd name="T7" fmla="*/ 304800 h 2560"/>
              <a:gd name="T8" fmla="*/ 3657600 w 2832"/>
              <a:gd name="T9" fmla="*/ 3429000 h 2560"/>
              <a:gd name="T10" fmla="*/ 4495800 w 2832"/>
              <a:gd name="T11" fmla="*/ 4038600 h 2560"/>
              <a:gd name="T12" fmla="*/ 0 60000 65536"/>
              <a:gd name="T13" fmla="*/ 0 60000 65536"/>
              <a:gd name="T14" fmla="*/ 0 60000 65536"/>
              <a:gd name="T15" fmla="*/ 0 60000 65536"/>
              <a:gd name="T16" fmla="*/ 0 60000 65536"/>
              <a:gd name="T17" fmla="*/ 0 60000 65536"/>
              <a:gd name="T18" fmla="*/ 0 w 2832"/>
              <a:gd name="T19" fmla="*/ 0 h 2560"/>
              <a:gd name="T20" fmla="*/ 2832 w 2832"/>
              <a:gd name="T21" fmla="*/ 2560 h 2560"/>
            </a:gdLst>
            <a:ahLst/>
            <a:cxnLst>
              <a:cxn ang="T12">
                <a:pos x="T0" y="T1"/>
              </a:cxn>
              <a:cxn ang="T13">
                <a:pos x="T2" y="T3"/>
              </a:cxn>
              <a:cxn ang="T14">
                <a:pos x="T4" y="T5"/>
              </a:cxn>
              <a:cxn ang="T15">
                <a:pos x="T6" y="T7"/>
              </a:cxn>
              <a:cxn ang="T16">
                <a:pos x="T8" y="T9"/>
              </a:cxn>
              <a:cxn ang="T17">
                <a:pos x="T10" y="T11"/>
              </a:cxn>
            </a:cxnLst>
            <a:rect l="T18" t="T19" r="T20" b="T21"/>
            <a:pathLst>
              <a:path w="2832" h="2560">
                <a:moveTo>
                  <a:pt x="0" y="2544"/>
                </a:moveTo>
                <a:cubicBezTo>
                  <a:pt x="184" y="2552"/>
                  <a:pt x="368" y="2560"/>
                  <a:pt x="528" y="2304"/>
                </a:cubicBezTo>
                <a:cubicBezTo>
                  <a:pt x="688" y="2048"/>
                  <a:pt x="808" y="1360"/>
                  <a:pt x="960" y="1008"/>
                </a:cubicBezTo>
                <a:cubicBezTo>
                  <a:pt x="1112" y="656"/>
                  <a:pt x="1216" y="0"/>
                  <a:pt x="1440" y="192"/>
                </a:cubicBezTo>
                <a:cubicBezTo>
                  <a:pt x="1664" y="384"/>
                  <a:pt x="2072" y="1768"/>
                  <a:pt x="2304" y="2160"/>
                </a:cubicBezTo>
                <a:cubicBezTo>
                  <a:pt x="2536" y="2552"/>
                  <a:pt x="2684" y="2548"/>
                  <a:pt x="2832" y="254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5001" name="Text Box 13"/>
          <p:cNvSpPr txBox="1">
            <a:spLocks noChangeArrowheads="1"/>
          </p:cNvSpPr>
          <p:nvPr/>
        </p:nvSpPr>
        <p:spPr bwMode="auto">
          <a:xfrm>
            <a:off x="3352800" y="1371600"/>
            <a:ext cx="914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Too Cold</a:t>
            </a:r>
          </a:p>
        </p:txBody>
      </p:sp>
      <p:sp>
        <p:nvSpPr>
          <p:cNvPr id="85002" name="Text Box 14"/>
          <p:cNvSpPr txBox="1">
            <a:spLocks noChangeArrowheads="1"/>
          </p:cNvSpPr>
          <p:nvPr/>
        </p:nvSpPr>
        <p:spPr bwMode="auto">
          <a:xfrm>
            <a:off x="6858000" y="1371600"/>
            <a:ext cx="838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Too Hot</a:t>
            </a:r>
          </a:p>
        </p:txBody>
      </p:sp>
      <p:sp>
        <p:nvSpPr>
          <p:cNvPr id="85003" name="Text Box 15"/>
          <p:cNvSpPr txBox="1">
            <a:spLocks noChangeArrowheads="1"/>
          </p:cNvSpPr>
          <p:nvPr/>
        </p:nvSpPr>
        <p:spPr bwMode="auto">
          <a:xfrm>
            <a:off x="4800600" y="3352801"/>
            <a:ext cx="1752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Survivable</a:t>
            </a:r>
          </a:p>
        </p:txBody>
      </p:sp>
    </p:spTree>
    <p:extLst>
      <p:ext uri="{BB962C8B-B14F-4D97-AF65-F5344CB8AC3E}">
        <p14:creationId xmlns:p14="http://schemas.microsoft.com/office/powerpoint/2010/main" val="15211575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n-US" altLang="en-US" sz="4000"/>
              <a:t>Density Dependent and Independent Factors</a:t>
            </a:r>
          </a:p>
        </p:txBody>
      </p:sp>
      <p:sp>
        <p:nvSpPr>
          <p:cNvPr id="86019" name="Rectangle 3"/>
          <p:cNvSpPr>
            <a:spLocks noGrp="1" noChangeArrowheads="1"/>
          </p:cNvSpPr>
          <p:nvPr>
            <p:ph type="body" idx="1"/>
          </p:nvPr>
        </p:nvSpPr>
        <p:spPr/>
        <p:txBody>
          <a:bodyPr/>
          <a:lstStyle/>
          <a:p>
            <a:pPr eaLnBrk="1" hangingPunct="1"/>
            <a:r>
              <a:rPr lang="en-US" altLang="en-US" u="sng" smtClean="0"/>
              <a:t>Density-</a:t>
            </a:r>
            <a:r>
              <a:rPr lang="en-US" altLang="en-US" smtClean="0"/>
              <a:t> The number of organisms in an area.</a:t>
            </a:r>
          </a:p>
          <a:p>
            <a:pPr lvl="1" eaLnBrk="1" hangingPunct="1"/>
            <a:r>
              <a:rPr lang="en-US" altLang="en-US" smtClean="0"/>
              <a:t>High density = lots of organisms in an area</a:t>
            </a:r>
          </a:p>
          <a:p>
            <a:pPr lvl="1" eaLnBrk="1" hangingPunct="1"/>
            <a:r>
              <a:rPr lang="en-US" altLang="en-US" smtClean="0"/>
              <a:t>Low Density = few organisms in an area.</a:t>
            </a:r>
          </a:p>
        </p:txBody>
      </p:sp>
    </p:spTree>
    <p:extLst>
      <p:ext uri="{BB962C8B-B14F-4D97-AF65-F5344CB8AC3E}">
        <p14:creationId xmlns:p14="http://schemas.microsoft.com/office/powerpoint/2010/main" val="50683594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endParaRPr lang="en-US" altLang="en-US" smtClean="0"/>
          </a:p>
        </p:txBody>
      </p:sp>
      <p:sp>
        <p:nvSpPr>
          <p:cNvPr id="87043" name="Rectangle 3"/>
          <p:cNvSpPr>
            <a:spLocks noGrp="1" noChangeArrowheads="1"/>
          </p:cNvSpPr>
          <p:nvPr>
            <p:ph type="body" idx="1"/>
          </p:nvPr>
        </p:nvSpPr>
        <p:spPr/>
        <p:txBody>
          <a:bodyPr/>
          <a:lstStyle/>
          <a:p>
            <a:pPr eaLnBrk="1" hangingPunct="1"/>
            <a:r>
              <a:rPr lang="en-US" altLang="en-US" u="sng" smtClean="0"/>
              <a:t>Density independent factors-</a:t>
            </a:r>
            <a:r>
              <a:rPr lang="en-US" altLang="en-US" smtClean="0"/>
              <a:t> factors that will affect a population regardless of population density. </a:t>
            </a:r>
          </a:p>
          <a:p>
            <a:pPr lvl="1" eaLnBrk="1" hangingPunct="1"/>
            <a:r>
              <a:rPr lang="en-US" altLang="en-US" smtClean="0"/>
              <a:t>Ex. fire, flood, volcanic eruption</a:t>
            </a:r>
          </a:p>
        </p:txBody>
      </p:sp>
    </p:spTree>
    <p:extLst>
      <p:ext uri="{BB962C8B-B14F-4D97-AF65-F5344CB8AC3E}">
        <p14:creationId xmlns:p14="http://schemas.microsoft.com/office/powerpoint/2010/main" val="190935034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endParaRPr lang="en-US" altLang="en-US" smtClean="0"/>
          </a:p>
        </p:txBody>
      </p:sp>
      <p:sp>
        <p:nvSpPr>
          <p:cNvPr id="88067" name="Rectangle 3"/>
          <p:cNvSpPr>
            <a:spLocks noGrp="1" noChangeArrowheads="1"/>
          </p:cNvSpPr>
          <p:nvPr>
            <p:ph type="body" idx="1"/>
          </p:nvPr>
        </p:nvSpPr>
        <p:spPr/>
        <p:txBody>
          <a:bodyPr/>
          <a:lstStyle/>
          <a:p>
            <a:pPr eaLnBrk="1" hangingPunct="1"/>
            <a:r>
              <a:rPr lang="en-US" altLang="en-US" u="sng" smtClean="0"/>
              <a:t>Density dependent factors-</a:t>
            </a:r>
            <a:r>
              <a:rPr lang="en-US" altLang="en-US" smtClean="0"/>
              <a:t> factors that affect a population because of the density of population.</a:t>
            </a:r>
          </a:p>
          <a:p>
            <a:pPr lvl="1" eaLnBrk="1" hangingPunct="1"/>
            <a:r>
              <a:rPr lang="en-US" altLang="en-US" smtClean="0"/>
              <a:t>Ex. food, water, disease</a:t>
            </a:r>
          </a:p>
        </p:txBody>
      </p:sp>
    </p:spTree>
    <p:extLst>
      <p:ext uri="{BB962C8B-B14F-4D97-AF65-F5344CB8AC3E}">
        <p14:creationId xmlns:p14="http://schemas.microsoft.com/office/powerpoint/2010/main" val="29073408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DDEE6664-0584-48BA-B97C-F0790F11047D}" type="datetime4">
              <a:rPr lang="en-US"/>
              <a:pPr>
                <a:defRPr/>
              </a:pPr>
              <a:t>June 1, 2015</a:t>
            </a:fld>
            <a:endParaRPr lang="en-CA" dirty="0"/>
          </a:p>
        </p:txBody>
      </p:sp>
      <p:sp>
        <p:nvSpPr>
          <p:cNvPr id="5"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B1BCB1E-ECF7-4279-AE26-C670731FCA50}" type="slidenum">
              <a:rPr lang="en-CA" altLang="en-US">
                <a:solidFill>
                  <a:srgbClr val="898989"/>
                </a:solidFill>
                <a:latin typeface="Calibri" panose="020F0502020204030204" pitchFamily="34" charset="0"/>
              </a:rPr>
              <a:pPr eaLnBrk="1" hangingPunct="1"/>
              <a:t>65</a:t>
            </a:fld>
            <a:endParaRPr lang="en-CA" altLang="en-US">
              <a:solidFill>
                <a:srgbClr val="898989"/>
              </a:solidFill>
              <a:latin typeface="Calibri" panose="020F0502020204030204" pitchFamily="34" charset="0"/>
            </a:endParaRPr>
          </a:p>
        </p:txBody>
      </p:sp>
      <p:sp>
        <p:nvSpPr>
          <p:cNvPr id="40964" name="Rectangle 2"/>
          <p:cNvSpPr>
            <a:spLocks noGrp="1"/>
          </p:cNvSpPr>
          <p:nvPr>
            <p:ph type="title"/>
          </p:nvPr>
        </p:nvSpPr>
        <p:spPr/>
        <p:txBody>
          <a:bodyPr/>
          <a:lstStyle/>
          <a:p>
            <a:r>
              <a:rPr lang="en-US" altLang="en-US" smtClean="0"/>
              <a:t>Assignment!</a:t>
            </a:r>
          </a:p>
        </p:txBody>
      </p:sp>
      <p:sp>
        <p:nvSpPr>
          <p:cNvPr id="40965" name="Rectangle 3"/>
          <p:cNvSpPr>
            <a:spLocks noGrp="1"/>
          </p:cNvSpPr>
          <p:nvPr>
            <p:ph type="body" idx="1"/>
          </p:nvPr>
        </p:nvSpPr>
        <p:spPr/>
        <p:txBody>
          <a:bodyPr/>
          <a:lstStyle/>
          <a:p>
            <a:r>
              <a:rPr lang="en-US" altLang="en-US" smtClean="0"/>
              <a:t>Read pages 74-79 in your textbook </a:t>
            </a:r>
          </a:p>
          <a:p>
            <a:r>
              <a:rPr lang="en-US" altLang="en-US" smtClean="0"/>
              <a:t>do questions 1-7 on page 76.</a:t>
            </a:r>
          </a:p>
          <a:p>
            <a:r>
              <a:rPr lang="en-US" altLang="en-US" smtClean="0"/>
              <a:t>Do questions 1 – 5 p. 80</a:t>
            </a:r>
          </a:p>
        </p:txBody>
      </p:sp>
    </p:spTree>
    <p:extLst>
      <p:ext uri="{BB962C8B-B14F-4D97-AF65-F5344CB8AC3E}">
        <p14:creationId xmlns:p14="http://schemas.microsoft.com/office/powerpoint/2010/main" val="204133805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altLang="en-US" smtClean="0"/>
              <a:t>Canadian Biomes</a:t>
            </a:r>
          </a:p>
        </p:txBody>
      </p:sp>
      <p:sp>
        <p:nvSpPr>
          <p:cNvPr id="89091" name="Rectangle 3"/>
          <p:cNvSpPr>
            <a:spLocks noGrp="1" noChangeArrowheads="1"/>
          </p:cNvSpPr>
          <p:nvPr>
            <p:ph type="body" idx="1"/>
          </p:nvPr>
        </p:nvSpPr>
        <p:spPr/>
        <p:txBody>
          <a:bodyPr/>
          <a:lstStyle/>
          <a:p>
            <a:pPr eaLnBrk="1" hangingPunct="1"/>
            <a:r>
              <a:rPr lang="en-US" altLang="en-US" u="sng" smtClean="0"/>
              <a:t>Biome</a:t>
            </a:r>
            <a:r>
              <a:rPr lang="en-US" altLang="en-US" smtClean="0"/>
              <a:t>- collection of ecosystems that have a similar climate and major vegetation.</a:t>
            </a:r>
          </a:p>
          <a:p>
            <a:pPr eaLnBrk="1" hangingPunct="1"/>
            <a:endParaRPr lang="en-US" altLang="en-US" smtClean="0"/>
          </a:p>
          <a:p>
            <a:pPr eaLnBrk="1" hangingPunct="1"/>
            <a:r>
              <a:rPr lang="en-US" altLang="en-US" smtClean="0"/>
              <a:t>Canada has 4 major biomes.</a:t>
            </a:r>
          </a:p>
        </p:txBody>
      </p:sp>
    </p:spTree>
    <p:extLst>
      <p:ext uri="{BB962C8B-B14F-4D97-AF65-F5344CB8AC3E}">
        <p14:creationId xmlns:p14="http://schemas.microsoft.com/office/powerpoint/2010/main" val="22296423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altLang="en-US" smtClean="0"/>
              <a:t>Tundra</a:t>
            </a:r>
          </a:p>
        </p:txBody>
      </p:sp>
      <p:sp>
        <p:nvSpPr>
          <p:cNvPr id="90115" name="Rectangle 3"/>
          <p:cNvSpPr>
            <a:spLocks noGrp="1" noChangeArrowheads="1"/>
          </p:cNvSpPr>
          <p:nvPr>
            <p:ph type="body" sz="half" idx="1"/>
          </p:nvPr>
        </p:nvSpPr>
        <p:spPr>
          <a:xfrm>
            <a:off x="1981200" y="1600200"/>
            <a:ext cx="4038600" cy="2895600"/>
          </a:xfrm>
        </p:spPr>
        <p:txBody>
          <a:bodyPr/>
          <a:lstStyle/>
          <a:p>
            <a:pPr eaLnBrk="1" hangingPunct="1"/>
            <a:r>
              <a:rPr lang="en-US" altLang="en-US" sz="2400"/>
              <a:t>Lots of water is held in the layer of soil above the permafrost.</a:t>
            </a:r>
          </a:p>
          <a:p>
            <a:pPr eaLnBrk="1" hangingPunct="1"/>
            <a:r>
              <a:rPr lang="en-US" altLang="en-US" sz="2400"/>
              <a:t>Slow cycling of matter due to the cold.</a:t>
            </a:r>
          </a:p>
          <a:p>
            <a:pPr eaLnBrk="1" hangingPunct="1"/>
            <a:r>
              <a:rPr lang="en-US" altLang="en-US" sz="2400"/>
              <a:t>Limited plant life limits the number of consumer</a:t>
            </a:r>
          </a:p>
        </p:txBody>
      </p:sp>
      <p:pic>
        <p:nvPicPr>
          <p:cNvPr id="90116" name="Picture 5" descr="coastal-tundra-landscape"/>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a:xfrm>
            <a:off x="6734175" y="1600200"/>
            <a:ext cx="2914650" cy="2185988"/>
          </a:xfrm>
          <a:noFill/>
        </p:spPr>
      </p:pic>
      <p:pic>
        <p:nvPicPr>
          <p:cNvPr id="90117" name="Picture 8" descr="dena25750"/>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2514600" y="4572000"/>
            <a:ext cx="4038600" cy="1562100"/>
          </a:xfrm>
          <a:noFill/>
        </p:spPr>
      </p:pic>
      <p:pic>
        <p:nvPicPr>
          <p:cNvPr id="90118" name="Picture 11" descr="Stock Photo titled: Churchill - Northern Manitoba Canada Tundra Landscape, USE OF THIS IMAGE WITHOUT PERMISSION IS PROHIBIT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3886200"/>
            <a:ext cx="2686050"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436270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en-US" altLang="en-US" smtClean="0"/>
              <a:t>Boreal Forest</a:t>
            </a:r>
          </a:p>
        </p:txBody>
      </p:sp>
      <p:sp>
        <p:nvSpPr>
          <p:cNvPr id="91139" name="Rectangle 3"/>
          <p:cNvSpPr>
            <a:spLocks noGrp="1" noChangeArrowheads="1"/>
          </p:cNvSpPr>
          <p:nvPr>
            <p:ph type="body" idx="1"/>
          </p:nvPr>
        </p:nvSpPr>
        <p:spPr>
          <a:xfrm>
            <a:off x="1981200" y="1600200"/>
            <a:ext cx="8229600" cy="2438400"/>
          </a:xfrm>
        </p:spPr>
        <p:txBody>
          <a:bodyPr/>
          <a:lstStyle/>
          <a:p>
            <a:pPr eaLnBrk="1" hangingPunct="1">
              <a:lnSpc>
                <a:spcPct val="80000"/>
              </a:lnSpc>
            </a:pPr>
            <a:r>
              <a:rPr lang="en-US" altLang="en-US" sz="2400"/>
              <a:t>South of Tundra</a:t>
            </a:r>
          </a:p>
          <a:p>
            <a:pPr eaLnBrk="1" hangingPunct="1">
              <a:lnSpc>
                <a:spcPct val="80000"/>
              </a:lnSpc>
            </a:pPr>
            <a:r>
              <a:rPr lang="en-US" altLang="en-US" sz="2400"/>
              <a:t>Makes up 80% of Forest area in Canada.</a:t>
            </a:r>
          </a:p>
          <a:p>
            <a:pPr eaLnBrk="1" hangingPunct="1">
              <a:lnSpc>
                <a:spcPct val="80000"/>
              </a:lnSpc>
            </a:pPr>
            <a:r>
              <a:rPr lang="en-US" altLang="en-US" sz="2400"/>
              <a:t>Mainly coniferous trees because of short growing season and acidic soil.</a:t>
            </a:r>
          </a:p>
          <a:p>
            <a:pPr eaLnBrk="1" hangingPunct="1">
              <a:lnSpc>
                <a:spcPct val="80000"/>
              </a:lnSpc>
            </a:pPr>
            <a:r>
              <a:rPr lang="en-US" altLang="en-US" sz="2400"/>
              <a:t>Branches and needles create constant shade on forest floor.</a:t>
            </a:r>
          </a:p>
          <a:p>
            <a:pPr lvl="1" eaLnBrk="1" hangingPunct="1">
              <a:lnSpc>
                <a:spcPct val="80000"/>
              </a:lnSpc>
            </a:pPr>
            <a:r>
              <a:rPr lang="en-US" altLang="en-US" sz="2000"/>
              <a:t>Limited food supply on forest floor</a:t>
            </a:r>
          </a:p>
        </p:txBody>
      </p:sp>
      <p:pic>
        <p:nvPicPr>
          <p:cNvPr id="91140" name="Picture 5" descr="photo_forest_landsca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4038601"/>
            <a:ext cx="7391400"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599290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en-US" altLang="en-US" smtClean="0"/>
              <a:t>Temperate Deciduous Forest</a:t>
            </a:r>
          </a:p>
        </p:txBody>
      </p:sp>
      <p:sp>
        <p:nvSpPr>
          <p:cNvPr id="92163" name="Rectangle 3"/>
          <p:cNvSpPr>
            <a:spLocks noGrp="1" noChangeArrowheads="1"/>
          </p:cNvSpPr>
          <p:nvPr>
            <p:ph type="body" sz="half" idx="1"/>
          </p:nvPr>
        </p:nvSpPr>
        <p:spPr/>
        <p:txBody>
          <a:bodyPr/>
          <a:lstStyle/>
          <a:p>
            <a:pPr eaLnBrk="1" hangingPunct="1"/>
            <a:r>
              <a:rPr lang="en-US" altLang="en-US"/>
              <a:t>South of Boreal Forest.</a:t>
            </a:r>
          </a:p>
          <a:p>
            <a:pPr eaLnBrk="1" hangingPunct="1"/>
            <a:r>
              <a:rPr lang="en-US" altLang="en-US"/>
              <a:t>Richer soil due to higher temperature.</a:t>
            </a:r>
          </a:p>
          <a:p>
            <a:pPr lvl="1" eaLnBrk="1" hangingPunct="1"/>
            <a:r>
              <a:rPr lang="en-US" altLang="en-US"/>
              <a:t>More decomposition of fallen leaves.</a:t>
            </a:r>
          </a:p>
          <a:p>
            <a:pPr lvl="1" eaLnBrk="1" hangingPunct="1"/>
            <a:r>
              <a:rPr lang="en-US" altLang="en-US"/>
              <a:t>Sun reaches forest floor.</a:t>
            </a:r>
          </a:p>
          <a:p>
            <a:pPr lvl="1" eaLnBrk="1" hangingPunct="1"/>
            <a:r>
              <a:rPr lang="en-US" altLang="en-US"/>
              <a:t>Ideal environment for insects, reptiles, amphibians, mammals, etc. </a:t>
            </a:r>
          </a:p>
        </p:txBody>
      </p:sp>
      <p:pic>
        <p:nvPicPr>
          <p:cNvPr id="92164" name="Picture 11" descr="fallNE2041007_428x269_to_468x3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1447801"/>
            <a:ext cx="3848100"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5" name="Picture 14" descr="lv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1" y="4038600"/>
            <a:ext cx="3883025"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20332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ChangeArrowheads="1"/>
          </p:cNvSpPr>
          <p:nvPr/>
        </p:nvSpPr>
        <p:spPr bwMode="auto">
          <a:xfrm>
            <a:off x="4724400" y="2590800"/>
            <a:ext cx="2971800" cy="1905000"/>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389" name="Text Box 5"/>
          <p:cNvSpPr txBox="1">
            <a:spLocks noChangeArrowheads="1"/>
          </p:cNvSpPr>
          <p:nvPr/>
        </p:nvSpPr>
        <p:spPr bwMode="auto">
          <a:xfrm>
            <a:off x="5257800" y="2895600"/>
            <a:ext cx="2057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t>Population</a:t>
            </a:r>
          </a:p>
        </p:txBody>
      </p:sp>
      <p:sp>
        <p:nvSpPr>
          <p:cNvPr id="16390" name="Rectangle 6"/>
          <p:cNvSpPr>
            <a:spLocks noChangeArrowheads="1"/>
          </p:cNvSpPr>
          <p:nvPr/>
        </p:nvSpPr>
        <p:spPr bwMode="auto">
          <a:xfrm>
            <a:off x="3810000" y="1676400"/>
            <a:ext cx="4876800" cy="3733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391" name="Text Box 7"/>
          <p:cNvSpPr txBox="1">
            <a:spLocks noChangeArrowheads="1"/>
          </p:cNvSpPr>
          <p:nvPr/>
        </p:nvSpPr>
        <p:spPr bwMode="auto">
          <a:xfrm>
            <a:off x="5029200" y="1905000"/>
            <a:ext cx="2590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a:t>Community</a:t>
            </a:r>
          </a:p>
        </p:txBody>
      </p:sp>
      <p:sp>
        <p:nvSpPr>
          <p:cNvPr id="16392" name="Rectangle 8"/>
          <p:cNvSpPr>
            <a:spLocks noChangeArrowheads="1"/>
          </p:cNvSpPr>
          <p:nvPr/>
        </p:nvSpPr>
        <p:spPr bwMode="auto">
          <a:xfrm>
            <a:off x="2895600" y="838200"/>
            <a:ext cx="6858000" cy="5562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393" name="Text Box 9"/>
          <p:cNvSpPr txBox="1">
            <a:spLocks noChangeArrowheads="1"/>
          </p:cNvSpPr>
          <p:nvPr/>
        </p:nvSpPr>
        <p:spPr bwMode="auto">
          <a:xfrm>
            <a:off x="4800600" y="914401"/>
            <a:ext cx="26685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4000"/>
              <a:t>Ecosystem</a:t>
            </a:r>
          </a:p>
        </p:txBody>
      </p:sp>
      <p:pic>
        <p:nvPicPr>
          <p:cNvPr id="16394" name="Picture 10" descr="j023519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1" y="3352800"/>
            <a:ext cx="79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11" descr="j023519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5601" y="3352800"/>
            <a:ext cx="79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12" descr="j023519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1" y="3657600"/>
            <a:ext cx="79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13" descr="j023519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1" y="3810000"/>
            <a:ext cx="79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j023519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1201" y="3352800"/>
            <a:ext cx="79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9" name="Picture 15" descr="j023519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6201" y="2438400"/>
            <a:ext cx="79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0" name="Picture 16" descr="j023519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1" y="4648200"/>
            <a:ext cx="79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1" name="Picture 17" descr="j01496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96200" y="2514601"/>
            <a:ext cx="914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2" name="Picture 18" descr="j01496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4648201"/>
            <a:ext cx="914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3" name="Picture 19" descr="j02151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8601" y="3276601"/>
            <a:ext cx="608013"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4" name="Picture 20" descr="j02151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2401" y="3200401"/>
            <a:ext cx="608013"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5" name="Picture 21" descr="j02900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37438" y="4513264"/>
            <a:ext cx="944562"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6" name="Picture 22" descr="j02900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86201" y="4648201"/>
            <a:ext cx="9445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7" name="Picture 23" descr="j023519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1801" y="990600"/>
            <a:ext cx="79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8" name="Picture 24" descr="j023519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86801" y="5562600"/>
            <a:ext cx="79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9" name="Picture 25" descr="j02151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1" y="2438401"/>
            <a:ext cx="608013"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0" name="Picture 26" descr="j02151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15401" y="3505201"/>
            <a:ext cx="608013"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1" name="Picture 27" descr="j02900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95601" y="3962401"/>
            <a:ext cx="9445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2" name="Picture 28" descr="j02900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63001" y="2438401"/>
            <a:ext cx="9445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3" name="Picture 29" descr="j01496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7200" y="5562601"/>
            <a:ext cx="914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4" name="Picture 30" descr="j01496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63000" y="1219201"/>
            <a:ext cx="914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5" name="Picture 31" descr="j02335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95601" y="5410200"/>
            <a:ext cx="917575"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6" name="Picture 32" descr="j0285248"/>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7315201" y="5562600"/>
            <a:ext cx="11223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7" name="Picture 33" descr="j021680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38801" y="5410201"/>
            <a:ext cx="1000125"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91179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38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8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39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39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39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39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39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39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39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39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40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40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40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40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40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40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401"/>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639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639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640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640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640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641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641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641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641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641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41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6417"/>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64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p:bldP spid="16389" grpId="0"/>
      <p:bldP spid="16390" grpId="0" animBg="1"/>
      <p:bldP spid="16391" grpId="0"/>
      <p:bldP spid="16392" grpId="0" animBg="1"/>
      <p:bldP spid="1639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altLang="en-US" smtClean="0"/>
              <a:t>Grassland</a:t>
            </a:r>
          </a:p>
        </p:txBody>
      </p:sp>
      <p:sp>
        <p:nvSpPr>
          <p:cNvPr id="93187" name="Rectangle 3"/>
          <p:cNvSpPr>
            <a:spLocks noGrp="1" noChangeArrowheads="1"/>
          </p:cNvSpPr>
          <p:nvPr>
            <p:ph type="body" sz="half" idx="1"/>
          </p:nvPr>
        </p:nvSpPr>
        <p:spPr/>
        <p:txBody>
          <a:bodyPr/>
          <a:lstStyle/>
          <a:p>
            <a:pPr eaLnBrk="1" hangingPunct="1"/>
            <a:r>
              <a:rPr lang="en-US" altLang="en-US" sz="2200"/>
              <a:t>South of Boreal Forest, same latitude as Deciduous Forest.</a:t>
            </a:r>
          </a:p>
          <a:p>
            <a:pPr eaLnBrk="1" hangingPunct="1"/>
            <a:r>
              <a:rPr lang="en-US" altLang="en-US" sz="2200"/>
              <a:t>Same abiotic conditions as the deciduous forest except for moisture.</a:t>
            </a:r>
          </a:p>
          <a:p>
            <a:pPr lvl="1" eaLnBrk="1" hangingPunct="1"/>
            <a:r>
              <a:rPr lang="en-US" altLang="en-US" sz="2200"/>
              <a:t>Lots of fires prevent large tree growth.</a:t>
            </a:r>
          </a:p>
          <a:p>
            <a:pPr eaLnBrk="1" hangingPunct="1"/>
            <a:r>
              <a:rPr lang="en-US" altLang="en-US" sz="2200"/>
              <a:t>Black earth of the grasslands is the most fertile soil on earth.</a:t>
            </a:r>
          </a:p>
          <a:p>
            <a:pPr eaLnBrk="1" hangingPunct="1"/>
            <a:r>
              <a:rPr lang="en-US" altLang="en-US" sz="2200"/>
              <a:t>Low biodiversity because of the openness.</a:t>
            </a:r>
          </a:p>
        </p:txBody>
      </p:sp>
      <p:pic>
        <p:nvPicPr>
          <p:cNvPr id="93188" name="Picture 5" descr="SK-2106-1729"/>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6605589" y="1600200"/>
            <a:ext cx="3170237" cy="2185988"/>
          </a:xfrm>
          <a:noFill/>
        </p:spPr>
      </p:pic>
      <p:pic>
        <p:nvPicPr>
          <p:cNvPr id="93189" name="Picture 8" descr="Prairie%20fire"/>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629401" y="3962400"/>
            <a:ext cx="3097213" cy="2324100"/>
          </a:xfrm>
          <a:noFill/>
        </p:spPr>
      </p:pic>
    </p:spTree>
    <p:extLst>
      <p:ext uri="{BB962C8B-B14F-4D97-AF65-F5344CB8AC3E}">
        <p14:creationId xmlns:p14="http://schemas.microsoft.com/office/powerpoint/2010/main" val="275201964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altLang="en-US" smtClean="0"/>
              <a:t>Biogeography</a:t>
            </a:r>
          </a:p>
        </p:txBody>
      </p:sp>
      <p:sp>
        <p:nvSpPr>
          <p:cNvPr id="94211" name="Rectangle 3"/>
          <p:cNvSpPr>
            <a:spLocks noGrp="1" noChangeArrowheads="1"/>
          </p:cNvSpPr>
          <p:nvPr>
            <p:ph type="body" idx="1"/>
          </p:nvPr>
        </p:nvSpPr>
        <p:spPr/>
        <p:txBody>
          <a:bodyPr/>
          <a:lstStyle/>
          <a:p>
            <a:pPr eaLnBrk="1" hangingPunct="1"/>
            <a:r>
              <a:rPr lang="en-US" altLang="en-US" smtClean="0"/>
              <a:t>Different plants grow in different parts of the world due to the climate</a:t>
            </a:r>
          </a:p>
          <a:p>
            <a:pPr lvl="1" eaLnBrk="1" hangingPunct="1"/>
            <a:r>
              <a:rPr lang="en-US" altLang="en-US" smtClean="0"/>
              <a:t>Usually abiotic factors</a:t>
            </a:r>
          </a:p>
          <a:p>
            <a:pPr lvl="1" eaLnBrk="1" hangingPunct="1">
              <a:buFontTx/>
              <a:buNone/>
            </a:pPr>
            <a:endParaRPr lang="en-US" altLang="en-US" smtClean="0"/>
          </a:p>
        </p:txBody>
      </p:sp>
    </p:spTree>
    <p:extLst>
      <p:ext uri="{BB962C8B-B14F-4D97-AF65-F5344CB8AC3E}">
        <p14:creationId xmlns:p14="http://schemas.microsoft.com/office/powerpoint/2010/main" val="8603983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endParaRPr lang="en-US" altLang="en-US" smtClean="0"/>
          </a:p>
        </p:txBody>
      </p:sp>
      <p:sp>
        <p:nvSpPr>
          <p:cNvPr id="95235" name="Rectangle 3"/>
          <p:cNvSpPr>
            <a:spLocks noGrp="1" noChangeArrowheads="1"/>
          </p:cNvSpPr>
          <p:nvPr>
            <p:ph type="body" idx="1"/>
          </p:nvPr>
        </p:nvSpPr>
        <p:spPr/>
        <p:txBody>
          <a:bodyPr/>
          <a:lstStyle/>
          <a:p>
            <a:pPr eaLnBrk="1" hangingPunct="1"/>
            <a:r>
              <a:rPr lang="en-US" altLang="en-US" smtClean="0"/>
              <a:t>Types of plants grow according to their latitude and altitude.</a:t>
            </a:r>
          </a:p>
          <a:p>
            <a:pPr eaLnBrk="1" hangingPunct="1"/>
            <a:r>
              <a:rPr lang="en-US" altLang="en-US" smtClean="0"/>
              <a:t>The further away from the equator you move, the air becomes cooler and the growing season becomes shorter.</a:t>
            </a:r>
          </a:p>
          <a:p>
            <a:pPr lvl="1" eaLnBrk="1" hangingPunct="1"/>
            <a:r>
              <a:rPr lang="en-US" altLang="en-US" smtClean="0"/>
              <a:t>Broad-leafed evergreen trees near the equator</a:t>
            </a:r>
          </a:p>
          <a:p>
            <a:pPr lvl="1" eaLnBrk="1" hangingPunct="1"/>
            <a:r>
              <a:rPr lang="en-US" altLang="en-US" smtClean="0"/>
              <a:t>Thin needled evergreen trees far from the equator.</a:t>
            </a:r>
          </a:p>
        </p:txBody>
      </p:sp>
    </p:spTree>
    <p:extLst>
      <p:ext uri="{BB962C8B-B14F-4D97-AF65-F5344CB8AC3E}">
        <p14:creationId xmlns:p14="http://schemas.microsoft.com/office/powerpoint/2010/main" val="37900517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5" descr="palm_tree_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143000"/>
            <a:ext cx="3429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59" name="Picture 7" descr="evergreen_t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1" y="1066800"/>
            <a:ext cx="2651125"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983863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endParaRPr lang="en-US" altLang="en-US" smtClean="0"/>
          </a:p>
        </p:txBody>
      </p:sp>
      <p:sp>
        <p:nvSpPr>
          <p:cNvPr id="97283" name="Rectangle 3"/>
          <p:cNvSpPr>
            <a:spLocks noGrp="1" noChangeArrowheads="1"/>
          </p:cNvSpPr>
          <p:nvPr>
            <p:ph type="body" idx="1"/>
          </p:nvPr>
        </p:nvSpPr>
        <p:spPr/>
        <p:txBody>
          <a:bodyPr/>
          <a:lstStyle/>
          <a:p>
            <a:pPr eaLnBrk="1" hangingPunct="1"/>
            <a:r>
              <a:rPr lang="en-US" altLang="en-US" smtClean="0"/>
              <a:t>The higher up in altitude you move, the cooler the air temperature and less air there is.</a:t>
            </a:r>
          </a:p>
          <a:p>
            <a:pPr lvl="1" eaLnBrk="1" hangingPunct="1"/>
            <a:r>
              <a:rPr lang="en-US" altLang="en-US" smtClean="0"/>
              <a:t>Larger trees at low altitude.</a:t>
            </a:r>
          </a:p>
          <a:p>
            <a:pPr lvl="1" eaLnBrk="1" hangingPunct="1"/>
            <a:r>
              <a:rPr lang="en-US" altLang="en-US" smtClean="0"/>
              <a:t>Smaller trees at higher altitude.</a:t>
            </a:r>
          </a:p>
        </p:txBody>
      </p:sp>
    </p:spTree>
    <p:extLst>
      <p:ext uri="{BB962C8B-B14F-4D97-AF65-F5344CB8AC3E}">
        <p14:creationId xmlns:p14="http://schemas.microsoft.com/office/powerpoint/2010/main" val="228916912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4" descr="evergreen_tr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1" y="838200"/>
            <a:ext cx="2651125"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07" name="Picture 6" descr="Picea_pungens_v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1295400"/>
            <a:ext cx="2513013"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579135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987800"/>
          </a:xfrm>
        </p:spPr>
        <p:txBody>
          <a:bodyPr>
            <a:normAutofit/>
          </a:bodyPr>
          <a:lstStyle/>
          <a:p>
            <a:r>
              <a:rPr lang="en-CA" dirty="0" smtClean="0"/>
              <a:t>Read pages 88 – 96</a:t>
            </a:r>
            <a:br>
              <a:rPr lang="en-CA" dirty="0" smtClean="0"/>
            </a:br>
            <a:r>
              <a:rPr lang="en-CA" dirty="0" smtClean="0"/>
              <a:t>page 93 # 1 – 9</a:t>
            </a:r>
            <a:br>
              <a:rPr lang="en-CA" dirty="0" smtClean="0"/>
            </a:br>
            <a:r>
              <a:rPr lang="en-CA" dirty="0" smtClean="0"/>
              <a:t>page 94 – 96 a - p</a:t>
            </a:r>
            <a:endParaRPr lang="en-US" dirty="0"/>
          </a:p>
        </p:txBody>
      </p:sp>
    </p:spTree>
    <p:extLst>
      <p:ext uri="{BB962C8B-B14F-4D97-AF65-F5344CB8AC3E}">
        <p14:creationId xmlns:p14="http://schemas.microsoft.com/office/powerpoint/2010/main" val="424579023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altLang="en-US" sz="4000"/>
              <a:t>Cycling of Matter in the Ecosystem</a:t>
            </a:r>
          </a:p>
        </p:txBody>
      </p:sp>
      <p:sp>
        <p:nvSpPr>
          <p:cNvPr id="49155" name="Rectangle 3"/>
          <p:cNvSpPr>
            <a:spLocks noGrp="1" noChangeArrowheads="1"/>
          </p:cNvSpPr>
          <p:nvPr>
            <p:ph type="body" idx="1"/>
          </p:nvPr>
        </p:nvSpPr>
        <p:spPr/>
        <p:txBody>
          <a:bodyPr/>
          <a:lstStyle/>
          <a:p>
            <a:pPr eaLnBrk="1" hangingPunct="1"/>
            <a:r>
              <a:rPr lang="en-US" altLang="en-US" smtClean="0"/>
              <a:t>Matter cannot be created or destroyed.</a:t>
            </a:r>
          </a:p>
          <a:p>
            <a:pPr eaLnBrk="1" hangingPunct="1"/>
            <a:r>
              <a:rPr lang="en-US" altLang="en-US" smtClean="0"/>
              <a:t>Whatever matter exists on Earth now is all the matter that has been on Earth since its creation.</a:t>
            </a:r>
          </a:p>
          <a:p>
            <a:pPr eaLnBrk="1" hangingPunct="1"/>
            <a:r>
              <a:rPr lang="en-US" altLang="en-US" smtClean="0"/>
              <a:t>In order for life to continue, matter must be cycled.</a:t>
            </a:r>
          </a:p>
          <a:p>
            <a:pPr lvl="1" eaLnBrk="1" hangingPunct="1"/>
            <a:r>
              <a:rPr lang="en-US" altLang="en-US" smtClean="0"/>
              <a:t>All matter in your body is recycled matter.</a:t>
            </a:r>
          </a:p>
        </p:txBody>
      </p:sp>
    </p:spTree>
    <p:extLst>
      <p:ext uri="{BB962C8B-B14F-4D97-AF65-F5344CB8AC3E}">
        <p14:creationId xmlns:p14="http://schemas.microsoft.com/office/powerpoint/2010/main" val="314726827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smtClean="0"/>
              <a:t>Water cycle</a:t>
            </a:r>
          </a:p>
        </p:txBody>
      </p:sp>
      <p:sp>
        <p:nvSpPr>
          <p:cNvPr id="30723" name="Content Placeholder 2"/>
          <p:cNvSpPr>
            <a:spLocks noGrp="1"/>
          </p:cNvSpPr>
          <p:nvPr>
            <p:ph idx="1"/>
          </p:nvPr>
        </p:nvSpPr>
        <p:spPr/>
        <p:txBody>
          <a:bodyPr/>
          <a:lstStyle/>
          <a:p>
            <a:r>
              <a:rPr lang="en-US" altLang="en-US" smtClean="0"/>
              <a:t>Like all other forms of matter water has to be cycled, it is not created or destroyed in large amounts.</a:t>
            </a:r>
          </a:p>
        </p:txBody>
      </p:sp>
    </p:spTree>
    <p:extLst>
      <p:ext uri="{BB962C8B-B14F-4D97-AF65-F5344CB8AC3E}">
        <p14:creationId xmlns:p14="http://schemas.microsoft.com/office/powerpoint/2010/main" val="250414306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quarter" idx="10"/>
          </p:nvPr>
        </p:nvSpPr>
        <p:spPr/>
        <p:txBody>
          <a:bodyPr/>
          <a:lstStyle/>
          <a:p>
            <a:pPr>
              <a:defRPr/>
            </a:pPr>
            <a:fld id="{06CFF0A8-3D3E-4562-8D55-DDE2B6976BF6}" type="datetime4">
              <a:rPr lang="en-US"/>
              <a:pPr>
                <a:defRPr/>
              </a:pPr>
              <a:t>June 1, 2015</a:t>
            </a:fld>
            <a:endParaRPr lang="en-CA" dirty="0"/>
          </a:p>
        </p:txBody>
      </p:sp>
      <p:sp>
        <p:nvSpPr>
          <p:cNvPr id="6"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BF558CD-01E5-4F74-851D-30E6004C0F7F}" type="slidenum">
              <a:rPr lang="en-CA" altLang="en-US">
                <a:solidFill>
                  <a:srgbClr val="898989"/>
                </a:solidFill>
                <a:latin typeface="Calibri" panose="020F0502020204030204" pitchFamily="34" charset="0"/>
              </a:rPr>
              <a:pPr eaLnBrk="1" hangingPunct="1"/>
              <a:t>79</a:t>
            </a:fld>
            <a:endParaRPr lang="en-CA" altLang="en-US">
              <a:solidFill>
                <a:srgbClr val="898989"/>
              </a:solidFill>
              <a:latin typeface="Calibri" panose="020F0502020204030204" pitchFamily="34" charset="0"/>
            </a:endParaRPr>
          </a:p>
        </p:txBody>
      </p:sp>
      <p:sp>
        <p:nvSpPr>
          <p:cNvPr id="69636" name="Title 1"/>
          <p:cNvSpPr>
            <a:spLocks noGrp="1"/>
          </p:cNvSpPr>
          <p:nvPr>
            <p:ph type="title"/>
          </p:nvPr>
        </p:nvSpPr>
        <p:spPr/>
        <p:txBody>
          <a:bodyPr/>
          <a:lstStyle/>
          <a:p>
            <a:pPr eaLnBrk="1" hangingPunct="1"/>
            <a:r>
              <a:rPr lang="en-CA" altLang="en-US" dirty="0" smtClean="0"/>
              <a:t>The Water Cycle (13.8)</a:t>
            </a:r>
          </a:p>
        </p:txBody>
      </p:sp>
      <p:sp>
        <p:nvSpPr>
          <p:cNvPr id="4" name="Date Placeholder 3"/>
          <p:cNvSpPr txBox="1">
            <a:spLocks noGrp="1"/>
          </p:cNvSpPr>
          <p:nvPr/>
        </p:nvSpPr>
        <p:spPr>
          <a:xfrm>
            <a:off x="1981200" y="6356351"/>
            <a:ext cx="2133600" cy="365125"/>
          </a:xfrm>
          <a:prstGeom prst="rect">
            <a:avLst/>
          </a:prstGeom>
          <a:noFill/>
        </p:spPr>
        <p:txBody>
          <a:bodyPr anchor="ctr"/>
          <a:lstStyle/>
          <a:p>
            <a:pPr>
              <a:defRPr/>
            </a:pPr>
            <a:fld id="{0FD71C35-F6AA-4827-A169-AC34947272C9}" type="datetime4">
              <a:rPr lang="en-US" sz="1200">
                <a:solidFill>
                  <a:schemeClr val="tx1">
                    <a:tint val="75000"/>
                  </a:schemeClr>
                </a:solidFill>
              </a:rPr>
              <a:pPr>
                <a:defRPr/>
              </a:pPr>
              <a:t>June 1, 2015</a:t>
            </a:fld>
            <a:endParaRPr lang="en-CA" sz="1200" dirty="0">
              <a:solidFill>
                <a:schemeClr val="tx1">
                  <a:tint val="75000"/>
                </a:schemeClr>
              </a:solidFill>
            </a:endParaRPr>
          </a:p>
        </p:txBody>
      </p:sp>
      <p:sp>
        <p:nvSpPr>
          <p:cNvPr id="49156" name="Text Box 6"/>
          <p:cNvSpPr txBox="1">
            <a:spLocks noChangeArrowheads="1"/>
          </p:cNvSpPr>
          <p:nvPr/>
        </p:nvSpPr>
        <p:spPr bwMode="auto">
          <a:xfrm>
            <a:off x="1847850" y="1412875"/>
            <a:ext cx="8351838"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Tx/>
              <a:buChar char="•"/>
            </a:pPr>
            <a:r>
              <a:rPr lang="en-US" altLang="en-US" sz="3200">
                <a:latin typeface="Calibri" panose="020F0502020204030204" pitchFamily="34" charset="0"/>
              </a:rPr>
              <a:t>Is the only way that Earth can be continually supplied with fresh water. </a:t>
            </a:r>
          </a:p>
          <a:p>
            <a:pPr eaLnBrk="1" hangingPunct="1">
              <a:buFontTx/>
              <a:buChar char="•"/>
            </a:pPr>
            <a:r>
              <a:rPr lang="en-US" altLang="en-US" sz="3200">
                <a:latin typeface="Calibri" panose="020F0502020204030204" pitchFamily="34" charset="0"/>
              </a:rPr>
              <a:t> The heat from the sun is the most important part of this cycle.</a:t>
            </a:r>
          </a:p>
          <a:p>
            <a:pPr eaLnBrk="1" hangingPunct="1">
              <a:buFontTx/>
              <a:buChar char="•"/>
            </a:pPr>
            <a:r>
              <a:rPr lang="en-US" altLang="en-US" sz="3200">
                <a:latin typeface="Calibri" panose="020F0502020204030204" pitchFamily="34" charset="0"/>
              </a:rPr>
              <a:t> This heat soaks up water from the oceans, lakes, rivers, trees and plants in a process called </a:t>
            </a:r>
            <a:r>
              <a:rPr lang="en-US" altLang="en-US" sz="3200" b="1">
                <a:latin typeface="Calibri" panose="020F0502020204030204" pitchFamily="34" charset="0"/>
              </a:rPr>
              <a:t>evaporation.</a:t>
            </a:r>
            <a:endParaRPr lang="en-US" altLang="en-US" sz="3200">
              <a:latin typeface="Calibri" panose="020F0502020204030204" pitchFamily="34" charset="0"/>
            </a:endParaRPr>
          </a:p>
          <a:p>
            <a:pPr eaLnBrk="1" hangingPunct="1">
              <a:buFontTx/>
              <a:buChar char="•"/>
            </a:pPr>
            <a:r>
              <a:rPr lang="en-US" altLang="en-US" sz="3200">
                <a:latin typeface="Calibri" panose="020F0502020204030204" pitchFamily="34" charset="0"/>
              </a:rPr>
              <a:t> As the water mixes with the air it forms water vapor. As the air cools, the water vapor forms clouds. This is called </a:t>
            </a:r>
            <a:r>
              <a:rPr lang="en-US" altLang="en-US" sz="3200" b="1">
                <a:latin typeface="Calibri" panose="020F0502020204030204" pitchFamily="34" charset="0"/>
              </a:rPr>
              <a:t>condensation</a:t>
            </a:r>
          </a:p>
        </p:txBody>
      </p:sp>
    </p:spTree>
    <p:extLst>
      <p:ext uri="{BB962C8B-B14F-4D97-AF65-F5344CB8AC3E}">
        <p14:creationId xmlns:p14="http://schemas.microsoft.com/office/powerpoint/2010/main" val="28462540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915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915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915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915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mtClean="0"/>
              <a:t>Ecotones</a:t>
            </a:r>
          </a:p>
        </p:txBody>
      </p:sp>
      <p:sp>
        <p:nvSpPr>
          <p:cNvPr id="15363" name="Rectangle 3"/>
          <p:cNvSpPr>
            <a:spLocks noGrp="1" noChangeArrowheads="1"/>
          </p:cNvSpPr>
          <p:nvPr>
            <p:ph type="body" idx="1"/>
          </p:nvPr>
        </p:nvSpPr>
        <p:spPr>
          <a:xfrm>
            <a:off x="1981200" y="1600200"/>
            <a:ext cx="8229600" cy="1066800"/>
          </a:xfrm>
        </p:spPr>
        <p:txBody>
          <a:bodyPr/>
          <a:lstStyle/>
          <a:p>
            <a:pPr eaLnBrk="1" hangingPunct="1"/>
            <a:r>
              <a:rPr lang="en-US" altLang="en-US" u="sng" smtClean="0"/>
              <a:t>Ecotone</a:t>
            </a:r>
            <a:r>
              <a:rPr lang="en-US" altLang="en-US" smtClean="0"/>
              <a:t>- transition area between two ecosystems.</a:t>
            </a:r>
          </a:p>
        </p:txBody>
      </p:sp>
      <p:sp>
        <p:nvSpPr>
          <p:cNvPr id="30724" name="Oval 4"/>
          <p:cNvSpPr>
            <a:spLocks noChangeArrowheads="1"/>
          </p:cNvSpPr>
          <p:nvPr/>
        </p:nvSpPr>
        <p:spPr bwMode="auto">
          <a:xfrm>
            <a:off x="1981200" y="2895600"/>
            <a:ext cx="3733800" cy="2209800"/>
          </a:xfrm>
          <a:prstGeom prst="ellipse">
            <a:avLst/>
          </a:prstGeom>
          <a:gradFill rotWithShape="0">
            <a:gsLst>
              <a:gs pos="0">
                <a:srgbClr val="FC1D06">
                  <a:alpha val="28000"/>
                </a:srgbClr>
              </a:gs>
              <a:gs pos="100000">
                <a:srgbClr val="750D03">
                  <a:alpha val="32001"/>
                </a:srgbClr>
              </a:gs>
            </a:gsLst>
            <a:lin ang="5400000" scaled="1"/>
          </a:gra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0725" name="Oval 5"/>
          <p:cNvSpPr>
            <a:spLocks noChangeArrowheads="1"/>
          </p:cNvSpPr>
          <p:nvPr/>
        </p:nvSpPr>
        <p:spPr bwMode="auto">
          <a:xfrm>
            <a:off x="5943600" y="2895600"/>
            <a:ext cx="3886200" cy="2209800"/>
          </a:xfrm>
          <a:prstGeom prst="ellipse">
            <a:avLst/>
          </a:prstGeom>
          <a:gradFill rotWithShape="0">
            <a:gsLst>
              <a:gs pos="0">
                <a:srgbClr val="F2FD19">
                  <a:alpha val="28998"/>
                </a:srgbClr>
              </a:gs>
              <a:gs pos="100000">
                <a:srgbClr val="70750C">
                  <a:alpha val="40999"/>
                </a:srgbClr>
              </a:gs>
            </a:gsLst>
            <a:lin ang="5400000" scaled="1"/>
          </a:gra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0726" name="Text Box 6"/>
          <p:cNvSpPr txBox="1">
            <a:spLocks noChangeArrowheads="1"/>
          </p:cNvSpPr>
          <p:nvPr/>
        </p:nvSpPr>
        <p:spPr bwMode="auto">
          <a:xfrm>
            <a:off x="3429000" y="5257801"/>
            <a:ext cx="83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Forest</a:t>
            </a:r>
          </a:p>
        </p:txBody>
      </p:sp>
      <p:sp>
        <p:nvSpPr>
          <p:cNvPr id="30727" name="Text Box 7"/>
          <p:cNvSpPr txBox="1">
            <a:spLocks noChangeArrowheads="1"/>
          </p:cNvSpPr>
          <p:nvPr/>
        </p:nvSpPr>
        <p:spPr bwMode="auto">
          <a:xfrm>
            <a:off x="7315200" y="5257801"/>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Grassland</a:t>
            </a:r>
          </a:p>
        </p:txBody>
      </p:sp>
      <p:sp>
        <p:nvSpPr>
          <p:cNvPr id="30728" name="Text Box 8"/>
          <p:cNvSpPr txBox="1">
            <a:spLocks noChangeArrowheads="1"/>
          </p:cNvSpPr>
          <p:nvPr/>
        </p:nvSpPr>
        <p:spPr bwMode="auto">
          <a:xfrm>
            <a:off x="4800600" y="5715000"/>
            <a:ext cx="2590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Ecotone- area of high biodiversity</a:t>
            </a:r>
          </a:p>
        </p:txBody>
      </p:sp>
      <p:sp>
        <p:nvSpPr>
          <p:cNvPr id="30729" name="Line 9"/>
          <p:cNvSpPr>
            <a:spLocks noChangeShapeType="1"/>
          </p:cNvSpPr>
          <p:nvPr/>
        </p:nvSpPr>
        <p:spPr bwMode="auto">
          <a:xfrm flipV="1">
            <a:off x="5486400" y="4343400"/>
            <a:ext cx="304800" cy="1371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1348189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3" presetClass="path" presetSubtype="0" accel="50000" decel="50000" fill="hold" grpId="0" nodeType="clickEffect">
                                  <p:stCondLst>
                                    <p:cond delay="0"/>
                                  </p:stCondLst>
                                  <p:childTnLst>
                                    <p:animMotion origin="layout" path="M 3.33333E-6 -3.33333E-6 L 0.09583 0.00556 " pathEditMode="relative" rAng="0" ptsTypes="AA">
                                      <p:cBhvr>
                                        <p:cTn id="6" dur="2000" fill="hold"/>
                                        <p:tgtEl>
                                          <p:spTgt spid="30724"/>
                                        </p:tgtEl>
                                        <p:attrNameLst>
                                          <p:attrName>ppt_x</p:attrName>
                                          <p:attrName>ppt_y</p:attrName>
                                        </p:attrNameLst>
                                      </p:cBhvr>
                                      <p:rCtr x="4792" y="278"/>
                                    </p:animMotion>
                                  </p:childTnLst>
                                </p:cTn>
                              </p:par>
                              <p:par>
                                <p:cTn id="7" presetID="63" presetClass="path" presetSubtype="0" accel="50000" decel="50000" fill="hold" grpId="0" nodeType="withEffect">
                                  <p:stCondLst>
                                    <p:cond delay="0"/>
                                  </p:stCondLst>
                                  <p:childTnLst>
                                    <p:animMotion origin="layout" path="M 3.33333E-6 2.96296E-6 L 0.09583 -0.0044 " pathEditMode="relative" rAng="0" ptsTypes="AA">
                                      <p:cBhvr>
                                        <p:cTn id="8" dur="2000" fill="hold"/>
                                        <p:tgtEl>
                                          <p:spTgt spid="30726"/>
                                        </p:tgtEl>
                                        <p:attrNameLst>
                                          <p:attrName>ppt_x</p:attrName>
                                          <p:attrName>ppt_y</p:attrName>
                                        </p:attrNameLst>
                                      </p:cBhvr>
                                      <p:rCtr x="4792" y="-231"/>
                                    </p:animMotion>
                                  </p:childTnLst>
                                </p:cTn>
                              </p:par>
                              <p:par>
                                <p:cTn id="9" presetID="35" presetClass="path" presetSubtype="0" accel="50000" decel="50000" fill="hold" grpId="0" nodeType="withEffect">
                                  <p:stCondLst>
                                    <p:cond delay="0"/>
                                  </p:stCondLst>
                                  <p:childTnLst>
                                    <p:animMotion origin="layout" path="M -3.33333E-6 -3.33333E-6 L -0.09583 -0.00555 " pathEditMode="relative" rAng="0" ptsTypes="AA">
                                      <p:cBhvr>
                                        <p:cTn id="10" dur="2000" fill="hold"/>
                                        <p:tgtEl>
                                          <p:spTgt spid="30725"/>
                                        </p:tgtEl>
                                        <p:attrNameLst>
                                          <p:attrName>ppt_x</p:attrName>
                                          <p:attrName>ppt_y</p:attrName>
                                        </p:attrNameLst>
                                      </p:cBhvr>
                                      <p:rCtr x="-4792" y="-278"/>
                                    </p:animMotion>
                                  </p:childTnLst>
                                </p:cTn>
                              </p:par>
                              <p:par>
                                <p:cTn id="11" presetID="35" presetClass="path" presetSubtype="0" accel="50000" decel="50000" fill="hold" grpId="0" nodeType="withEffect">
                                  <p:stCondLst>
                                    <p:cond delay="0"/>
                                  </p:stCondLst>
                                  <p:childTnLst>
                                    <p:animMotion origin="layout" path="M -3.33333E-6 2.96296E-6 L -0.10833 -0.0044 " pathEditMode="relative" rAng="0" ptsTypes="AA">
                                      <p:cBhvr>
                                        <p:cTn id="12" dur="2000" fill="hold"/>
                                        <p:tgtEl>
                                          <p:spTgt spid="30727"/>
                                        </p:tgtEl>
                                        <p:attrNameLst>
                                          <p:attrName>ppt_x</p:attrName>
                                          <p:attrName>ppt_y</p:attrName>
                                        </p:attrNameLst>
                                      </p:cBhvr>
                                      <p:rCtr x="-5417" y="-231"/>
                                    </p:animMotion>
                                  </p:childTnLst>
                                </p:cTn>
                              </p:par>
                            </p:childTnLst>
                          </p:cTn>
                        </p:par>
                        <p:par>
                          <p:cTn id="13" fill="hold" nodeType="afterGroup">
                            <p:stCondLst>
                              <p:cond delay="2000"/>
                            </p:stCondLst>
                            <p:childTnLst>
                              <p:par>
                                <p:cTn id="14" presetID="1" presetClass="entr" presetSubtype="0" fill="hold" grpId="0" nodeType="afterEffect">
                                  <p:stCondLst>
                                    <p:cond delay="0"/>
                                  </p:stCondLst>
                                  <p:childTnLst>
                                    <p:set>
                                      <p:cBhvr>
                                        <p:cTn id="15" dur="1" fill="hold">
                                          <p:stCondLst>
                                            <p:cond delay="0"/>
                                          </p:stCondLst>
                                        </p:cTn>
                                        <p:tgtEl>
                                          <p:spTgt spid="3072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07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5" grpId="0" animBg="1"/>
      <p:bldP spid="30726" grpId="0"/>
      <p:bldP spid="30727" grpId="0"/>
      <p:bldP spid="30728" grpId="0"/>
      <p:bldP spid="3072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3"/>
          <p:cNvSpPr>
            <a:spLocks noGrp="1"/>
          </p:cNvSpPr>
          <p:nvPr>
            <p:ph type="dt" sz="quarter" idx="10"/>
          </p:nvPr>
        </p:nvSpPr>
        <p:spPr/>
        <p:txBody>
          <a:bodyPr/>
          <a:lstStyle/>
          <a:p>
            <a:pPr>
              <a:defRPr/>
            </a:pPr>
            <a:fld id="{BBC84BBD-C3A1-4473-A720-9A0BB40E10A4}" type="datetime4">
              <a:rPr lang="en-US"/>
              <a:pPr>
                <a:defRPr/>
              </a:pPr>
              <a:t>June 1, 2015</a:t>
            </a:fld>
            <a:endParaRPr lang="en-CA" dirty="0"/>
          </a:p>
        </p:txBody>
      </p:sp>
      <p:sp>
        <p:nvSpPr>
          <p:cNvPr id="4"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9E1829E-F66E-4B47-A139-50C48C0AC955}" type="slidenum">
              <a:rPr lang="en-CA" altLang="en-US">
                <a:solidFill>
                  <a:srgbClr val="898989"/>
                </a:solidFill>
                <a:latin typeface="Calibri" panose="020F0502020204030204" pitchFamily="34" charset="0"/>
              </a:rPr>
              <a:pPr eaLnBrk="1" hangingPunct="1"/>
              <a:t>80</a:t>
            </a:fld>
            <a:endParaRPr lang="en-CA" altLang="en-US">
              <a:solidFill>
                <a:srgbClr val="898989"/>
              </a:solidFill>
              <a:latin typeface="Calibri" panose="020F0502020204030204" pitchFamily="34" charset="0"/>
            </a:endParaRPr>
          </a:p>
        </p:txBody>
      </p:sp>
      <p:sp>
        <p:nvSpPr>
          <p:cNvPr id="50178" name="Rectangle 3"/>
          <p:cNvSpPr>
            <a:spLocks noGrp="1"/>
          </p:cNvSpPr>
          <p:nvPr>
            <p:ph type="body" idx="1"/>
          </p:nvPr>
        </p:nvSpPr>
        <p:spPr>
          <a:xfrm>
            <a:off x="1992313" y="692151"/>
            <a:ext cx="8229600" cy="4525963"/>
          </a:xfrm>
        </p:spPr>
        <p:txBody>
          <a:bodyPr/>
          <a:lstStyle/>
          <a:p>
            <a:r>
              <a:rPr lang="en-US" altLang="en-US" smtClean="0"/>
              <a:t>Most of the water is immediately returned to the seas by rain </a:t>
            </a:r>
            <a:r>
              <a:rPr lang="en-US" altLang="en-US" b="1" smtClean="0"/>
              <a:t>(precipitation)</a:t>
            </a:r>
          </a:p>
          <a:p>
            <a:r>
              <a:rPr lang="en-US" altLang="en-US" smtClean="0"/>
              <a:t>The rest of the water vapor is carried inside clouds by wind over land where it rains or snows. </a:t>
            </a:r>
          </a:p>
          <a:p>
            <a:r>
              <a:rPr lang="en-US" altLang="en-US" smtClean="0"/>
              <a:t>Rain and melted snow is brought back to the oceans by rivers, streams, and run-off from glaciers and water underground.</a:t>
            </a:r>
          </a:p>
          <a:p>
            <a:endParaRPr lang="en-US" altLang="en-US" smtClean="0"/>
          </a:p>
        </p:txBody>
      </p:sp>
    </p:spTree>
    <p:extLst>
      <p:ext uri="{BB962C8B-B14F-4D97-AF65-F5344CB8AC3E}">
        <p14:creationId xmlns:p14="http://schemas.microsoft.com/office/powerpoint/2010/main" val="37927075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017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017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284D7B7D-A9C2-4BCE-8F05-6DCF407B4CA9}" type="datetime4">
              <a:rPr lang="en-US"/>
              <a:pPr>
                <a:defRPr/>
              </a:pPr>
              <a:t>June 1, 2015</a:t>
            </a:fld>
            <a:endParaRPr lang="en-CA" dirty="0"/>
          </a:p>
        </p:txBody>
      </p:sp>
      <p:sp>
        <p:nvSpPr>
          <p:cNvPr id="5"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AD8BC01-55ED-44FF-9E06-E1E62E0E993A}" type="slidenum">
              <a:rPr lang="en-CA" altLang="en-US">
                <a:solidFill>
                  <a:srgbClr val="898989"/>
                </a:solidFill>
                <a:latin typeface="Calibri" panose="020F0502020204030204" pitchFamily="34" charset="0"/>
              </a:rPr>
              <a:pPr eaLnBrk="1" hangingPunct="1"/>
              <a:t>81</a:t>
            </a:fld>
            <a:endParaRPr lang="en-CA" altLang="en-US">
              <a:solidFill>
                <a:srgbClr val="898989"/>
              </a:solidFill>
              <a:latin typeface="Calibri" panose="020F0502020204030204" pitchFamily="34" charset="0"/>
            </a:endParaRPr>
          </a:p>
        </p:txBody>
      </p:sp>
      <p:sp>
        <p:nvSpPr>
          <p:cNvPr id="71684" name="Rectangle 2"/>
          <p:cNvSpPr>
            <a:spLocks noGrp="1"/>
          </p:cNvSpPr>
          <p:nvPr>
            <p:ph type="title"/>
          </p:nvPr>
        </p:nvSpPr>
        <p:spPr>
          <a:xfrm>
            <a:off x="1992313" y="1"/>
            <a:ext cx="8229600" cy="765175"/>
          </a:xfrm>
        </p:spPr>
        <p:txBody>
          <a:bodyPr/>
          <a:lstStyle/>
          <a:p>
            <a:r>
              <a:rPr lang="en-US" altLang="en-US" smtClean="0"/>
              <a:t>Water Cycle: Definitions</a:t>
            </a:r>
          </a:p>
        </p:txBody>
      </p:sp>
      <p:sp>
        <p:nvSpPr>
          <p:cNvPr id="51203" name="Rectangle 3"/>
          <p:cNvSpPr>
            <a:spLocks noGrp="1"/>
          </p:cNvSpPr>
          <p:nvPr>
            <p:ph type="body" idx="1"/>
          </p:nvPr>
        </p:nvSpPr>
        <p:spPr>
          <a:xfrm>
            <a:off x="1992313" y="908050"/>
            <a:ext cx="8229600" cy="5545138"/>
          </a:xfrm>
        </p:spPr>
        <p:txBody>
          <a:bodyPr/>
          <a:lstStyle/>
          <a:p>
            <a:pPr>
              <a:lnSpc>
                <a:spcPct val="80000"/>
              </a:lnSpc>
            </a:pPr>
            <a:r>
              <a:rPr lang="en-US" altLang="en-US" b="1"/>
              <a:t>Evaporation </a:t>
            </a:r>
            <a:r>
              <a:rPr lang="en-US" altLang="en-US" b="1">
                <a:sym typeface="Wingdings" panose="05000000000000000000" pitchFamily="2" charset="2"/>
              </a:rPr>
              <a:t> </a:t>
            </a:r>
            <a:r>
              <a:rPr lang="en-US" altLang="en-US">
                <a:sym typeface="Wingdings" panose="05000000000000000000" pitchFamily="2" charset="2"/>
              </a:rPr>
              <a:t>In terms of the water cycle, this is referring  to when w</a:t>
            </a:r>
            <a:r>
              <a:rPr lang="en-US" altLang="en-US"/>
              <a:t>ater is continually transforming from liquid to gas due to the Sun's energy </a:t>
            </a:r>
          </a:p>
          <a:p>
            <a:pPr>
              <a:lnSpc>
                <a:spcPct val="80000"/>
              </a:lnSpc>
            </a:pPr>
            <a:r>
              <a:rPr lang="en-US" altLang="en-US" b="1"/>
              <a:t>Condensation </a:t>
            </a:r>
            <a:r>
              <a:rPr lang="en-US" altLang="en-US" b="1">
                <a:sym typeface="Wingdings" panose="05000000000000000000" pitchFamily="2" charset="2"/>
              </a:rPr>
              <a:t> </a:t>
            </a:r>
            <a:r>
              <a:rPr lang="en-US" altLang="en-US">
                <a:sym typeface="Wingdings" panose="05000000000000000000" pitchFamily="2" charset="2"/>
              </a:rPr>
              <a:t>In terms of the water cycle, this refers to when, after evaporation, the water vapor strikes cool air and condenses into tiny droplets of water or moisture. These collect upon tiny particles of dirt in the air to form clouds. </a:t>
            </a:r>
          </a:p>
          <a:p>
            <a:pPr>
              <a:lnSpc>
                <a:spcPct val="80000"/>
              </a:lnSpc>
            </a:pPr>
            <a:r>
              <a:rPr lang="en-US" altLang="en-US" b="1"/>
              <a:t>Precipitation </a:t>
            </a:r>
            <a:r>
              <a:rPr lang="en-US" altLang="en-US" b="1">
                <a:sym typeface="Wingdings" panose="05000000000000000000" pitchFamily="2" charset="2"/>
              </a:rPr>
              <a:t> </a:t>
            </a:r>
            <a:r>
              <a:rPr lang="en-US" altLang="en-US">
                <a:sym typeface="Wingdings" panose="05000000000000000000" pitchFamily="2" charset="2"/>
              </a:rPr>
              <a:t>In terms of the water cycle, this is when after enough tiny droplets of water or moisture have collected onto dirt or dust in the air, a cloud begins to form. When the cloud becomes heavy enough the water droplets fall to earth as either rain, snow, sleet or hail.</a:t>
            </a:r>
            <a:endParaRPr lang="en-US" altLang="en-US" b="1"/>
          </a:p>
        </p:txBody>
      </p:sp>
    </p:spTree>
    <p:extLst>
      <p:ext uri="{BB962C8B-B14F-4D97-AF65-F5344CB8AC3E}">
        <p14:creationId xmlns:p14="http://schemas.microsoft.com/office/powerpoint/2010/main" val="40019513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120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C6CC587-64E1-4D30-8AE4-5F538827C505}" type="datetime4">
              <a:rPr lang="en-US" altLang="en-US" smtClean="0"/>
              <a:pPr eaLnBrk="1" hangingPunct="1"/>
              <a:t>June 1, 2015</a:t>
            </a:fld>
            <a:endParaRPr lang="en-US" altLang="en-US" smtClean="0"/>
          </a:p>
        </p:txBody>
      </p:sp>
      <p:sp>
        <p:nvSpPr>
          <p:cNvPr id="3891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CC5874-DEC0-44C3-9DCF-48FC9B43349F}" type="slidenum">
              <a:rPr lang="en-US" altLang="en-US"/>
              <a:pPr eaLnBrk="1" hangingPunct="1"/>
              <a:t>82</a:t>
            </a:fld>
            <a:endParaRPr lang="en-US" altLang="en-US"/>
          </a:p>
        </p:txBody>
      </p:sp>
      <p:sp>
        <p:nvSpPr>
          <p:cNvPr id="38916" name="Rectangle 2"/>
          <p:cNvSpPr>
            <a:spLocks noGrp="1" noChangeArrowheads="1"/>
          </p:cNvSpPr>
          <p:nvPr>
            <p:ph type="title"/>
          </p:nvPr>
        </p:nvSpPr>
        <p:spPr>
          <a:xfrm>
            <a:off x="1981200" y="274638"/>
            <a:ext cx="8229600" cy="792162"/>
          </a:xfrm>
        </p:spPr>
        <p:txBody>
          <a:bodyPr>
            <a:normAutofit/>
          </a:bodyPr>
          <a:lstStyle/>
          <a:p>
            <a:pPr algn="l" eaLnBrk="1" hangingPunct="1"/>
            <a:endParaRPr lang="en-US" altLang="en-US" sz="2800" dirty="0"/>
          </a:p>
        </p:txBody>
      </p:sp>
      <p:sp>
        <p:nvSpPr>
          <p:cNvPr id="38917" name="Rectangle 3"/>
          <p:cNvSpPr>
            <a:spLocks noGrp="1" noChangeArrowheads="1"/>
          </p:cNvSpPr>
          <p:nvPr>
            <p:ph type="body" idx="1"/>
          </p:nvPr>
        </p:nvSpPr>
        <p:spPr/>
        <p:txBody>
          <a:bodyPr/>
          <a:lstStyle/>
          <a:p>
            <a:pPr marL="609600" indent="-609600">
              <a:buNone/>
            </a:pPr>
            <a:r>
              <a:rPr lang="en-US" altLang="en-US"/>
              <a:t>	</a:t>
            </a:r>
            <a:r>
              <a:rPr lang="en-US" altLang="en-US" u="sng"/>
              <a:t>Hydrosphere</a:t>
            </a:r>
            <a:r>
              <a:rPr lang="en-US" altLang="en-US"/>
              <a:t> – All of earths water (solid, liquid and vapor/gas) both fresh and salt </a:t>
            </a:r>
            <a:endParaRPr lang="en-US" altLang="en-US" u="sng"/>
          </a:p>
          <a:p>
            <a:pPr marL="609600" indent="-609600"/>
            <a:endParaRPr lang="en-US" altLang="en-US" u="sng"/>
          </a:p>
          <a:p>
            <a:pPr marL="609600" indent="-609600">
              <a:buNone/>
            </a:pPr>
            <a:r>
              <a:rPr lang="en-US" altLang="en-US"/>
              <a:t>	</a:t>
            </a:r>
            <a:endParaRPr lang="en-US" altLang="en-US" b="1" i="1"/>
          </a:p>
        </p:txBody>
      </p:sp>
    </p:spTree>
    <p:extLst>
      <p:ext uri="{BB962C8B-B14F-4D97-AF65-F5344CB8AC3E}">
        <p14:creationId xmlns:p14="http://schemas.microsoft.com/office/powerpoint/2010/main" val="119897959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DB1016-DD0C-4788-8698-FD576A06DDA6}" type="datetime4">
              <a:rPr lang="en-US" altLang="en-US" smtClean="0"/>
              <a:pPr eaLnBrk="1" hangingPunct="1"/>
              <a:t>June 1, 2015</a:t>
            </a:fld>
            <a:endParaRPr lang="en-US" altLang="en-US" smtClean="0"/>
          </a:p>
        </p:txBody>
      </p:sp>
      <p:sp>
        <p:nvSpPr>
          <p:cNvPr id="39939"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9B0A8A-8DC0-4590-835A-E9D53F8B0C6C}" type="slidenum">
              <a:rPr lang="en-US" altLang="en-US"/>
              <a:pPr eaLnBrk="1" hangingPunct="1"/>
              <a:t>83</a:t>
            </a:fld>
            <a:endParaRPr lang="en-US" altLang="en-US"/>
          </a:p>
        </p:txBody>
      </p:sp>
      <p:pic>
        <p:nvPicPr>
          <p:cNvPr id="39940" name="Picture 5" descr="http://www.google.ca/url?source=imgres&amp;ct=tbn&amp;q=http://www.tutorialsolutions.com/watercycle.gif&amp;ei=hOn7S6yKKsHflgfRzs3ADw&amp;sa=X&amp;oi=image_landing_page_redirect&amp;ct=legacy&amp;usg=AFQjCNHyMAR1xxEBkFri9vdU2kcHlibet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26238"/>
            <a:ext cx="706120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364102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rapezoid 56"/>
          <p:cNvSpPr/>
          <p:nvPr/>
        </p:nvSpPr>
        <p:spPr>
          <a:xfrm>
            <a:off x="5867400" y="4953000"/>
            <a:ext cx="4572000" cy="914400"/>
          </a:xfrm>
          <a:prstGeom prst="trapezoid">
            <a:avLst>
              <a:gd name="adj" fmla="val 163571"/>
            </a:avLst>
          </a:prstGeom>
          <a:solidFill>
            <a:schemeClr val="bg2">
              <a:lumMod val="25000"/>
            </a:schemeClr>
          </a:solidFill>
          <a:ln>
            <a:noFill/>
          </a:ln>
          <a:scene3d>
            <a:camera prst="perspectiveRelaxedModerately"/>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Rectangle 53"/>
          <p:cNvSpPr/>
          <p:nvPr/>
        </p:nvSpPr>
        <p:spPr>
          <a:xfrm>
            <a:off x="5867400" y="5791200"/>
            <a:ext cx="4572000" cy="10668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Freeform 36"/>
          <p:cNvSpPr/>
          <p:nvPr/>
        </p:nvSpPr>
        <p:spPr>
          <a:xfrm>
            <a:off x="6705601" y="4648200"/>
            <a:ext cx="2722075" cy="1564740"/>
          </a:xfrm>
          <a:custGeom>
            <a:avLst/>
            <a:gdLst>
              <a:gd name="connsiteX0" fmla="*/ 389299 w 2722075"/>
              <a:gd name="connsiteY0" fmla="*/ 813303 h 1564740"/>
              <a:gd name="connsiteX1" fmla="*/ 787651 w 2722075"/>
              <a:gd name="connsiteY1" fmla="*/ 98079 h 1564740"/>
              <a:gd name="connsiteX2" fmla="*/ 2245259 w 2722075"/>
              <a:gd name="connsiteY2" fmla="*/ 224828 h 1564740"/>
              <a:gd name="connsiteX3" fmla="*/ 2652665 w 2722075"/>
              <a:gd name="connsiteY3" fmla="*/ 1238816 h 1564740"/>
              <a:gd name="connsiteX4" fmla="*/ 1828800 w 2722075"/>
              <a:gd name="connsiteY4" fmla="*/ 1419885 h 1564740"/>
              <a:gd name="connsiteX5" fmla="*/ 1303699 w 2722075"/>
              <a:gd name="connsiteY5" fmla="*/ 1057746 h 1564740"/>
              <a:gd name="connsiteX6" fmla="*/ 181069 w 2722075"/>
              <a:gd name="connsiteY6" fmla="*/ 1564740 h 1564740"/>
              <a:gd name="connsiteX7" fmla="*/ 217283 w 2722075"/>
              <a:gd name="connsiteY7" fmla="*/ 1057746 h 1564740"/>
              <a:gd name="connsiteX8" fmla="*/ 389299 w 2722075"/>
              <a:gd name="connsiteY8" fmla="*/ 813303 h 156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2075" h="1564740">
                <a:moveTo>
                  <a:pt x="389299" y="813303"/>
                </a:moveTo>
                <a:cubicBezTo>
                  <a:pt x="484360" y="653359"/>
                  <a:pt x="478324" y="196158"/>
                  <a:pt x="787651" y="98079"/>
                </a:cubicBezTo>
                <a:cubicBezTo>
                  <a:pt x="1096978" y="0"/>
                  <a:pt x="1934423" y="34705"/>
                  <a:pt x="2245259" y="224828"/>
                </a:cubicBezTo>
                <a:cubicBezTo>
                  <a:pt x="2556095" y="414951"/>
                  <a:pt x="2722075" y="1039640"/>
                  <a:pt x="2652665" y="1238816"/>
                </a:cubicBezTo>
                <a:cubicBezTo>
                  <a:pt x="2583255" y="1437992"/>
                  <a:pt x="2053628" y="1450063"/>
                  <a:pt x="1828800" y="1419885"/>
                </a:cubicBezTo>
                <a:cubicBezTo>
                  <a:pt x="1603972" y="1389707"/>
                  <a:pt x="1578321" y="1033604"/>
                  <a:pt x="1303699" y="1057746"/>
                </a:cubicBezTo>
                <a:cubicBezTo>
                  <a:pt x="1029077" y="1081888"/>
                  <a:pt x="362138" y="1564740"/>
                  <a:pt x="181069" y="1564740"/>
                </a:cubicBezTo>
                <a:cubicBezTo>
                  <a:pt x="0" y="1564740"/>
                  <a:pt x="182578" y="1189021"/>
                  <a:pt x="217283" y="1057746"/>
                </a:cubicBezTo>
                <a:cubicBezTo>
                  <a:pt x="251988" y="926471"/>
                  <a:pt x="294238" y="973247"/>
                  <a:pt x="389299" y="813303"/>
                </a:cubicBezTo>
                <a:close/>
              </a:path>
            </a:pathLst>
          </a:custGeom>
          <a:solidFill>
            <a:srgbClr val="00B0F0"/>
          </a:solidFill>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TextBox 3"/>
          <p:cNvSpPr txBox="1">
            <a:spLocks noChangeArrowheads="1"/>
          </p:cNvSpPr>
          <p:nvPr/>
        </p:nvSpPr>
        <p:spPr bwMode="auto">
          <a:xfrm>
            <a:off x="1524000" y="152401"/>
            <a:ext cx="3581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Water will begin as a liquid and </a:t>
            </a:r>
            <a:r>
              <a:rPr lang="en-US" altLang="en-US" u="sng"/>
              <a:t>evaporate</a:t>
            </a:r>
            <a:r>
              <a:rPr lang="en-US" altLang="en-US"/>
              <a:t> into a vapour, or start as ice and </a:t>
            </a:r>
            <a:r>
              <a:rPr lang="en-US" altLang="en-US" u="sng"/>
              <a:t>sublimate</a:t>
            </a:r>
            <a:r>
              <a:rPr lang="en-US" altLang="en-US"/>
              <a:t> into vapour.</a:t>
            </a:r>
          </a:p>
        </p:txBody>
      </p:sp>
      <p:sp>
        <p:nvSpPr>
          <p:cNvPr id="7" name="Freeform 6"/>
          <p:cNvSpPr/>
          <p:nvPr/>
        </p:nvSpPr>
        <p:spPr>
          <a:xfrm>
            <a:off x="2664738" y="4338119"/>
            <a:ext cx="2722075" cy="1564740"/>
          </a:xfrm>
          <a:custGeom>
            <a:avLst/>
            <a:gdLst>
              <a:gd name="connsiteX0" fmla="*/ 389299 w 2722075"/>
              <a:gd name="connsiteY0" fmla="*/ 813303 h 1564740"/>
              <a:gd name="connsiteX1" fmla="*/ 787651 w 2722075"/>
              <a:gd name="connsiteY1" fmla="*/ 98079 h 1564740"/>
              <a:gd name="connsiteX2" fmla="*/ 2245259 w 2722075"/>
              <a:gd name="connsiteY2" fmla="*/ 224828 h 1564740"/>
              <a:gd name="connsiteX3" fmla="*/ 2652665 w 2722075"/>
              <a:gd name="connsiteY3" fmla="*/ 1238816 h 1564740"/>
              <a:gd name="connsiteX4" fmla="*/ 1828800 w 2722075"/>
              <a:gd name="connsiteY4" fmla="*/ 1419885 h 1564740"/>
              <a:gd name="connsiteX5" fmla="*/ 1303699 w 2722075"/>
              <a:gd name="connsiteY5" fmla="*/ 1057746 h 1564740"/>
              <a:gd name="connsiteX6" fmla="*/ 181069 w 2722075"/>
              <a:gd name="connsiteY6" fmla="*/ 1564740 h 1564740"/>
              <a:gd name="connsiteX7" fmla="*/ 217283 w 2722075"/>
              <a:gd name="connsiteY7" fmla="*/ 1057746 h 1564740"/>
              <a:gd name="connsiteX8" fmla="*/ 389299 w 2722075"/>
              <a:gd name="connsiteY8" fmla="*/ 813303 h 156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2075" h="1564740">
                <a:moveTo>
                  <a:pt x="389299" y="813303"/>
                </a:moveTo>
                <a:cubicBezTo>
                  <a:pt x="484360" y="653359"/>
                  <a:pt x="478324" y="196158"/>
                  <a:pt x="787651" y="98079"/>
                </a:cubicBezTo>
                <a:cubicBezTo>
                  <a:pt x="1096978" y="0"/>
                  <a:pt x="1934423" y="34705"/>
                  <a:pt x="2245259" y="224828"/>
                </a:cubicBezTo>
                <a:cubicBezTo>
                  <a:pt x="2556095" y="414951"/>
                  <a:pt x="2722075" y="1039640"/>
                  <a:pt x="2652665" y="1238816"/>
                </a:cubicBezTo>
                <a:cubicBezTo>
                  <a:pt x="2583255" y="1437992"/>
                  <a:pt x="2053628" y="1450063"/>
                  <a:pt x="1828800" y="1419885"/>
                </a:cubicBezTo>
                <a:cubicBezTo>
                  <a:pt x="1603972" y="1389707"/>
                  <a:pt x="1578321" y="1033604"/>
                  <a:pt x="1303699" y="1057746"/>
                </a:cubicBezTo>
                <a:cubicBezTo>
                  <a:pt x="1029077" y="1081888"/>
                  <a:pt x="362138" y="1564740"/>
                  <a:pt x="181069" y="1564740"/>
                </a:cubicBezTo>
                <a:cubicBezTo>
                  <a:pt x="0" y="1564740"/>
                  <a:pt x="182578" y="1189021"/>
                  <a:pt x="217283" y="1057746"/>
                </a:cubicBezTo>
                <a:cubicBezTo>
                  <a:pt x="251988" y="926471"/>
                  <a:pt x="294238" y="973247"/>
                  <a:pt x="389299" y="813303"/>
                </a:cubicBezTo>
                <a:close/>
              </a:path>
            </a:pathLst>
          </a:custGeom>
          <a:solidFill>
            <a:srgbClr val="00B0F0"/>
          </a:solidFill>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reeform 7"/>
          <p:cNvSpPr/>
          <p:nvPr/>
        </p:nvSpPr>
        <p:spPr>
          <a:xfrm>
            <a:off x="3162301" y="2598738"/>
            <a:ext cx="333375" cy="2227262"/>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Freeform 8"/>
          <p:cNvSpPr/>
          <p:nvPr/>
        </p:nvSpPr>
        <p:spPr>
          <a:xfrm>
            <a:off x="3429001" y="2590801"/>
            <a:ext cx="333375" cy="22272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0" name="Freeform 9"/>
          <p:cNvSpPr/>
          <p:nvPr/>
        </p:nvSpPr>
        <p:spPr>
          <a:xfrm>
            <a:off x="3733801" y="2590801"/>
            <a:ext cx="333375" cy="22272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 name="Freeform 10"/>
          <p:cNvSpPr/>
          <p:nvPr/>
        </p:nvSpPr>
        <p:spPr>
          <a:xfrm>
            <a:off x="4038601" y="2590801"/>
            <a:ext cx="333375" cy="22272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2" name="Freeform 11"/>
          <p:cNvSpPr/>
          <p:nvPr/>
        </p:nvSpPr>
        <p:spPr>
          <a:xfrm>
            <a:off x="4419601" y="2590801"/>
            <a:ext cx="333375" cy="22272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3" name="Cloud 12"/>
          <p:cNvSpPr/>
          <p:nvPr/>
        </p:nvSpPr>
        <p:spPr>
          <a:xfrm>
            <a:off x="2743200" y="1447800"/>
            <a:ext cx="2286000" cy="914400"/>
          </a:xfrm>
          <a:prstGeom prst="cloud">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TextBox 13"/>
          <p:cNvSpPr txBox="1">
            <a:spLocks noChangeArrowheads="1"/>
          </p:cNvSpPr>
          <p:nvPr/>
        </p:nvSpPr>
        <p:spPr bwMode="auto">
          <a:xfrm>
            <a:off x="1752600" y="3429000"/>
            <a:ext cx="1981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evaporation</a:t>
            </a:r>
          </a:p>
        </p:txBody>
      </p:sp>
      <p:sp>
        <p:nvSpPr>
          <p:cNvPr id="15" name="TextBox 14"/>
          <p:cNvSpPr txBox="1">
            <a:spLocks noChangeArrowheads="1"/>
          </p:cNvSpPr>
          <p:nvPr/>
        </p:nvSpPr>
        <p:spPr bwMode="auto">
          <a:xfrm>
            <a:off x="6172200" y="152401"/>
            <a:ext cx="3657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As vapour, water can be </a:t>
            </a:r>
            <a:r>
              <a:rPr lang="en-US" altLang="en-US" u="sng"/>
              <a:t>transported</a:t>
            </a:r>
            <a:r>
              <a:rPr lang="en-US" altLang="en-US"/>
              <a:t> to almost anywhere around Earth.</a:t>
            </a:r>
          </a:p>
        </p:txBody>
      </p:sp>
      <p:sp>
        <p:nvSpPr>
          <p:cNvPr id="16" name="TextBox 15"/>
          <p:cNvSpPr txBox="1">
            <a:spLocks noChangeArrowheads="1"/>
          </p:cNvSpPr>
          <p:nvPr/>
        </p:nvSpPr>
        <p:spPr bwMode="auto">
          <a:xfrm>
            <a:off x="4800600" y="1219200"/>
            <a:ext cx="2133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Transportation</a:t>
            </a:r>
          </a:p>
        </p:txBody>
      </p:sp>
      <p:sp>
        <p:nvSpPr>
          <p:cNvPr id="17" name="TextBox 16"/>
          <p:cNvSpPr txBox="1">
            <a:spLocks noChangeArrowheads="1"/>
          </p:cNvSpPr>
          <p:nvPr/>
        </p:nvSpPr>
        <p:spPr bwMode="auto">
          <a:xfrm>
            <a:off x="1828800" y="1524000"/>
            <a:ext cx="28956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When the air is saturated with moisture, the water will precipitate and fall back down to Earth in various forms; Snow, rain, hail, etc</a:t>
            </a:r>
          </a:p>
        </p:txBody>
      </p:sp>
      <p:grpSp>
        <p:nvGrpSpPr>
          <p:cNvPr id="2" name="Group 23"/>
          <p:cNvGrpSpPr>
            <a:grpSpLocks/>
          </p:cNvGrpSpPr>
          <p:nvPr/>
        </p:nvGrpSpPr>
        <p:grpSpPr bwMode="auto">
          <a:xfrm>
            <a:off x="8153400" y="2286000"/>
            <a:ext cx="1360488" cy="1384300"/>
            <a:chOff x="6781800" y="2438400"/>
            <a:chExt cx="1360578" cy="1384300"/>
          </a:xfrm>
        </p:grpSpPr>
        <p:pic>
          <p:nvPicPr>
            <p:cNvPr id="31792" name="Picture 2" descr="C:\Program Files\Microsoft Office\Media\CntCD1\ClipArt7\j0335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4200" y="2438400"/>
              <a:ext cx="52237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3" name="Picture 2" descr="C:\Program Files\Microsoft Office\Media\CntCD1\ClipArt7\j0335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1400" y="2438400"/>
              <a:ext cx="52237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4" name="Picture 2" descr="C:\Program Files\Microsoft Office\Media\CntCD1\ClipArt7\j0335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6600" y="2819400"/>
              <a:ext cx="52237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5" name="Picture 2" descr="C:\Program Files\Microsoft Office\Media\CntCD1\ClipArt7\j0335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0" y="2819400"/>
              <a:ext cx="52237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6" name="Picture 2" descr="C:\Program Files\Microsoft Office\Media\CntCD1\ClipArt7\j0335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3048000"/>
              <a:ext cx="52237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7" name="Picture 2" descr="C:\Program Files\Microsoft Office\Media\CntCD1\ClipArt7\j0335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3276600"/>
              <a:ext cx="52237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33"/>
          <p:cNvGrpSpPr>
            <a:grpSpLocks/>
          </p:cNvGrpSpPr>
          <p:nvPr/>
        </p:nvGrpSpPr>
        <p:grpSpPr bwMode="auto">
          <a:xfrm>
            <a:off x="6781800" y="2514600"/>
            <a:ext cx="1066800" cy="1066800"/>
            <a:chOff x="3733800" y="2590800"/>
            <a:chExt cx="1066800" cy="1066800"/>
          </a:xfrm>
        </p:grpSpPr>
        <p:pic>
          <p:nvPicPr>
            <p:cNvPr id="31783" name="Picture 4" descr="http://www.dreamstime.com/raindrop-blue-on-a-white-background-thumb8049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352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4" name="Picture 4" descr="http://www.dreamstime.com/raindrop-blue-on-a-white-background-thumb8049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895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5" name="Picture 4" descr="http://www.dreamstime.com/raindrop-blue-on-a-white-background-thumb8049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2590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6" name="Picture 4" descr="http://www.dreamstime.com/raindrop-blue-on-a-white-background-thumb8049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2590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7" name="Picture 4" descr="http://www.dreamstime.com/raindrop-blue-on-a-white-background-thumb8049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30480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8" name="Picture 4" descr="http://www.dreamstime.com/raindrop-blue-on-a-white-background-thumb8049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200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9" name="Picture 4" descr="http://www.dreamstime.com/raindrop-blue-on-a-white-background-thumb8049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0" name="Picture 4" descr="http://www.dreamstime.com/raindrop-blue-on-a-white-background-thumb8049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6670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1" name="Picture 4" descr="http://www.dreamstime.com/raindrop-blue-on-a-white-background-thumb8049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895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TextBox 35"/>
          <p:cNvSpPr txBox="1">
            <a:spLocks noChangeArrowheads="1"/>
          </p:cNvSpPr>
          <p:nvPr/>
        </p:nvSpPr>
        <p:spPr bwMode="auto">
          <a:xfrm>
            <a:off x="7162800" y="2133600"/>
            <a:ext cx="1600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precipitation</a:t>
            </a:r>
          </a:p>
        </p:txBody>
      </p:sp>
      <p:sp>
        <p:nvSpPr>
          <p:cNvPr id="38" name="TextBox 37"/>
          <p:cNvSpPr txBox="1">
            <a:spLocks noChangeArrowheads="1"/>
          </p:cNvSpPr>
          <p:nvPr/>
        </p:nvSpPr>
        <p:spPr bwMode="auto">
          <a:xfrm>
            <a:off x="4495800" y="3429000"/>
            <a:ext cx="1981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sublimation</a:t>
            </a:r>
          </a:p>
        </p:txBody>
      </p:sp>
      <p:sp>
        <p:nvSpPr>
          <p:cNvPr id="39" name="TextBox 38"/>
          <p:cNvSpPr txBox="1">
            <a:spLocks noChangeArrowheads="1"/>
          </p:cNvSpPr>
          <p:nvPr/>
        </p:nvSpPr>
        <p:spPr bwMode="auto">
          <a:xfrm>
            <a:off x="6324600" y="1524000"/>
            <a:ext cx="28956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When the water reaches the ground it can become </a:t>
            </a:r>
            <a:r>
              <a:rPr lang="en-US" altLang="en-US" u="sng"/>
              <a:t>runoff</a:t>
            </a:r>
            <a:r>
              <a:rPr lang="en-US" altLang="en-US"/>
              <a:t> into a larger body of water where the cycle will repeat beginning with </a:t>
            </a:r>
            <a:r>
              <a:rPr lang="en-US" altLang="en-US" u="sng"/>
              <a:t>evaporation</a:t>
            </a:r>
            <a:r>
              <a:rPr lang="en-US" altLang="en-US"/>
              <a:t>.</a:t>
            </a:r>
          </a:p>
        </p:txBody>
      </p:sp>
      <p:sp>
        <p:nvSpPr>
          <p:cNvPr id="42" name="Freeform 41"/>
          <p:cNvSpPr/>
          <p:nvPr/>
        </p:nvSpPr>
        <p:spPr>
          <a:xfrm>
            <a:off x="6705601" y="4648200"/>
            <a:ext cx="2722075" cy="1564740"/>
          </a:xfrm>
          <a:custGeom>
            <a:avLst/>
            <a:gdLst>
              <a:gd name="connsiteX0" fmla="*/ 389299 w 2722075"/>
              <a:gd name="connsiteY0" fmla="*/ 813303 h 1564740"/>
              <a:gd name="connsiteX1" fmla="*/ 787651 w 2722075"/>
              <a:gd name="connsiteY1" fmla="*/ 98079 h 1564740"/>
              <a:gd name="connsiteX2" fmla="*/ 2245259 w 2722075"/>
              <a:gd name="connsiteY2" fmla="*/ 224828 h 1564740"/>
              <a:gd name="connsiteX3" fmla="*/ 2652665 w 2722075"/>
              <a:gd name="connsiteY3" fmla="*/ 1238816 h 1564740"/>
              <a:gd name="connsiteX4" fmla="*/ 1828800 w 2722075"/>
              <a:gd name="connsiteY4" fmla="*/ 1419885 h 1564740"/>
              <a:gd name="connsiteX5" fmla="*/ 1303699 w 2722075"/>
              <a:gd name="connsiteY5" fmla="*/ 1057746 h 1564740"/>
              <a:gd name="connsiteX6" fmla="*/ 181069 w 2722075"/>
              <a:gd name="connsiteY6" fmla="*/ 1564740 h 1564740"/>
              <a:gd name="connsiteX7" fmla="*/ 217283 w 2722075"/>
              <a:gd name="connsiteY7" fmla="*/ 1057746 h 1564740"/>
              <a:gd name="connsiteX8" fmla="*/ 389299 w 2722075"/>
              <a:gd name="connsiteY8" fmla="*/ 813303 h 156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2075" h="1564740">
                <a:moveTo>
                  <a:pt x="389299" y="813303"/>
                </a:moveTo>
                <a:cubicBezTo>
                  <a:pt x="484360" y="653359"/>
                  <a:pt x="478324" y="196158"/>
                  <a:pt x="787651" y="98079"/>
                </a:cubicBezTo>
                <a:cubicBezTo>
                  <a:pt x="1096978" y="0"/>
                  <a:pt x="1934423" y="34705"/>
                  <a:pt x="2245259" y="224828"/>
                </a:cubicBezTo>
                <a:cubicBezTo>
                  <a:pt x="2556095" y="414951"/>
                  <a:pt x="2722075" y="1039640"/>
                  <a:pt x="2652665" y="1238816"/>
                </a:cubicBezTo>
                <a:cubicBezTo>
                  <a:pt x="2583255" y="1437992"/>
                  <a:pt x="2053628" y="1450063"/>
                  <a:pt x="1828800" y="1419885"/>
                </a:cubicBezTo>
                <a:cubicBezTo>
                  <a:pt x="1603972" y="1389707"/>
                  <a:pt x="1578321" y="1033604"/>
                  <a:pt x="1303699" y="1057746"/>
                </a:cubicBezTo>
                <a:cubicBezTo>
                  <a:pt x="1029077" y="1081888"/>
                  <a:pt x="362138" y="1564740"/>
                  <a:pt x="181069" y="1564740"/>
                </a:cubicBezTo>
                <a:cubicBezTo>
                  <a:pt x="0" y="1564740"/>
                  <a:pt x="182578" y="1189021"/>
                  <a:pt x="217283" y="1057746"/>
                </a:cubicBezTo>
                <a:cubicBezTo>
                  <a:pt x="251988" y="926471"/>
                  <a:pt x="294238" y="973247"/>
                  <a:pt x="389299" y="813303"/>
                </a:cubicBezTo>
                <a:close/>
              </a:path>
            </a:pathLst>
          </a:custGeom>
          <a:solidFill>
            <a:srgbClr val="00B0F0"/>
          </a:solidFill>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TextBox 42"/>
          <p:cNvSpPr txBox="1">
            <a:spLocks noChangeArrowheads="1"/>
          </p:cNvSpPr>
          <p:nvPr/>
        </p:nvSpPr>
        <p:spPr bwMode="auto">
          <a:xfrm>
            <a:off x="5486400" y="4648200"/>
            <a:ext cx="91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runoff</a:t>
            </a:r>
          </a:p>
        </p:txBody>
      </p:sp>
      <p:sp>
        <p:nvSpPr>
          <p:cNvPr id="40" name="TextBox 39"/>
          <p:cNvSpPr txBox="1">
            <a:spLocks noChangeArrowheads="1"/>
          </p:cNvSpPr>
          <p:nvPr/>
        </p:nvSpPr>
        <p:spPr bwMode="auto">
          <a:xfrm>
            <a:off x="6248400" y="152400"/>
            <a:ext cx="28956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The water can also pass into the food web through plants and animals. The plants and animals </a:t>
            </a:r>
            <a:r>
              <a:rPr lang="en-US" altLang="en-US" u="sng"/>
              <a:t>transpire</a:t>
            </a:r>
            <a:r>
              <a:rPr lang="en-US" altLang="en-US"/>
              <a:t> which return the water to the atmosphere as vapour.</a:t>
            </a:r>
          </a:p>
        </p:txBody>
      </p:sp>
      <p:pic>
        <p:nvPicPr>
          <p:cNvPr id="29739" name="Picture 43" descr="http://www.mimilove.com.au/web_images/cartoon-flower_0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733801"/>
            <a:ext cx="142875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Freeform 44"/>
          <p:cNvSpPr/>
          <p:nvPr/>
        </p:nvSpPr>
        <p:spPr>
          <a:xfrm>
            <a:off x="6553201" y="2438401"/>
            <a:ext cx="333375" cy="16176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6" name="Freeform 45"/>
          <p:cNvSpPr/>
          <p:nvPr/>
        </p:nvSpPr>
        <p:spPr>
          <a:xfrm>
            <a:off x="6781801" y="2438401"/>
            <a:ext cx="333375" cy="16176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7" name="Freeform 46"/>
          <p:cNvSpPr/>
          <p:nvPr/>
        </p:nvSpPr>
        <p:spPr>
          <a:xfrm>
            <a:off x="7086601" y="2438401"/>
            <a:ext cx="333375" cy="16176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8" name="Freeform 47"/>
          <p:cNvSpPr/>
          <p:nvPr/>
        </p:nvSpPr>
        <p:spPr>
          <a:xfrm>
            <a:off x="8229601" y="2438401"/>
            <a:ext cx="333375" cy="12366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9" name="Freeform 48"/>
          <p:cNvSpPr/>
          <p:nvPr/>
        </p:nvSpPr>
        <p:spPr>
          <a:xfrm>
            <a:off x="8534401" y="2438401"/>
            <a:ext cx="333375" cy="12366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0" name="Freeform 49"/>
          <p:cNvSpPr/>
          <p:nvPr/>
        </p:nvSpPr>
        <p:spPr>
          <a:xfrm>
            <a:off x="8839201" y="2438401"/>
            <a:ext cx="333375" cy="12366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1" name="Freeform 50"/>
          <p:cNvSpPr/>
          <p:nvPr/>
        </p:nvSpPr>
        <p:spPr>
          <a:xfrm>
            <a:off x="9067801" y="2438401"/>
            <a:ext cx="333375" cy="1236663"/>
          </a:xfrm>
          <a:custGeom>
            <a:avLst/>
            <a:gdLst>
              <a:gd name="connsiteX0" fmla="*/ 235390 w 333469"/>
              <a:gd name="connsiteY0" fmla="*/ 2227152 h 2227152"/>
              <a:gd name="connsiteX1" fmla="*/ 0 w 333469"/>
              <a:gd name="connsiteY1" fmla="*/ 1810693 h 2227152"/>
              <a:gd name="connsiteX2" fmla="*/ 235390 w 333469"/>
              <a:gd name="connsiteY2" fmla="*/ 1430447 h 2227152"/>
              <a:gd name="connsiteX3" fmla="*/ 54321 w 333469"/>
              <a:gd name="connsiteY3" fmla="*/ 860079 h 2227152"/>
              <a:gd name="connsiteX4" fmla="*/ 325925 w 333469"/>
              <a:gd name="connsiteY4" fmla="*/ 407405 h 2227152"/>
              <a:gd name="connsiteX5" fmla="*/ 99588 w 333469"/>
              <a:gd name="connsiteY5" fmla="*/ 0 h 222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469" h="2227152">
                <a:moveTo>
                  <a:pt x="235390" y="2227152"/>
                </a:moveTo>
                <a:cubicBezTo>
                  <a:pt x="117695" y="2085314"/>
                  <a:pt x="0" y="1943477"/>
                  <a:pt x="0" y="1810693"/>
                </a:cubicBezTo>
                <a:cubicBezTo>
                  <a:pt x="0" y="1677909"/>
                  <a:pt x="226337" y="1588883"/>
                  <a:pt x="235390" y="1430447"/>
                </a:cubicBezTo>
                <a:cubicBezTo>
                  <a:pt x="244443" y="1272011"/>
                  <a:pt x="39232" y="1030586"/>
                  <a:pt x="54321" y="860079"/>
                </a:cubicBezTo>
                <a:cubicBezTo>
                  <a:pt x="69410" y="689572"/>
                  <a:pt x="318381" y="550751"/>
                  <a:pt x="325925" y="407405"/>
                </a:cubicBezTo>
                <a:cubicBezTo>
                  <a:pt x="333469" y="264059"/>
                  <a:pt x="216528" y="132029"/>
                  <a:pt x="99588"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2" name="Freeform 51"/>
          <p:cNvSpPr/>
          <p:nvPr/>
        </p:nvSpPr>
        <p:spPr>
          <a:xfrm>
            <a:off x="6781801" y="4648200"/>
            <a:ext cx="2722075" cy="1564740"/>
          </a:xfrm>
          <a:custGeom>
            <a:avLst/>
            <a:gdLst>
              <a:gd name="connsiteX0" fmla="*/ 389299 w 2722075"/>
              <a:gd name="connsiteY0" fmla="*/ 813303 h 1564740"/>
              <a:gd name="connsiteX1" fmla="*/ 787651 w 2722075"/>
              <a:gd name="connsiteY1" fmla="*/ 98079 h 1564740"/>
              <a:gd name="connsiteX2" fmla="*/ 2245259 w 2722075"/>
              <a:gd name="connsiteY2" fmla="*/ 224828 h 1564740"/>
              <a:gd name="connsiteX3" fmla="*/ 2652665 w 2722075"/>
              <a:gd name="connsiteY3" fmla="*/ 1238816 h 1564740"/>
              <a:gd name="connsiteX4" fmla="*/ 1828800 w 2722075"/>
              <a:gd name="connsiteY4" fmla="*/ 1419885 h 1564740"/>
              <a:gd name="connsiteX5" fmla="*/ 1303699 w 2722075"/>
              <a:gd name="connsiteY5" fmla="*/ 1057746 h 1564740"/>
              <a:gd name="connsiteX6" fmla="*/ 181069 w 2722075"/>
              <a:gd name="connsiteY6" fmla="*/ 1564740 h 1564740"/>
              <a:gd name="connsiteX7" fmla="*/ 217283 w 2722075"/>
              <a:gd name="connsiteY7" fmla="*/ 1057746 h 1564740"/>
              <a:gd name="connsiteX8" fmla="*/ 389299 w 2722075"/>
              <a:gd name="connsiteY8" fmla="*/ 813303 h 156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2075" h="1564740">
                <a:moveTo>
                  <a:pt x="389299" y="813303"/>
                </a:moveTo>
                <a:cubicBezTo>
                  <a:pt x="484360" y="653359"/>
                  <a:pt x="478324" y="196158"/>
                  <a:pt x="787651" y="98079"/>
                </a:cubicBezTo>
                <a:cubicBezTo>
                  <a:pt x="1096978" y="0"/>
                  <a:pt x="1934423" y="34705"/>
                  <a:pt x="2245259" y="224828"/>
                </a:cubicBezTo>
                <a:cubicBezTo>
                  <a:pt x="2556095" y="414951"/>
                  <a:pt x="2722075" y="1039640"/>
                  <a:pt x="2652665" y="1238816"/>
                </a:cubicBezTo>
                <a:cubicBezTo>
                  <a:pt x="2583255" y="1437992"/>
                  <a:pt x="2053628" y="1450063"/>
                  <a:pt x="1828800" y="1419885"/>
                </a:cubicBezTo>
                <a:cubicBezTo>
                  <a:pt x="1603972" y="1389707"/>
                  <a:pt x="1578321" y="1033604"/>
                  <a:pt x="1303699" y="1057746"/>
                </a:cubicBezTo>
                <a:cubicBezTo>
                  <a:pt x="1029077" y="1081888"/>
                  <a:pt x="362138" y="1564740"/>
                  <a:pt x="181069" y="1564740"/>
                </a:cubicBezTo>
                <a:cubicBezTo>
                  <a:pt x="0" y="1564740"/>
                  <a:pt x="182578" y="1189021"/>
                  <a:pt x="217283" y="1057746"/>
                </a:cubicBezTo>
                <a:cubicBezTo>
                  <a:pt x="251988" y="926471"/>
                  <a:pt x="294238" y="973247"/>
                  <a:pt x="389299" y="813303"/>
                </a:cubicBezTo>
                <a:close/>
              </a:path>
            </a:pathLst>
          </a:custGeom>
          <a:solidFill>
            <a:srgbClr val="00B0F0"/>
          </a:solidFill>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TextBox 52"/>
          <p:cNvSpPr txBox="1">
            <a:spLocks noChangeArrowheads="1"/>
          </p:cNvSpPr>
          <p:nvPr/>
        </p:nvSpPr>
        <p:spPr bwMode="auto">
          <a:xfrm>
            <a:off x="6248400" y="1524000"/>
            <a:ext cx="28956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The water can also seep into the ground and be stored as </a:t>
            </a:r>
            <a:r>
              <a:rPr lang="en-US" altLang="en-US" u="sng"/>
              <a:t>ground water </a:t>
            </a:r>
            <a:r>
              <a:rPr lang="en-US" altLang="en-US"/>
              <a:t>until it makes it to a lake or is drawn up through roots of a plant</a:t>
            </a:r>
          </a:p>
        </p:txBody>
      </p:sp>
      <p:pic>
        <p:nvPicPr>
          <p:cNvPr id="29741" name="Picture 45" descr="http://www.cartoon-animals.com/images/cartoon_deer.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3657600"/>
            <a:ext cx="914400"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57"/>
          <p:cNvSpPr txBox="1">
            <a:spLocks noChangeArrowheads="1"/>
          </p:cNvSpPr>
          <p:nvPr/>
        </p:nvSpPr>
        <p:spPr bwMode="auto">
          <a:xfrm>
            <a:off x="7010400" y="2895600"/>
            <a:ext cx="1981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transpiration</a:t>
            </a:r>
          </a:p>
        </p:txBody>
      </p:sp>
      <p:sp>
        <p:nvSpPr>
          <p:cNvPr id="59" name="TextBox 58"/>
          <p:cNvSpPr txBox="1">
            <a:spLocks noChangeArrowheads="1"/>
          </p:cNvSpPr>
          <p:nvPr/>
        </p:nvSpPr>
        <p:spPr bwMode="auto">
          <a:xfrm>
            <a:off x="4114800" y="6019800"/>
            <a:ext cx="1676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Ground water</a:t>
            </a:r>
          </a:p>
        </p:txBody>
      </p:sp>
      <p:cxnSp>
        <p:nvCxnSpPr>
          <p:cNvPr id="61" name="Straight Arrow Connector 60"/>
          <p:cNvCxnSpPr>
            <a:stCxn id="59" idx="3"/>
          </p:cNvCxnSpPr>
          <p:nvPr/>
        </p:nvCxnSpPr>
        <p:spPr>
          <a:xfrm>
            <a:off x="5791200" y="6203950"/>
            <a:ext cx="762000" cy="4445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27784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0"/>
                                        <p:tgtEl>
                                          <p:spTgt spid="8"/>
                                        </p:tgtEl>
                                      </p:cBhvr>
                                    </p:animEffect>
                                  </p:childTnLst>
                                </p:cTn>
                              </p:par>
                              <p:par>
                                <p:cTn id="20" presetID="9" presetClass="exit" presetSubtype="0" fill="hold" nodeType="withEffect">
                                  <p:stCondLst>
                                    <p:cond delay="0"/>
                                  </p:stCondLst>
                                  <p:childTnLst>
                                    <p:animEffect transition="out" filter="dissolve">
                                      <p:cBhvr>
                                        <p:cTn id="21" dur="5000"/>
                                        <p:tgtEl>
                                          <p:spTgt spid="7"/>
                                        </p:tgtEl>
                                      </p:cBhvr>
                                    </p:animEffect>
                                    <p:set>
                                      <p:cBhvr>
                                        <p:cTn id="22" dur="1" fill="hold">
                                          <p:stCondLst>
                                            <p:cond delay="4999"/>
                                          </p:stCondLst>
                                        </p:cTn>
                                        <p:tgtEl>
                                          <p:spTgt spid="7"/>
                                        </p:tgtEl>
                                        <p:attrNameLst>
                                          <p:attrName>style.visibility</p:attrName>
                                        </p:attrNameLst>
                                      </p:cBhvr>
                                      <p:to>
                                        <p:strVal val="hidden"/>
                                      </p:to>
                                    </p:set>
                                  </p:childTnLst>
                                </p:cTn>
                              </p:par>
                              <p:par>
                                <p:cTn id="23" presetID="9" presetClass="entr" presetSubtype="0" fill="hold" grpId="0" nodeType="withEffect">
                                  <p:stCondLst>
                                    <p:cond delay="2000"/>
                                  </p:stCondLst>
                                  <p:childTnLst>
                                    <p:set>
                                      <p:cBhvr>
                                        <p:cTn id="24" dur="1" fill="hold">
                                          <p:stCondLst>
                                            <p:cond delay="0"/>
                                          </p:stCondLst>
                                        </p:cTn>
                                        <p:tgtEl>
                                          <p:spTgt spid="13"/>
                                        </p:tgtEl>
                                        <p:attrNameLst>
                                          <p:attrName>style.visibility</p:attrName>
                                        </p:attrNameLst>
                                      </p:cBhvr>
                                      <p:to>
                                        <p:strVal val="visible"/>
                                      </p:to>
                                    </p:set>
                                    <p:animEffect transition="in" filter="dissolve">
                                      <p:cBhvr>
                                        <p:cTn id="25" dur="5000"/>
                                        <p:tgtEl>
                                          <p:spTgt spid="13"/>
                                        </p:tgtEl>
                                      </p:cBhvr>
                                    </p:animEffect>
                                  </p:childTnLst>
                                </p:cTn>
                              </p:par>
                              <p:par>
                                <p:cTn id="26" presetID="1" presetClass="entr" presetSubtype="0" fill="hold" grpId="0" nodeType="withEffect">
                                  <p:stCondLst>
                                    <p:cond delay="2000"/>
                                  </p:stCondLst>
                                  <p:childTnLst>
                                    <p:set>
                                      <p:cBhvr>
                                        <p:cTn id="27" dur="1" fill="hold">
                                          <p:stCondLst>
                                            <p:cond delay="0"/>
                                          </p:stCondLst>
                                        </p:cTn>
                                        <p:tgtEl>
                                          <p:spTgt spid="14"/>
                                        </p:tgtEl>
                                        <p:attrNameLst>
                                          <p:attrName>style.visibility</p:attrName>
                                        </p:attrNameLst>
                                      </p:cBhvr>
                                      <p:to>
                                        <p:strVal val="visible"/>
                                      </p:to>
                                    </p:set>
                                  </p:childTnLst>
                                </p:cTn>
                              </p:par>
                              <p:par>
                                <p:cTn id="28" presetID="1" presetClass="entr" presetSubtype="0" fill="hold" grpId="0" nodeType="withEffect">
                                  <p:stCondLst>
                                    <p:cond delay="2000"/>
                                  </p:stCondLst>
                                  <p:childTnLst>
                                    <p:set>
                                      <p:cBhvr>
                                        <p:cTn id="29" dur="1" fill="hold">
                                          <p:stCondLst>
                                            <p:cond delay="0"/>
                                          </p:stCondLst>
                                        </p:cTn>
                                        <p:tgtEl>
                                          <p:spTgt spid="38"/>
                                        </p:tgtEl>
                                        <p:attrNameLst>
                                          <p:attrName>style.visibility</p:attrName>
                                        </p:attrNameLst>
                                      </p:cBhvr>
                                      <p:to>
                                        <p:strVal val="visible"/>
                                      </p:to>
                                    </p:set>
                                  </p:childTnLst>
                                </p:cTn>
                              </p:par>
                            </p:childTnLst>
                          </p:cTn>
                        </p:par>
                        <p:par>
                          <p:cTn id="30" fill="hold" nodeType="afterGroup">
                            <p:stCondLst>
                              <p:cond delay="7000"/>
                            </p:stCondLst>
                            <p:childTnLst>
                              <p:par>
                                <p:cTn id="31" presetID="22" presetClass="exit" presetSubtype="4" fill="hold" nodeType="afterEffect">
                                  <p:stCondLst>
                                    <p:cond delay="0"/>
                                  </p:stCondLst>
                                  <p:childTnLst>
                                    <p:animEffect transition="out" filter="wipe(down)">
                                      <p:cBhvr>
                                        <p:cTn id="32" dur="5000"/>
                                        <p:tgtEl>
                                          <p:spTgt spid="12"/>
                                        </p:tgtEl>
                                      </p:cBhvr>
                                    </p:animEffect>
                                    <p:set>
                                      <p:cBhvr>
                                        <p:cTn id="33" dur="1" fill="hold">
                                          <p:stCondLst>
                                            <p:cond delay="4999"/>
                                          </p:stCondLst>
                                        </p:cTn>
                                        <p:tgtEl>
                                          <p:spTgt spid="12"/>
                                        </p:tgtEl>
                                        <p:attrNameLst>
                                          <p:attrName>style.visibility</p:attrName>
                                        </p:attrNameLst>
                                      </p:cBhvr>
                                      <p:to>
                                        <p:strVal val="hidden"/>
                                      </p:to>
                                    </p:set>
                                  </p:childTnLst>
                                </p:cTn>
                              </p:par>
                              <p:par>
                                <p:cTn id="34" presetID="22" presetClass="exit" presetSubtype="4" fill="hold" nodeType="withEffect">
                                  <p:stCondLst>
                                    <p:cond delay="0"/>
                                  </p:stCondLst>
                                  <p:childTnLst>
                                    <p:animEffect transition="out" filter="wipe(down)">
                                      <p:cBhvr>
                                        <p:cTn id="35" dur="5000"/>
                                        <p:tgtEl>
                                          <p:spTgt spid="11"/>
                                        </p:tgtEl>
                                      </p:cBhvr>
                                    </p:animEffect>
                                    <p:set>
                                      <p:cBhvr>
                                        <p:cTn id="36" dur="1" fill="hold">
                                          <p:stCondLst>
                                            <p:cond delay="4999"/>
                                          </p:stCondLst>
                                        </p:cTn>
                                        <p:tgtEl>
                                          <p:spTgt spid="11"/>
                                        </p:tgtEl>
                                        <p:attrNameLst>
                                          <p:attrName>style.visibility</p:attrName>
                                        </p:attrNameLst>
                                      </p:cBhvr>
                                      <p:to>
                                        <p:strVal val="hidden"/>
                                      </p:to>
                                    </p:set>
                                  </p:childTnLst>
                                </p:cTn>
                              </p:par>
                              <p:par>
                                <p:cTn id="37" presetID="22" presetClass="exit" presetSubtype="4" fill="hold" nodeType="withEffect">
                                  <p:stCondLst>
                                    <p:cond delay="0"/>
                                  </p:stCondLst>
                                  <p:childTnLst>
                                    <p:animEffect transition="out" filter="wipe(down)">
                                      <p:cBhvr>
                                        <p:cTn id="38" dur="5000"/>
                                        <p:tgtEl>
                                          <p:spTgt spid="10"/>
                                        </p:tgtEl>
                                      </p:cBhvr>
                                    </p:animEffect>
                                    <p:set>
                                      <p:cBhvr>
                                        <p:cTn id="39" dur="1" fill="hold">
                                          <p:stCondLst>
                                            <p:cond delay="4999"/>
                                          </p:stCondLst>
                                        </p:cTn>
                                        <p:tgtEl>
                                          <p:spTgt spid="10"/>
                                        </p:tgtEl>
                                        <p:attrNameLst>
                                          <p:attrName>style.visibility</p:attrName>
                                        </p:attrNameLst>
                                      </p:cBhvr>
                                      <p:to>
                                        <p:strVal val="hidden"/>
                                      </p:to>
                                    </p:set>
                                  </p:childTnLst>
                                </p:cTn>
                              </p:par>
                              <p:par>
                                <p:cTn id="40" presetID="22" presetClass="exit" presetSubtype="4" fill="hold" nodeType="withEffect">
                                  <p:stCondLst>
                                    <p:cond delay="0"/>
                                  </p:stCondLst>
                                  <p:childTnLst>
                                    <p:animEffect transition="out" filter="wipe(down)">
                                      <p:cBhvr>
                                        <p:cTn id="41" dur="5000"/>
                                        <p:tgtEl>
                                          <p:spTgt spid="9"/>
                                        </p:tgtEl>
                                      </p:cBhvr>
                                    </p:animEffect>
                                    <p:set>
                                      <p:cBhvr>
                                        <p:cTn id="42" dur="1" fill="hold">
                                          <p:stCondLst>
                                            <p:cond delay="4999"/>
                                          </p:stCondLst>
                                        </p:cTn>
                                        <p:tgtEl>
                                          <p:spTgt spid="9"/>
                                        </p:tgtEl>
                                        <p:attrNameLst>
                                          <p:attrName>style.visibility</p:attrName>
                                        </p:attrNameLst>
                                      </p:cBhvr>
                                      <p:to>
                                        <p:strVal val="hidden"/>
                                      </p:to>
                                    </p:set>
                                  </p:childTnLst>
                                </p:cTn>
                              </p:par>
                              <p:par>
                                <p:cTn id="43" presetID="22" presetClass="exit" presetSubtype="4" fill="hold" nodeType="withEffect">
                                  <p:stCondLst>
                                    <p:cond delay="0"/>
                                  </p:stCondLst>
                                  <p:childTnLst>
                                    <p:animEffect transition="out" filter="wipe(down)">
                                      <p:cBhvr>
                                        <p:cTn id="44" dur="5000"/>
                                        <p:tgtEl>
                                          <p:spTgt spid="8"/>
                                        </p:tgtEl>
                                      </p:cBhvr>
                                    </p:animEffect>
                                    <p:set>
                                      <p:cBhvr>
                                        <p:cTn id="45" dur="1" fill="hold">
                                          <p:stCondLst>
                                            <p:cond delay="4999"/>
                                          </p:stCondLst>
                                        </p:cTn>
                                        <p:tgtEl>
                                          <p:spTgt spid="8"/>
                                        </p:tgtEl>
                                        <p:attrNameLst>
                                          <p:attrName>style.visibility</p:attrName>
                                        </p:attrNameLst>
                                      </p:cBhvr>
                                      <p:to>
                                        <p:strVal val="hidden"/>
                                      </p:to>
                                    </p:set>
                                  </p:childTnLst>
                                </p:cTn>
                              </p:par>
                            </p:childTnLst>
                          </p:cTn>
                        </p:par>
                        <p:par>
                          <p:cTn id="46" fill="hold" nodeType="afterGroup">
                            <p:stCondLst>
                              <p:cond delay="12000"/>
                            </p:stCondLst>
                            <p:childTnLst>
                              <p:par>
                                <p:cTn id="47" presetID="1" presetClass="exit" presetSubtype="0" fill="hold" grpId="1" nodeType="afterEffect">
                                  <p:stCondLst>
                                    <p:cond delay="0"/>
                                  </p:stCondLst>
                                  <p:childTnLst>
                                    <p:set>
                                      <p:cBhvr>
                                        <p:cTn id="48" dur="1" fill="hold">
                                          <p:stCondLst>
                                            <p:cond delay="0"/>
                                          </p:stCondLst>
                                        </p:cTn>
                                        <p:tgtEl>
                                          <p:spTgt spid="14"/>
                                        </p:tgtEl>
                                        <p:attrNameLst>
                                          <p:attrName>style.visibility</p:attrName>
                                        </p:attrNameLst>
                                      </p:cBhvr>
                                      <p:to>
                                        <p:strVal val="hidden"/>
                                      </p:to>
                                    </p:set>
                                  </p:childTnLst>
                                </p:cTn>
                              </p:par>
                            </p:childTnLst>
                          </p:cTn>
                        </p:par>
                        <p:par>
                          <p:cTn id="49" fill="hold" nodeType="afterGroup">
                            <p:stCondLst>
                              <p:cond delay="12000"/>
                            </p:stCondLst>
                            <p:childTnLst>
                              <p:par>
                                <p:cTn id="50" presetID="1" presetClass="exit" presetSubtype="0" fill="hold" grpId="1" nodeType="afterEffect">
                                  <p:stCondLst>
                                    <p:cond delay="0"/>
                                  </p:stCondLst>
                                  <p:childTnLst>
                                    <p:set>
                                      <p:cBhvr>
                                        <p:cTn id="51" dur="1" fill="hold">
                                          <p:stCondLst>
                                            <p:cond delay="0"/>
                                          </p:stCondLst>
                                        </p:cTn>
                                        <p:tgtEl>
                                          <p:spTgt spid="38"/>
                                        </p:tgtEl>
                                        <p:attrNameLst>
                                          <p:attrName>style.visibility</p:attrName>
                                        </p:attrNameLst>
                                      </p:cBhvr>
                                      <p:to>
                                        <p:strVal val="hidden"/>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9" presetClass="exit" presetSubtype="0" fill="hold" nodeType="clickEffect">
                                  <p:stCondLst>
                                    <p:cond delay="0"/>
                                  </p:stCondLst>
                                  <p:childTnLst>
                                    <p:animEffect transition="out" filter="dissolve">
                                      <p:cBhvr>
                                        <p:cTn id="55" dur="500"/>
                                        <p:tgtEl>
                                          <p:spTgt spid="4">
                                            <p:txEl>
                                              <p:pRg st="0" end="0"/>
                                            </p:txEl>
                                          </p:spTgt>
                                        </p:tgtEl>
                                      </p:cBhvr>
                                    </p:animEffect>
                                    <p:set>
                                      <p:cBhvr>
                                        <p:cTn id="56" dur="1" fill="hold">
                                          <p:stCondLst>
                                            <p:cond delay="499"/>
                                          </p:stCondLst>
                                        </p:cTn>
                                        <p:tgtEl>
                                          <p:spTgt spid="4">
                                            <p:txEl>
                                              <p:pRg st="0" end="0"/>
                                            </p:txEl>
                                          </p:spTgt>
                                        </p:tgtEl>
                                        <p:attrNameLst>
                                          <p:attrName>style.visibility</p:attrName>
                                        </p:attrNameLst>
                                      </p:cBhvr>
                                      <p:to>
                                        <p:strVal val="hidden"/>
                                      </p:to>
                                    </p:set>
                                  </p:childTnLst>
                                </p:cTn>
                              </p:par>
                              <p:par>
                                <p:cTn id="57" presetID="9"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dissolve">
                                      <p:cBhvr>
                                        <p:cTn id="59" dur="500"/>
                                        <p:tgtEl>
                                          <p:spTgt spid="15"/>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0" presetClass="path" presetSubtype="0" fill="hold" grpId="1" nodeType="clickEffect">
                                  <p:stCondLst>
                                    <p:cond delay="0"/>
                                  </p:stCondLst>
                                  <p:childTnLst>
                                    <p:animMotion origin="layout" path="M -2.5E-6 2.22222E-6 C -0.01597 0.00416 -0.03385 0.00833 -0.04184 0.01342 C -0.04982 0.01921 -0.05399 0.02592 -0.05781 0.03287 C -0.0618 0.03958 -0.05781 0.04537 -0.05399 0.05162 C -0.04982 0.05741 -0.04392 0.06366 -0.02968 0.06898 C -0.01805 0.07407 0.00209 0.07824 0.02379 0.08148 C 0.04393 0.08449 0.06771 0.08657 0.0915 0.08773 C 0.11545 0.08889 0.13924 0.08889 0.16146 0.08773 C 0.18525 0.08657 0.20695 0.08403 0.225 0.07986 C 0.24306 0.07616 0.25886 0.07153 0.26684 0.06574 C 0.27691 0.06065 0.28073 0.05324 0.28073 0.04745 C 0.28264 0.04166 0.28073 0.03495 0.27066 0.02916 C 0.26094 0.02384 0.24306 0.01967 0.2191 0.01759 C 0.19497 0.0162 0.17101 0.01828 0.15521 0.02176 C 0.14132 0.02546 0.13125 0.03125 0.12934 0.03796 C 0.12934 0.04491 0.13125 0.05116 0.14132 0.05625 C 0.15139 0.06157 0.14931 0.06273 0.18907 0.06944 C 0.225 0.07685 0.26094 0.07477 0.28264 0.07523 C 0.30452 0.07523 0.3224 0.07315 0.34427 0.07106 C 0.36841 0.06852 0.3882 0.06366 0.40226 0.05949 C 0.41615 0.05532 0.42205 0.05 0.43004 0.04166 C 0.43594 0.03333 0.43594 0.02916 0.43594 0.02291 C 0.43594 0.01666 0.43594 0.01041 0.43594 0.00416 " pathEditMode="relative" rAng="0" ptsTypes="fffffffffffffffffffffff">
                                      <p:cBhvr>
                                        <p:cTn id="63" dur="5000" fill="hold"/>
                                        <p:tgtEl>
                                          <p:spTgt spid="13"/>
                                        </p:tgtEl>
                                        <p:attrNameLst>
                                          <p:attrName>ppt_x</p:attrName>
                                          <p:attrName>ppt_y</p:attrName>
                                        </p:attrNameLst>
                                      </p:cBhvr>
                                      <p:rCtr x="18698" y="4444"/>
                                    </p:animMotion>
                                  </p:childTnLst>
                                </p:cTn>
                              </p:par>
                              <p:par>
                                <p:cTn id="64" presetID="1" presetClass="entr" presetSubtype="0" fill="hold" grpId="0" nodeType="withEffect">
                                  <p:stCondLst>
                                    <p:cond delay="1000"/>
                                  </p:stCondLst>
                                  <p:childTnLst>
                                    <p:set>
                                      <p:cBhvr>
                                        <p:cTn id="65" dur="1" fill="hold">
                                          <p:stCondLst>
                                            <p:cond delay="0"/>
                                          </p:stCondLst>
                                        </p:cTn>
                                        <p:tgtEl>
                                          <p:spTgt spid="16"/>
                                        </p:tgtEl>
                                        <p:attrNameLst>
                                          <p:attrName>style.visibility</p:attrName>
                                        </p:attrNameLst>
                                      </p:cBhvr>
                                      <p:to>
                                        <p:strVal val="visible"/>
                                      </p:to>
                                    </p:set>
                                  </p:childTnLst>
                                </p:cTn>
                              </p:par>
                            </p:childTnLst>
                          </p:cTn>
                        </p:par>
                        <p:par>
                          <p:cTn id="66" fill="hold" nodeType="afterGroup">
                            <p:stCondLst>
                              <p:cond delay="5000"/>
                            </p:stCondLst>
                            <p:childTnLst>
                              <p:par>
                                <p:cTn id="67" presetID="1" presetClass="exit" presetSubtype="0" fill="hold" grpId="1" nodeType="afterEffect">
                                  <p:stCondLst>
                                    <p:cond delay="1000"/>
                                  </p:stCondLst>
                                  <p:childTnLst>
                                    <p:set>
                                      <p:cBhvr>
                                        <p:cTn id="68" dur="1" fill="hold">
                                          <p:stCondLst>
                                            <p:cond delay="0"/>
                                          </p:stCondLst>
                                        </p:cTn>
                                        <p:tgtEl>
                                          <p:spTgt spid="16"/>
                                        </p:tgtEl>
                                        <p:attrNameLst>
                                          <p:attrName>style.visibility</p:attrName>
                                        </p:attrNameLst>
                                      </p:cBhvr>
                                      <p:to>
                                        <p:strVal val="hidden"/>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xit" presetSubtype="0" fill="hold" grpId="1" nodeType="clickEffect">
                                  <p:stCondLst>
                                    <p:cond delay="0"/>
                                  </p:stCondLst>
                                  <p:childTnLst>
                                    <p:set>
                                      <p:cBhvr>
                                        <p:cTn id="72" dur="1" fill="hold">
                                          <p:stCondLst>
                                            <p:cond delay="0"/>
                                          </p:stCondLst>
                                        </p:cTn>
                                        <p:tgtEl>
                                          <p:spTgt spid="15"/>
                                        </p:tgtEl>
                                        <p:attrNameLst>
                                          <p:attrName>style.visibility</p:attrName>
                                        </p:attrNameLst>
                                      </p:cBhvr>
                                      <p:to>
                                        <p:strVal val="hidden"/>
                                      </p:to>
                                    </p:set>
                                  </p:childTnLst>
                                </p:cTn>
                              </p:par>
                              <p:par>
                                <p:cTn id="73" presetID="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9" presetClass="entr" presetSubtype="0" fill="hold" nodeType="click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dissolve">
                                      <p:cBhvr>
                                        <p:cTn id="79" dur="500"/>
                                        <p:tgtEl>
                                          <p:spTgt spid="2"/>
                                        </p:tgtEl>
                                      </p:cBhvr>
                                    </p:animEffect>
                                  </p:childTnLst>
                                </p:cTn>
                              </p:par>
                              <p:par>
                                <p:cTn id="80" presetID="9" presetClass="entr" presetSubtype="0" fill="hold" nodeType="with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dissolve">
                                      <p:cBhvr>
                                        <p:cTn id="82" dur="500"/>
                                        <p:tgtEl>
                                          <p:spTgt spid="3"/>
                                        </p:tgtEl>
                                      </p:cBhvr>
                                    </p:animEffect>
                                  </p:childTnLst>
                                </p:cTn>
                              </p:par>
                              <p:par>
                                <p:cTn id="83" presetID="1" presetClass="entr" presetSubtype="0"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childTnLst>
                                </p:cTn>
                              </p:par>
                              <p:par>
                                <p:cTn id="85" presetID="40" presetClass="path" presetSubtype="0" fill="hold" nodeType="withEffect">
                                  <p:stCondLst>
                                    <p:cond delay="0"/>
                                  </p:stCondLst>
                                  <p:childTnLst>
                                    <p:animMotion origin="layout" path="M 3.33333E-6 -3.37497E-6 C 0.01892 0.00278 0.03715 0.00717 0.03715 0.0155 C 0.03715 0.02522 0.01909 0.02846 0.00017 0.03169 C -0.02084 0.03586 -0.04167 0.0391 -0.04167 0.04974 C -0.04167 0.05968 -0.02084 0.06269 3.33333E-6 0.06686 C 0.01909 0.06894 0.03715 0.0731 0.03715 0.08282 C 0.03715 0.09138 0.01909 0.09577 0.00017 0.09901 C -0.02084 0.10225 -0.04167 0.10641 -0.04167 0.11613 C -0.04167 0.12584 0.00017 0.13324 3.33333E-6 0.13324 C 0.01909 0.13625 0.03715 0.13972 0.03715 0.14944 C 0.03715 0.15869 0.01909 0.16216 0.00017 0.1654 C -0.02084 0.16979 -0.04167 0.1728 -0.04167 0.18344 C -0.04167 0.19316 -0.02084 0.19639 3.33333E-6 0.1994 C 0.01909 0.2038 0.03715 0.2068 0.03715 0.21652 C 0.03715 0.22508 0.01909 0.22924 0.00017 0.23271 C -0.02084 0.23572 -0.04167 0.24011 -0.04167 0.24983 C -0.04167 0.25931 -0.02084 0.26255 3.33333E-6 0.26695 " pathEditMode="relative" rAng="5400000" ptsTypes="fffffffffffffffff">
                                      <p:cBhvr>
                                        <p:cTn id="86" dur="5000" fill="hold"/>
                                        <p:tgtEl>
                                          <p:spTgt spid="2"/>
                                        </p:tgtEl>
                                        <p:attrNameLst>
                                          <p:attrName>ppt_x</p:attrName>
                                          <p:attrName>ppt_y</p:attrName>
                                        </p:attrNameLst>
                                      </p:cBhvr>
                                      <p:rCtr x="-226" y="13347"/>
                                    </p:animMotion>
                                  </p:childTnLst>
                                </p:cTn>
                              </p:par>
                              <p:par>
                                <p:cTn id="87" presetID="0" presetClass="path" presetSubtype="0" fill="hold" nodeType="withEffect">
                                  <p:stCondLst>
                                    <p:cond delay="0"/>
                                  </p:stCondLst>
                                  <p:childTnLst>
                                    <p:animMotion origin="layout" path="M -3.33333E-6 3.98334E-6 L -3.33333E-6 0.27758 " pathEditMode="relative" ptsTypes="AA">
                                      <p:cBhvr>
                                        <p:cTn id="88" dur="5000" fill="hold"/>
                                        <p:tgtEl>
                                          <p:spTgt spid="3"/>
                                        </p:tgtEl>
                                        <p:attrNameLst>
                                          <p:attrName>ppt_x</p:attrName>
                                          <p:attrName>ppt_y</p:attrName>
                                        </p:attrNameLst>
                                      </p:cBhvr>
                                    </p:animMotion>
                                  </p:childTnLst>
                                </p:cTn>
                              </p:par>
                              <p:par>
                                <p:cTn id="89" presetID="9" presetClass="exit" presetSubtype="0" fill="hold" grpId="2" nodeType="withEffect">
                                  <p:stCondLst>
                                    <p:cond delay="0"/>
                                  </p:stCondLst>
                                  <p:childTnLst>
                                    <p:animEffect transition="out" filter="dissolve">
                                      <p:cBhvr>
                                        <p:cTn id="90" dur="5000"/>
                                        <p:tgtEl>
                                          <p:spTgt spid="13"/>
                                        </p:tgtEl>
                                      </p:cBhvr>
                                    </p:animEffect>
                                    <p:set>
                                      <p:cBhvr>
                                        <p:cTn id="91" dur="1" fill="hold">
                                          <p:stCondLst>
                                            <p:cond delay="4999"/>
                                          </p:stCondLst>
                                        </p:cTn>
                                        <p:tgtEl>
                                          <p:spTgt spid="13"/>
                                        </p:tgtEl>
                                        <p:attrNameLst>
                                          <p:attrName>style.visibility</p:attrName>
                                        </p:attrNameLst>
                                      </p:cBhvr>
                                      <p:to>
                                        <p:strVal val="hidden"/>
                                      </p:to>
                                    </p:set>
                                  </p:childTnLst>
                                </p:cTn>
                              </p:par>
                              <p:par>
                                <p:cTn id="92" presetID="9" presetClass="entr" presetSubtype="0" fill="hold" nodeType="with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dissolve">
                                      <p:cBhvr>
                                        <p:cTn id="94" dur="5000"/>
                                        <p:tgtEl>
                                          <p:spTgt spid="37"/>
                                        </p:tgtEl>
                                      </p:cBhvr>
                                    </p:animEffect>
                                  </p:childTnLst>
                                </p:cTn>
                              </p:par>
                            </p:childTnLst>
                          </p:cTn>
                        </p:par>
                        <p:par>
                          <p:cTn id="95" fill="hold" nodeType="afterGroup">
                            <p:stCondLst>
                              <p:cond delay="5000"/>
                            </p:stCondLst>
                            <p:childTnLst>
                              <p:par>
                                <p:cTn id="96" presetID="9" presetClass="exit" presetSubtype="0" fill="hold" nodeType="afterEffect">
                                  <p:stCondLst>
                                    <p:cond delay="0"/>
                                  </p:stCondLst>
                                  <p:childTnLst>
                                    <p:animEffect transition="out" filter="dissolve">
                                      <p:cBhvr>
                                        <p:cTn id="97" dur="500"/>
                                        <p:tgtEl>
                                          <p:spTgt spid="2"/>
                                        </p:tgtEl>
                                      </p:cBhvr>
                                    </p:animEffect>
                                    <p:set>
                                      <p:cBhvr>
                                        <p:cTn id="98" dur="1" fill="hold">
                                          <p:stCondLst>
                                            <p:cond delay="499"/>
                                          </p:stCondLst>
                                        </p:cTn>
                                        <p:tgtEl>
                                          <p:spTgt spid="2"/>
                                        </p:tgtEl>
                                        <p:attrNameLst>
                                          <p:attrName>style.visibility</p:attrName>
                                        </p:attrNameLst>
                                      </p:cBhvr>
                                      <p:to>
                                        <p:strVal val="hidden"/>
                                      </p:to>
                                    </p:set>
                                  </p:childTnLst>
                                </p:cTn>
                              </p:par>
                              <p:par>
                                <p:cTn id="99" presetID="9" presetClass="exit" presetSubtype="0" fill="hold" nodeType="withEffect">
                                  <p:stCondLst>
                                    <p:cond delay="0"/>
                                  </p:stCondLst>
                                  <p:childTnLst>
                                    <p:animEffect transition="out" filter="dissolve">
                                      <p:cBhvr>
                                        <p:cTn id="100" dur="500"/>
                                        <p:tgtEl>
                                          <p:spTgt spid="3"/>
                                        </p:tgtEl>
                                      </p:cBhvr>
                                    </p:animEffect>
                                    <p:set>
                                      <p:cBhvr>
                                        <p:cTn id="101" dur="1" fill="hold">
                                          <p:stCondLst>
                                            <p:cond delay="499"/>
                                          </p:stCondLst>
                                        </p:cTn>
                                        <p:tgtEl>
                                          <p:spTgt spid="3"/>
                                        </p:tgtEl>
                                        <p:attrNameLst>
                                          <p:attrName>style.visibility</p:attrName>
                                        </p:attrNameLst>
                                      </p:cBhvr>
                                      <p:to>
                                        <p:strVal val="hidden"/>
                                      </p:to>
                                    </p:set>
                                  </p:childTnLst>
                                </p:cTn>
                              </p:par>
                            </p:childTnLst>
                          </p:cTn>
                        </p:par>
                        <p:par>
                          <p:cTn id="102" fill="hold" nodeType="afterGroup">
                            <p:stCondLst>
                              <p:cond delay="5500"/>
                            </p:stCondLst>
                            <p:childTnLst>
                              <p:par>
                                <p:cTn id="103" presetID="1" presetClass="exit" presetSubtype="0" fill="hold" grpId="1" nodeType="afterEffect">
                                  <p:stCondLst>
                                    <p:cond delay="0"/>
                                  </p:stCondLst>
                                  <p:childTnLst>
                                    <p:set>
                                      <p:cBhvr>
                                        <p:cTn id="104" dur="1" fill="hold">
                                          <p:stCondLst>
                                            <p:cond delay="0"/>
                                          </p:stCondLst>
                                        </p:cTn>
                                        <p:tgtEl>
                                          <p:spTgt spid="36"/>
                                        </p:tgtEl>
                                        <p:attrNameLst>
                                          <p:attrName>style.visibility</p:attrName>
                                        </p:attrNameLst>
                                      </p:cBhvr>
                                      <p:to>
                                        <p:strVal val="hidden"/>
                                      </p:to>
                                    </p:se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 presetClass="exit" presetSubtype="0" fill="hold" grpId="1" nodeType="clickEffect">
                                  <p:stCondLst>
                                    <p:cond delay="0"/>
                                  </p:stCondLst>
                                  <p:childTnLst>
                                    <p:set>
                                      <p:cBhvr>
                                        <p:cTn id="108" dur="1" fill="hold">
                                          <p:stCondLst>
                                            <p:cond delay="0"/>
                                          </p:stCondLst>
                                        </p:cTn>
                                        <p:tgtEl>
                                          <p:spTgt spid="17"/>
                                        </p:tgtEl>
                                        <p:attrNameLst>
                                          <p:attrName>style.visibility</p:attrName>
                                        </p:attrNameLst>
                                      </p:cBhvr>
                                      <p:to>
                                        <p:strVal val="hidden"/>
                                      </p:to>
                                    </p:set>
                                  </p:childTnLst>
                                </p:cTn>
                              </p:par>
                              <p:par>
                                <p:cTn id="109" presetID="1" presetClass="entr" presetSubtype="0" fill="hold" grpId="0" nodeType="withEffect">
                                  <p:stCondLst>
                                    <p:cond delay="0"/>
                                  </p:stCondLst>
                                  <p:childTnLst>
                                    <p:set>
                                      <p:cBhvr>
                                        <p:cTn id="110"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6" presetClass="emph" presetSubtype="0" autoRev="1" fill="hold" nodeType="clickEffect">
                                  <p:stCondLst>
                                    <p:cond delay="0"/>
                                  </p:stCondLst>
                                  <p:childTnLst>
                                    <p:animScale>
                                      <p:cBhvr>
                                        <p:cTn id="114" dur="1000" fill="hold"/>
                                        <p:tgtEl>
                                          <p:spTgt spid="37"/>
                                        </p:tgtEl>
                                      </p:cBhvr>
                                      <p:by x="100000" y="25000"/>
                                    </p:animScale>
                                  </p:childTnLst>
                                </p:cTn>
                              </p:par>
                              <p:par>
                                <p:cTn id="115" presetID="1" presetClass="entr" presetSubtype="0" fill="hold" nodeType="withEffect">
                                  <p:stCondLst>
                                    <p:cond delay="0"/>
                                  </p:stCondLst>
                                  <p:childTnLst>
                                    <p:set>
                                      <p:cBhvr>
                                        <p:cTn id="116" dur="1" fill="hold">
                                          <p:stCondLst>
                                            <p:cond delay="0"/>
                                          </p:stCondLst>
                                        </p:cTn>
                                        <p:tgtEl>
                                          <p:spTgt spid="42"/>
                                        </p:tgtEl>
                                        <p:attrNameLst>
                                          <p:attrName>style.visibility</p:attrName>
                                        </p:attrNameLst>
                                      </p:cBhvr>
                                      <p:to>
                                        <p:strVal val="visible"/>
                                      </p:to>
                                    </p:set>
                                  </p:childTnLst>
                                </p:cTn>
                              </p:par>
                              <p:par>
                                <p:cTn id="117" presetID="0" presetClass="path" presetSubtype="0" accel="50000" decel="50000" fill="hold" nodeType="withEffect">
                                  <p:stCondLst>
                                    <p:cond delay="0"/>
                                  </p:stCondLst>
                                  <p:childTnLst>
                                    <p:animMotion origin="layout" path="M 0 0 L -0.45 -0.04441 " pathEditMode="relative" ptsTypes="AA">
                                      <p:cBhvr>
                                        <p:cTn id="118" dur="2000" fill="hold"/>
                                        <p:tgtEl>
                                          <p:spTgt spid="37"/>
                                        </p:tgtEl>
                                        <p:attrNameLst>
                                          <p:attrName>ppt_x</p:attrName>
                                          <p:attrName>ppt_y</p:attrName>
                                        </p:attrNameLst>
                                      </p:cBhvr>
                                    </p:animMotion>
                                  </p:childTnLst>
                                </p:cTn>
                              </p:par>
                              <p:par>
                                <p:cTn id="119" presetID="1" presetClass="entr" presetSubtype="0" fill="hold" grpId="0" nodeType="withEffect">
                                  <p:stCondLst>
                                    <p:cond delay="1000"/>
                                  </p:stCondLst>
                                  <p:childTnLst>
                                    <p:set>
                                      <p:cBhvr>
                                        <p:cTn id="120" dur="1" fill="hold">
                                          <p:stCondLst>
                                            <p:cond delay="0"/>
                                          </p:stCondLst>
                                        </p:cTn>
                                        <p:tgtEl>
                                          <p:spTgt spid="43"/>
                                        </p:tgtEl>
                                        <p:attrNameLst>
                                          <p:attrName>style.visibility</p:attrName>
                                        </p:attrNameLst>
                                      </p:cBhvr>
                                      <p:to>
                                        <p:strVal val="visible"/>
                                      </p:to>
                                    </p:set>
                                  </p:childTnLst>
                                </p:cTn>
                              </p:par>
                            </p:childTnLst>
                          </p:cTn>
                        </p:par>
                        <p:par>
                          <p:cTn id="121" fill="hold" nodeType="afterGroup">
                            <p:stCondLst>
                              <p:cond delay="2000"/>
                            </p:stCondLst>
                            <p:childTnLst>
                              <p:par>
                                <p:cTn id="122" presetID="9" presetClass="exit" presetSubtype="0" fill="hold" nodeType="afterEffect">
                                  <p:stCondLst>
                                    <p:cond delay="0"/>
                                  </p:stCondLst>
                                  <p:childTnLst>
                                    <p:animEffect transition="out" filter="dissolve">
                                      <p:cBhvr>
                                        <p:cTn id="123" dur="3000"/>
                                        <p:tgtEl>
                                          <p:spTgt spid="37"/>
                                        </p:tgtEl>
                                      </p:cBhvr>
                                    </p:animEffect>
                                    <p:set>
                                      <p:cBhvr>
                                        <p:cTn id="124" dur="1" fill="hold">
                                          <p:stCondLst>
                                            <p:cond delay="2999"/>
                                          </p:stCondLst>
                                        </p:cTn>
                                        <p:tgtEl>
                                          <p:spTgt spid="37"/>
                                        </p:tgtEl>
                                        <p:attrNameLst>
                                          <p:attrName>style.visibility</p:attrName>
                                        </p:attrNameLst>
                                      </p:cBhvr>
                                      <p:to>
                                        <p:strVal val="hidden"/>
                                      </p:to>
                                    </p:set>
                                  </p:childTnLst>
                                </p:cTn>
                              </p:par>
                            </p:childTnLst>
                          </p:cTn>
                        </p:par>
                        <p:par>
                          <p:cTn id="125" fill="hold" nodeType="afterGroup">
                            <p:stCondLst>
                              <p:cond delay="5000"/>
                            </p:stCondLst>
                            <p:childTnLst>
                              <p:par>
                                <p:cTn id="126" presetID="1" presetClass="exit" presetSubtype="0" fill="hold" grpId="1" nodeType="afterEffect">
                                  <p:stCondLst>
                                    <p:cond delay="0"/>
                                  </p:stCondLst>
                                  <p:childTnLst>
                                    <p:set>
                                      <p:cBhvr>
                                        <p:cTn id="127" dur="1" fill="hold">
                                          <p:stCondLst>
                                            <p:cond delay="0"/>
                                          </p:stCondLst>
                                        </p:cTn>
                                        <p:tgtEl>
                                          <p:spTgt spid="43"/>
                                        </p:tgtEl>
                                        <p:attrNameLst>
                                          <p:attrName>style.visibility</p:attrName>
                                        </p:attrNameLst>
                                      </p:cBhvr>
                                      <p:to>
                                        <p:strVal val="hidden"/>
                                      </p:to>
                                    </p:se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1" presetClass="exit" presetSubtype="0" fill="hold" nodeType="clickEffect">
                                  <p:stCondLst>
                                    <p:cond delay="0"/>
                                  </p:stCondLst>
                                  <p:childTnLst>
                                    <p:set>
                                      <p:cBhvr>
                                        <p:cTn id="131" dur="1" fill="hold">
                                          <p:stCondLst>
                                            <p:cond delay="0"/>
                                          </p:stCondLst>
                                        </p:cTn>
                                        <p:tgtEl>
                                          <p:spTgt spid="39">
                                            <p:txEl>
                                              <p:pRg st="0" end="0"/>
                                            </p:txEl>
                                          </p:spTgt>
                                        </p:tgtEl>
                                        <p:attrNameLst>
                                          <p:attrName>style.visibility</p:attrName>
                                        </p:attrNameLst>
                                      </p:cBhvr>
                                      <p:to>
                                        <p:strVal val="hidden"/>
                                      </p:to>
                                    </p:set>
                                  </p:childTnLst>
                                </p:cTn>
                              </p:par>
                              <p:par>
                                <p:cTn id="132" presetID="1" presetClass="entr" presetSubtype="0" fill="hold" grpId="0" nodeType="withEffect">
                                  <p:stCondLst>
                                    <p:cond delay="0"/>
                                  </p:stCondLst>
                                  <p:childTnLst>
                                    <p:set>
                                      <p:cBhvr>
                                        <p:cTn id="133" dur="1" fill="hold">
                                          <p:stCondLst>
                                            <p:cond delay="0"/>
                                          </p:stCondLst>
                                        </p:cTn>
                                        <p:tgtEl>
                                          <p:spTgt spid="40">
                                            <p:txEl>
                                              <p:pRg st="0" end="0"/>
                                            </p:txEl>
                                          </p:spTgt>
                                        </p:tgtEl>
                                        <p:attrNameLst>
                                          <p:attrName>style.visibility</p:attrName>
                                        </p:attrNameLst>
                                      </p:cBhvr>
                                      <p:to>
                                        <p:strVal val="visible"/>
                                      </p:to>
                                    </p:se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2" presetClass="entr" presetSubtype="8" fill="hold" nodeType="clickEffect">
                                  <p:stCondLst>
                                    <p:cond delay="0"/>
                                  </p:stCondLst>
                                  <p:childTnLst>
                                    <p:set>
                                      <p:cBhvr>
                                        <p:cTn id="137" dur="1" fill="hold">
                                          <p:stCondLst>
                                            <p:cond delay="0"/>
                                          </p:stCondLst>
                                        </p:cTn>
                                        <p:tgtEl>
                                          <p:spTgt spid="29741"/>
                                        </p:tgtEl>
                                        <p:attrNameLst>
                                          <p:attrName>style.visibility</p:attrName>
                                        </p:attrNameLst>
                                      </p:cBhvr>
                                      <p:to>
                                        <p:strVal val="visible"/>
                                      </p:to>
                                    </p:set>
                                    <p:anim calcmode="lin" valueType="num">
                                      <p:cBhvr additive="base">
                                        <p:cTn id="138" dur="2000" fill="hold"/>
                                        <p:tgtEl>
                                          <p:spTgt spid="29741"/>
                                        </p:tgtEl>
                                        <p:attrNameLst>
                                          <p:attrName>ppt_x</p:attrName>
                                        </p:attrNameLst>
                                      </p:cBhvr>
                                      <p:tavLst>
                                        <p:tav tm="0">
                                          <p:val>
                                            <p:strVal val="0-#ppt_w/2"/>
                                          </p:val>
                                        </p:tav>
                                        <p:tav tm="100000">
                                          <p:val>
                                            <p:strVal val="#ppt_x"/>
                                          </p:val>
                                        </p:tav>
                                      </p:tavLst>
                                    </p:anim>
                                    <p:anim calcmode="lin" valueType="num">
                                      <p:cBhvr additive="base">
                                        <p:cTn id="139" dur="2000" fill="hold"/>
                                        <p:tgtEl>
                                          <p:spTgt spid="29741"/>
                                        </p:tgtEl>
                                        <p:attrNameLst>
                                          <p:attrName>ppt_y</p:attrName>
                                        </p:attrNameLst>
                                      </p:cBhvr>
                                      <p:tavLst>
                                        <p:tav tm="0">
                                          <p:val>
                                            <p:strVal val="#ppt_y"/>
                                          </p:val>
                                        </p:tav>
                                        <p:tav tm="100000">
                                          <p:val>
                                            <p:strVal val="#ppt_y"/>
                                          </p:val>
                                        </p:tav>
                                      </p:tavLst>
                                    </p:anim>
                                  </p:childTnLst>
                                </p:cTn>
                              </p:par>
                              <p:par>
                                <p:cTn id="140" presetID="22" presetClass="entr" presetSubtype="4" fill="hold" nodeType="withEffect">
                                  <p:stCondLst>
                                    <p:cond delay="0"/>
                                  </p:stCondLst>
                                  <p:childTnLst>
                                    <p:set>
                                      <p:cBhvr>
                                        <p:cTn id="141" dur="1" fill="hold">
                                          <p:stCondLst>
                                            <p:cond delay="0"/>
                                          </p:stCondLst>
                                        </p:cTn>
                                        <p:tgtEl>
                                          <p:spTgt spid="29739"/>
                                        </p:tgtEl>
                                        <p:attrNameLst>
                                          <p:attrName>style.visibility</p:attrName>
                                        </p:attrNameLst>
                                      </p:cBhvr>
                                      <p:to>
                                        <p:strVal val="visible"/>
                                      </p:to>
                                    </p:set>
                                    <p:animEffect transition="in" filter="wipe(down)">
                                      <p:cBhvr>
                                        <p:cTn id="142" dur="3000"/>
                                        <p:tgtEl>
                                          <p:spTgt spid="29739"/>
                                        </p:tgtEl>
                                      </p:cBhvr>
                                    </p:animEffect>
                                  </p:childTnLst>
                                </p:cTn>
                              </p:par>
                            </p:childTnLst>
                          </p:cTn>
                        </p:par>
                        <p:par>
                          <p:cTn id="143" fill="hold" nodeType="afterGroup">
                            <p:stCondLst>
                              <p:cond delay="3000"/>
                            </p:stCondLst>
                            <p:childTnLst>
                              <p:par>
                                <p:cTn id="144" presetID="9" presetClass="exit" presetSubtype="0" fill="hold" nodeType="afterEffect">
                                  <p:stCondLst>
                                    <p:cond delay="0"/>
                                  </p:stCondLst>
                                  <p:childTnLst>
                                    <p:animEffect transition="out" filter="dissolve">
                                      <p:cBhvr>
                                        <p:cTn id="145" dur="2000"/>
                                        <p:tgtEl>
                                          <p:spTgt spid="42"/>
                                        </p:tgtEl>
                                      </p:cBhvr>
                                    </p:animEffect>
                                    <p:set>
                                      <p:cBhvr>
                                        <p:cTn id="146" dur="1" fill="hold">
                                          <p:stCondLst>
                                            <p:cond delay="1999"/>
                                          </p:stCondLst>
                                        </p:cTn>
                                        <p:tgtEl>
                                          <p:spTgt spid="42"/>
                                        </p:tgtEl>
                                        <p:attrNameLst>
                                          <p:attrName>style.visibility</p:attrName>
                                        </p:attrNameLst>
                                      </p:cBhvr>
                                      <p:to>
                                        <p:strVal val="hidden"/>
                                      </p:to>
                                    </p:set>
                                  </p:childTnLst>
                                </p:cTn>
                              </p:par>
                            </p:childTnLst>
                          </p:cTn>
                        </p:par>
                        <p:par>
                          <p:cTn id="147" fill="hold" nodeType="afterGroup">
                            <p:stCondLst>
                              <p:cond delay="5000"/>
                            </p:stCondLst>
                            <p:childTnLst>
                              <p:par>
                                <p:cTn id="148" presetID="22" presetClass="entr" presetSubtype="4" fill="hold" grpId="0" nodeType="afterEffect">
                                  <p:stCondLst>
                                    <p:cond delay="0"/>
                                  </p:stCondLst>
                                  <p:childTnLst>
                                    <p:set>
                                      <p:cBhvr>
                                        <p:cTn id="149" dur="1" fill="hold">
                                          <p:stCondLst>
                                            <p:cond delay="0"/>
                                          </p:stCondLst>
                                        </p:cTn>
                                        <p:tgtEl>
                                          <p:spTgt spid="45"/>
                                        </p:tgtEl>
                                        <p:attrNameLst>
                                          <p:attrName>style.visibility</p:attrName>
                                        </p:attrNameLst>
                                      </p:cBhvr>
                                      <p:to>
                                        <p:strVal val="visible"/>
                                      </p:to>
                                    </p:set>
                                    <p:animEffect transition="in" filter="wipe(down)">
                                      <p:cBhvr>
                                        <p:cTn id="150" dur="5000"/>
                                        <p:tgtEl>
                                          <p:spTgt spid="45"/>
                                        </p:tgtEl>
                                      </p:cBhvr>
                                    </p:animEffect>
                                  </p:childTnLst>
                                </p:cTn>
                              </p:par>
                              <p:par>
                                <p:cTn id="151" presetID="22" presetClass="entr" presetSubtype="4" fill="hold" grpId="0" nodeType="withEffect">
                                  <p:stCondLst>
                                    <p:cond delay="0"/>
                                  </p:stCondLst>
                                  <p:childTnLst>
                                    <p:set>
                                      <p:cBhvr>
                                        <p:cTn id="152" dur="1" fill="hold">
                                          <p:stCondLst>
                                            <p:cond delay="0"/>
                                          </p:stCondLst>
                                        </p:cTn>
                                        <p:tgtEl>
                                          <p:spTgt spid="46"/>
                                        </p:tgtEl>
                                        <p:attrNameLst>
                                          <p:attrName>style.visibility</p:attrName>
                                        </p:attrNameLst>
                                      </p:cBhvr>
                                      <p:to>
                                        <p:strVal val="visible"/>
                                      </p:to>
                                    </p:set>
                                    <p:animEffect transition="in" filter="wipe(down)">
                                      <p:cBhvr>
                                        <p:cTn id="153" dur="5000"/>
                                        <p:tgtEl>
                                          <p:spTgt spid="46"/>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wipe(down)">
                                      <p:cBhvr>
                                        <p:cTn id="156" dur="5000"/>
                                        <p:tgtEl>
                                          <p:spTgt spid="47"/>
                                        </p:tgtEl>
                                      </p:cBhvr>
                                    </p:animEffect>
                                  </p:childTnLst>
                                </p:cTn>
                              </p:par>
                              <p:par>
                                <p:cTn id="157" presetID="22" presetClass="entr" presetSubtype="4" fill="hold" grpId="0" nodeType="withEffect">
                                  <p:stCondLst>
                                    <p:cond delay="0"/>
                                  </p:stCondLst>
                                  <p:childTnLst>
                                    <p:set>
                                      <p:cBhvr>
                                        <p:cTn id="158" dur="1" fill="hold">
                                          <p:stCondLst>
                                            <p:cond delay="0"/>
                                          </p:stCondLst>
                                        </p:cTn>
                                        <p:tgtEl>
                                          <p:spTgt spid="48"/>
                                        </p:tgtEl>
                                        <p:attrNameLst>
                                          <p:attrName>style.visibility</p:attrName>
                                        </p:attrNameLst>
                                      </p:cBhvr>
                                      <p:to>
                                        <p:strVal val="visible"/>
                                      </p:to>
                                    </p:set>
                                    <p:animEffect transition="in" filter="wipe(down)">
                                      <p:cBhvr>
                                        <p:cTn id="159" dur="5000"/>
                                        <p:tgtEl>
                                          <p:spTgt spid="48"/>
                                        </p:tgtEl>
                                      </p:cBhvr>
                                    </p:animEffect>
                                  </p:childTnLst>
                                </p:cTn>
                              </p:par>
                              <p:par>
                                <p:cTn id="160" presetID="22" presetClass="entr" presetSubtype="4" fill="hold" grpId="0" nodeType="with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wipe(down)">
                                      <p:cBhvr>
                                        <p:cTn id="162" dur="5000"/>
                                        <p:tgtEl>
                                          <p:spTgt spid="49"/>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50"/>
                                        </p:tgtEl>
                                        <p:attrNameLst>
                                          <p:attrName>style.visibility</p:attrName>
                                        </p:attrNameLst>
                                      </p:cBhvr>
                                      <p:to>
                                        <p:strVal val="visible"/>
                                      </p:to>
                                    </p:set>
                                    <p:animEffect transition="in" filter="wipe(down)">
                                      <p:cBhvr>
                                        <p:cTn id="165" dur="5000"/>
                                        <p:tgtEl>
                                          <p:spTgt spid="50"/>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51"/>
                                        </p:tgtEl>
                                        <p:attrNameLst>
                                          <p:attrName>style.visibility</p:attrName>
                                        </p:attrNameLst>
                                      </p:cBhvr>
                                      <p:to>
                                        <p:strVal val="visible"/>
                                      </p:to>
                                    </p:set>
                                    <p:animEffect transition="in" filter="wipe(down)">
                                      <p:cBhvr>
                                        <p:cTn id="168" dur="5000"/>
                                        <p:tgtEl>
                                          <p:spTgt spid="51"/>
                                        </p:tgtEl>
                                      </p:cBhvr>
                                    </p:animEffect>
                                  </p:childTnLst>
                                </p:cTn>
                              </p:par>
                              <p:par>
                                <p:cTn id="169" presetID="1" presetClass="entr" presetSubtype="0" fill="hold" grpId="0" nodeType="withEffect">
                                  <p:stCondLst>
                                    <p:cond delay="0"/>
                                  </p:stCondLst>
                                  <p:childTnLst>
                                    <p:set>
                                      <p:cBhvr>
                                        <p:cTn id="170" dur="1" fill="hold">
                                          <p:stCondLst>
                                            <p:cond delay="0"/>
                                          </p:stCondLst>
                                        </p:cTn>
                                        <p:tgtEl>
                                          <p:spTgt spid="58"/>
                                        </p:tgtEl>
                                        <p:attrNameLst>
                                          <p:attrName>style.visibility</p:attrName>
                                        </p:attrNameLst>
                                      </p:cBhvr>
                                      <p:to>
                                        <p:strVal val="visible"/>
                                      </p:to>
                                    </p:set>
                                  </p:childTnLst>
                                </p:cTn>
                              </p:par>
                            </p:childTnLst>
                          </p:cTn>
                        </p:par>
                        <p:par>
                          <p:cTn id="171" fill="hold" nodeType="afterGroup">
                            <p:stCondLst>
                              <p:cond delay="10000"/>
                            </p:stCondLst>
                            <p:childTnLst>
                              <p:par>
                                <p:cTn id="172" presetID="22" presetClass="exit" presetSubtype="4" fill="hold" nodeType="afterEffect">
                                  <p:stCondLst>
                                    <p:cond delay="0"/>
                                  </p:stCondLst>
                                  <p:childTnLst>
                                    <p:animEffect transition="out" filter="wipe(down)">
                                      <p:cBhvr>
                                        <p:cTn id="173" dur="5000"/>
                                        <p:tgtEl>
                                          <p:spTgt spid="51"/>
                                        </p:tgtEl>
                                      </p:cBhvr>
                                    </p:animEffect>
                                    <p:set>
                                      <p:cBhvr>
                                        <p:cTn id="174" dur="1" fill="hold">
                                          <p:stCondLst>
                                            <p:cond delay="4999"/>
                                          </p:stCondLst>
                                        </p:cTn>
                                        <p:tgtEl>
                                          <p:spTgt spid="51"/>
                                        </p:tgtEl>
                                        <p:attrNameLst>
                                          <p:attrName>style.visibility</p:attrName>
                                        </p:attrNameLst>
                                      </p:cBhvr>
                                      <p:to>
                                        <p:strVal val="hidden"/>
                                      </p:to>
                                    </p:set>
                                  </p:childTnLst>
                                </p:cTn>
                              </p:par>
                              <p:par>
                                <p:cTn id="175" presetID="22" presetClass="exit" presetSubtype="4" fill="hold" nodeType="withEffect">
                                  <p:stCondLst>
                                    <p:cond delay="0"/>
                                  </p:stCondLst>
                                  <p:childTnLst>
                                    <p:animEffect transition="out" filter="wipe(down)">
                                      <p:cBhvr>
                                        <p:cTn id="176" dur="5000"/>
                                        <p:tgtEl>
                                          <p:spTgt spid="50"/>
                                        </p:tgtEl>
                                      </p:cBhvr>
                                    </p:animEffect>
                                    <p:set>
                                      <p:cBhvr>
                                        <p:cTn id="177" dur="1" fill="hold">
                                          <p:stCondLst>
                                            <p:cond delay="4999"/>
                                          </p:stCondLst>
                                        </p:cTn>
                                        <p:tgtEl>
                                          <p:spTgt spid="50"/>
                                        </p:tgtEl>
                                        <p:attrNameLst>
                                          <p:attrName>style.visibility</p:attrName>
                                        </p:attrNameLst>
                                      </p:cBhvr>
                                      <p:to>
                                        <p:strVal val="hidden"/>
                                      </p:to>
                                    </p:set>
                                  </p:childTnLst>
                                </p:cTn>
                              </p:par>
                              <p:par>
                                <p:cTn id="178" presetID="22" presetClass="exit" presetSubtype="4" fill="hold" nodeType="withEffect">
                                  <p:stCondLst>
                                    <p:cond delay="0"/>
                                  </p:stCondLst>
                                  <p:childTnLst>
                                    <p:animEffect transition="out" filter="wipe(down)">
                                      <p:cBhvr>
                                        <p:cTn id="179" dur="5000"/>
                                        <p:tgtEl>
                                          <p:spTgt spid="45"/>
                                        </p:tgtEl>
                                      </p:cBhvr>
                                    </p:animEffect>
                                    <p:set>
                                      <p:cBhvr>
                                        <p:cTn id="180" dur="1" fill="hold">
                                          <p:stCondLst>
                                            <p:cond delay="4999"/>
                                          </p:stCondLst>
                                        </p:cTn>
                                        <p:tgtEl>
                                          <p:spTgt spid="45"/>
                                        </p:tgtEl>
                                        <p:attrNameLst>
                                          <p:attrName>style.visibility</p:attrName>
                                        </p:attrNameLst>
                                      </p:cBhvr>
                                      <p:to>
                                        <p:strVal val="hidden"/>
                                      </p:to>
                                    </p:set>
                                  </p:childTnLst>
                                </p:cTn>
                              </p:par>
                              <p:par>
                                <p:cTn id="181" presetID="22" presetClass="exit" presetSubtype="4" fill="hold" nodeType="withEffect">
                                  <p:stCondLst>
                                    <p:cond delay="0"/>
                                  </p:stCondLst>
                                  <p:childTnLst>
                                    <p:animEffect transition="out" filter="wipe(down)">
                                      <p:cBhvr>
                                        <p:cTn id="182" dur="5000"/>
                                        <p:tgtEl>
                                          <p:spTgt spid="46"/>
                                        </p:tgtEl>
                                      </p:cBhvr>
                                    </p:animEffect>
                                    <p:set>
                                      <p:cBhvr>
                                        <p:cTn id="183" dur="1" fill="hold">
                                          <p:stCondLst>
                                            <p:cond delay="4999"/>
                                          </p:stCondLst>
                                        </p:cTn>
                                        <p:tgtEl>
                                          <p:spTgt spid="46"/>
                                        </p:tgtEl>
                                        <p:attrNameLst>
                                          <p:attrName>style.visibility</p:attrName>
                                        </p:attrNameLst>
                                      </p:cBhvr>
                                      <p:to>
                                        <p:strVal val="hidden"/>
                                      </p:to>
                                    </p:set>
                                  </p:childTnLst>
                                </p:cTn>
                              </p:par>
                              <p:par>
                                <p:cTn id="184" presetID="22" presetClass="exit" presetSubtype="4" fill="hold" nodeType="withEffect">
                                  <p:stCondLst>
                                    <p:cond delay="0"/>
                                  </p:stCondLst>
                                  <p:childTnLst>
                                    <p:animEffect transition="out" filter="wipe(down)">
                                      <p:cBhvr>
                                        <p:cTn id="185" dur="5000"/>
                                        <p:tgtEl>
                                          <p:spTgt spid="47"/>
                                        </p:tgtEl>
                                      </p:cBhvr>
                                    </p:animEffect>
                                    <p:set>
                                      <p:cBhvr>
                                        <p:cTn id="186" dur="1" fill="hold">
                                          <p:stCondLst>
                                            <p:cond delay="4999"/>
                                          </p:stCondLst>
                                        </p:cTn>
                                        <p:tgtEl>
                                          <p:spTgt spid="47"/>
                                        </p:tgtEl>
                                        <p:attrNameLst>
                                          <p:attrName>style.visibility</p:attrName>
                                        </p:attrNameLst>
                                      </p:cBhvr>
                                      <p:to>
                                        <p:strVal val="hidden"/>
                                      </p:to>
                                    </p:set>
                                  </p:childTnLst>
                                </p:cTn>
                              </p:par>
                              <p:par>
                                <p:cTn id="187" presetID="22" presetClass="exit" presetSubtype="4" fill="hold" nodeType="withEffect">
                                  <p:stCondLst>
                                    <p:cond delay="0"/>
                                  </p:stCondLst>
                                  <p:childTnLst>
                                    <p:animEffect transition="out" filter="wipe(down)">
                                      <p:cBhvr>
                                        <p:cTn id="188" dur="5000"/>
                                        <p:tgtEl>
                                          <p:spTgt spid="48"/>
                                        </p:tgtEl>
                                      </p:cBhvr>
                                    </p:animEffect>
                                    <p:set>
                                      <p:cBhvr>
                                        <p:cTn id="189" dur="1" fill="hold">
                                          <p:stCondLst>
                                            <p:cond delay="4999"/>
                                          </p:stCondLst>
                                        </p:cTn>
                                        <p:tgtEl>
                                          <p:spTgt spid="48"/>
                                        </p:tgtEl>
                                        <p:attrNameLst>
                                          <p:attrName>style.visibility</p:attrName>
                                        </p:attrNameLst>
                                      </p:cBhvr>
                                      <p:to>
                                        <p:strVal val="hidden"/>
                                      </p:to>
                                    </p:set>
                                  </p:childTnLst>
                                </p:cTn>
                              </p:par>
                              <p:par>
                                <p:cTn id="190" presetID="22" presetClass="exit" presetSubtype="4" fill="hold" nodeType="withEffect">
                                  <p:stCondLst>
                                    <p:cond delay="0"/>
                                  </p:stCondLst>
                                  <p:childTnLst>
                                    <p:animEffect transition="out" filter="wipe(down)">
                                      <p:cBhvr>
                                        <p:cTn id="191" dur="5000"/>
                                        <p:tgtEl>
                                          <p:spTgt spid="49"/>
                                        </p:tgtEl>
                                      </p:cBhvr>
                                    </p:animEffect>
                                    <p:set>
                                      <p:cBhvr>
                                        <p:cTn id="192" dur="1" fill="hold">
                                          <p:stCondLst>
                                            <p:cond delay="4999"/>
                                          </p:stCondLst>
                                        </p:cTn>
                                        <p:tgtEl>
                                          <p:spTgt spid="49"/>
                                        </p:tgtEl>
                                        <p:attrNameLst>
                                          <p:attrName>style.visibility</p:attrName>
                                        </p:attrNameLst>
                                      </p:cBhvr>
                                      <p:to>
                                        <p:strVal val="hidden"/>
                                      </p:to>
                                    </p:set>
                                  </p:childTnLst>
                                </p:cTn>
                              </p:par>
                            </p:childTnLst>
                          </p:cTn>
                        </p:par>
                        <p:par>
                          <p:cTn id="193" fill="hold" nodeType="afterGroup">
                            <p:stCondLst>
                              <p:cond delay="15000"/>
                            </p:stCondLst>
                            <p:childTnLst>
                              <p:par>
                                <p:cTn id="194" presetID="1" presetClass="exit" presetSubtype="0" fill="hold" grpId="1" nodeType="afterEffect">
                                  <p:stCondLst>
                                    <p:cond delay="0"/>
                                  </p:stCondLst>
                                  <p:childTnLst>
                                    <p:set>
                                      <p:cBhvr>
                                        <p:cTn id="195" dur="1" fill="hold">
                                          <p:stCondLst>
                                            <p:cond delay="0"/>
                                          </p:stCondLst>
                                        </p:cTn>
                                        <p:tgtEl>
                                          <p:spTgt spid="58"/>
                                        </p:tgtEl>
                                        <p:attrNameLst>
                                          <p:attrName>style.visibility</p:attrName>
                                        </p:attrNameLst>
                                      </p:cBhvr>
                                      <p:to>
                                        <p:strVal val="hidden"/>
                                      </p:to>
                                    </p:set>
                                  </p:childTnLst>
                                </p:cTn>
                              </p:par>
                            </p:childTnLst>
                          </p:cTn>
                        </p:par>
                        <p:par>
                          <p:cTn id="196" fill="hold" nodeType="afterGroup">
                            <p:stCondLst>
                              <p:cond delay="15000"/>
                            </p:stCondLst>
                            <p:childTnLst>
                              <p:par>
                                <p:cTn id="197" presetID="1" presetClass="exit" presetSubtype="0" fill="hold" nodeType="afterEffect">
                                  <p:stCondLst>
                                    <p:cond delay="0"/>
                                  </p:stCondLst>
                                  <p:childTnLst>
                                    <p:set>
                                      <p:cBhvr>
                                        <p:cTn id="198" dur="1" fill="hold">
                                          <p:stCondLst>
                                            <p:cond delay="0"/>
                                          </p:stCondLst>
                                        </p:cTn>
                                        <p:tgtEl>
                                          <p:spTgt spid="29741"/>
                                        </p:tgtEl>
                                        <p:attrNameLst>
                                          <p:attrName>style.visibility</p:attrName>
                                        </p:attrNameLst>
                                      </p:cBhvr>
                                      <p:to>
                                        <p:strVal val="hidden"/>
                                      </p:to>
                                    </p:set>
                                  </p:childTnLst>
                                </p:cTn>
                              </p:par>
                            </p:childTnLst>
                          </p:cTn>
                        </p:par>
                        <p:par>
                          <p:cTn id="199" fill="hold" nodeType="afterGroup">
                            <p:stCondLst>
                              <p:cond delay="15000"/>
                            </p:stCondLst>
                            <p:childTnLst>
                              <p:par>
                                <p:cTn id="200" presetID="1" presetClass="exit" presetSubtype="0" fill="hold" nodeType="afterEffect">
                                  <p:stCondLst>
                                    <p:cond delay="0"/>
                                  </p:stCondLst>
                                  <p:childTnLst>
                                    <p:set>
                                      <p:cBhvr>
                                        <p:cTn id="201" dur="1" fill="hold">
                                          <p:stCondLst>
                                            <p:cond delay="0"/>
                                          </p:stCondLst>
                                        </p:cTn>
                                        <p:tgtEl>
                                          <p:spTgt spid="29739"/>
                                        </p:tgtEl>
                                        <p:attrNameLst>
                                          <p:attrName>style.visibility</p:attrName>
                                        </p:attrNameLst>
                                      </p:cBhvr>
                                      <p:to>
                                        <p:strVal val="hidden"/>
                                      </p:to>
                                    </p:set>
                                  </p:childTnLst>
                                </p:cTn>
                              </p:par>
                            </p:childTnLst>
                          </p:cTn>
                        </p:par>
                      </p:childTnLst>
                    </p:cTn>
                  </p:par>
                  <p:par>
                    <p:cTn id="202" fill="hold" nodeType="clickPar">
                      <p:stCondLst>
                        <p:cond delay="indefinite"/>
                      </p:stCondLst>
                      <p:childTnLst>
                        <p:par>
                          <p:cTn id="203" fill="hold" nodeType="withGroup">
                            <p:stCondLst>
                              <p:cond delay="0"/>
                            </p:stCondLst>
                            <p:childTnLst>
                              <p:par>
                                <p:cTn id="204" presetID="1" presetClass="exit" presetSubtype="0" fill="hold" nodeType="clickEffect">
                                  <p:stCondLst>
                                    <p:cond delay="0"/>
                                  </p:stCondLst>
                                  <p:childTnLst>
                                    <p:set>
                                      <p:cBhvr>
                                        <p:cTn id="205" dur="1" fill="hold">
                                          <p:stCondLst>
                                            <p:cond delay="0"/>
                                          </p:stCondLst>
                                        </p:cTn>
                                        <p:tgtEl>
                                          <p:spTgt spid="40">
                                            <p:txEl>
                                              <p:pRg st="0" end="0"/>
                                            </p:txEl>
                                          </p:spTgt>
                                        </p:tgtEl>
                                        <p:attrNameLst>
                                          <p:attrName>style.visibility</p:attrName>
                                        </p:attrNameLst>
                                      </p:cBhvr>
                                      <p:to>
                                        <p:strVal val="hidden"/>
                                      </p:to>
                                    </p:set>
                                  </p:childTnLst>
                                </p:cTn>
                              </p:par>
                              <p:par>
                                <p:cTn id="206" presetID="1" presetClass="entr" presetSubtype="0" fill="hold" grpId="0" nodeType="withEffect">
                                  <p:stCondLst>
                                    <p:cond delay="0"/>
                                  </p:stCondLst>
                                  <p:childTnLst>
                                    <p:set>
                                      <p:cBhvr>
                                        <p:cTn id="207" dur="1" fill="hold">
                                          <p:stCondLst>
                                            <p:cond delay="0"/>
                                          </p:stCondLst>
                                        </p:cTn>
                                        <p:tgtEl>
                                          <p:spTgt spid="53">
                                            <p:txEl>
                                              <p:pRg st="0" end="0"/>
                                            </p:txEl>
                                          </p:spTgt>
                                        </p:tgtEl>
                                        <p:attrNameLst>
                                          <p:attrName>style.visibility</p:attrName>
                                        </p:attrNameLst>
                                      </p:cBhvr>
                                      <p:to>
                                        <p:strVal val="visible"/>
                                      </p:to>
                                    </p:set>
                                  </p:childTnLst>
                                </p:cTn>
                              </p:par>
                              <p:par>
                                <p:cTn id="208" presetID="1" presetClass="exit" presetSubtype="0" fill="hold" grpId="1" nodeType="withEffect">
                                  <p:stCondLst>
                                    <p:cond delay="0"/>
                                  </p:stCondLst>
                                  <p:childTnLst>
                                    <p:set>
                                      <p:cBhvr>
                                        <p:cTn id="209" dur="1" fill="hold">
                                          <p:stCondLst>
                                            <p:cond delay="0"/>
                                          </p:stCondLst>
                                        </p:cTn>
                                        <p:tgtEl>
                                          <p:spTgt spid="45"/>
                                        </p:tgtEl>
                                        <p:attrNameLst>
                                          <p:attrName>style.visibility</p:attrName>
                                        </p:attrNameLst>
                                      </p:cBhvr>
                                      <p:to>
                                        <p:strVal val="hidden"/>
                                      </p:to>
                                    </p:set>
                                  </p:childTnLst>
                                </p:cTn>
                              </p:par>
                              <p:par>
                                <p:cTn id="210" presetID="1" presetClass="exit" presetSubtype="0" fill="hold" grpId="1" nodeType="withEffect">
                                  <p:stCondLst>
                                    <p:cond delay="0"/>
                                  </p:stCondLst>
                                  <p:childTnLst>
                                    <p:set>
                                      <p:cBhvr>
                                        <p:cTn id="211" dur="1" fill="hold">
                                          <p:stCondLst>
                                            <p:cond delay="0"/>
                                          </p:stCondLst>
                                        </p:cTn>
                                        <p:tgtEl>
                                          <p:spTgt spid="46"/>
                                        </p:tgtEl>
                                        <p:attrNameLst>
                                          <p:attrName>style.visibility</p:attrName>
                                        </p:attrNameLst>
                                      </p:cBhvr>
                                      <p:to>
                                        <p:strVal val="hidden"/>
                                      </p:to>
                                    </p:set>
                                  </p:childTnLst>
                                </p:cTn>
                              </p:par>
                              <p:par>
                                <p:cTn id="212" presetID="1" presetClass="exit" presetSubtype="0" fill="hold" grpId="1" nodeType="withEffect">
                                  <p:stCondLst>
                                    <p:cond delay="0"/>
                                  </p:stCondLst>
                                  <p:childTnLst>
                                    <p:set>
                                      <p:cBhvr>
                                        <p:cTn id="213" dur="1" fill="hold">
                                          <p:stCondLst>
                                            <p:cond delay="0"/>
                                          </p:stCondLst>
                                        </p:cTn>
                                        <p:tgtEl>
                                          <p:spTgt spid="47"/>
                                        </p:tgtEl>
                                        <p:attrNameLst>
                                          <p:attrName>style.visibility</p:attrName>
                                        </p:attrNameLst>
                                      </p:cBhvr>
                                      <p:to>
                                        <p:strVal val="hidden"/>
                                      </p:to>
                                    </p:set>
                                  </p:childTnLst>
                                </p:cTn>
                              </p:par>
                              <p:par>
                                <p:cTn id="214" presetID="1" presetClass="exit" presetSubtype="0" fill="hold" grpId="1" nodeType="withEffect">
                                  <p:stCondLst>
                                    <p:cond delay="0"/>
                                  </p:stCondLst>
                                  <p:childTnLst>
                                    <p:set>
                                      <p:cBhvr>
                                        <p:cTn id="215" dur="1" fill="hold">
                                          <p:stCondLst>
                                            <p:cond delay="0"/>
                                          </p:stCondLst>
                                        </p:cTn>
                                        <p:tgtEl>
                                          <p:spTgt spid="48"/>
                                        </p:tgtEl>
                                        <p:attrNameLst>
                                          <p:attrName>style.visibility</p:attrName>
                                        </p:attrNameLst>
                                      </p:cBhvr>
                                      <p:to>
                                        <p:strVal val="hidden"/>
                                      </p:to>
                                    </p:set>
                                  </p:childTnLst>
                                </p:cTn>
                              </p:par>
                              <p:par>
                                <p:cTn id="216" presetID="1" presetClass="exit" presetSubtype="0" fill="hold" grpId="1" nodeType="withEffect">
                                  <p:stCondLst>
                                    <p:cond delay="0"/>
                                  </p:stCondLst>
                                  <p:childTnLst>
                                    <p:set>
                                      <p:cBhvr>
                                        <p:cTn id="217" dur="1" fill="hold">
                                          <p:stCondLst>
                                            <p:cond delay="0"/>
                                          </p:stCondLst>
                                        </p:cTn>
                                        <p:tgtEl>
                                          <p:spTgt spid="49"/>
                                        </p:tgtEl>
                                        <p:attrNameLst>
                                          <p:attrName>style.visibility</p:attrName>
                                        </p:attrNameLst>
                                      </p:cBhvr>
                                      <p:to>
                                        <p:strVal val="hidden"/>
                                      </p:to>
                                    </p:set>
                                  </p:childTnLst>
                                </p:cTn>
                              </p:par>
                              <p:par>
                                <p:cTn id="218" presetID="1" presetClass="exit" presetSubtype="0" fill="hold" grpId="1" nodeType="withEffect">
                                  <p:stCondLst>
                                    <p:cond delay="0"/>
                                  </p:stCondLst>
                                  <p:childTnLst>
                                    <p:set>
                                      <p:cBhvr>
                                        <p:cTn id="219" dur="1" fill="hold">
                                          <p:stCondLst>
                                            <p:cond delay="0"/>
                                          </p:stCondLst>
                                        </p:cTn>
                                        <p:tgtEl>
                                          <p:spTgt spid="50"/>
                                        </p:tgtEl>
                                        <p:attrNameLst>
                                          <p:attrName>style.visibility</p:attrName>
                                        </p:attrNameLst>
                                      </p:cBhvr>
                                      <p:to>
                                        <p:strVal val="hidden"/>
                                      </p:to>
                                    </p:set>
                                  </p:childTnLst>
                                </p:cTn>
                              </p:par>
                              <p:par>
                                <p:cTn id="220" presetID="1" presetClass="exit" presetSubtype="0" fill="hold" grpId="1" nodeType="withEffect">
                                  <p:stCondLst>
                                    <p:cond delay="0"/>
                                  </p:stCondLst>
                                  <p:childTnLst>
                                    <p:set>
                                      <p:cBhvr>
                                        <p:cTn id="221" dur="1" fill="hold">
                                          <p:stCondLst>
                                            <p:cond delay="0"/>
                                          </p:stCondLst>
                                        </p:cTn>
                                        <p:tgtEl>
                                          <p:spTgt spid="51"/>
                                        </p:tgtEl>
                                        <p:attrNameLst>
                                          <p:attrName>style.visibility</p:attrName>
                                        </p:attrNameLst>
                                      </p:cBhvr>
                                      <p:to>
                                        <p:strVal val="hidden"/>
                                      </p:to>
                                    </p:set>
                                  </p:childTnLst>
                                </p:cTn>
                              </p:par>
                              <p:par>
                                <p:cTn id="222" presetID="1" presetClass="entr" presetSubtype="0" fill="hold" nodeType="withEffect">
                                  <p:stCondLst>
                                    <p:cond delay="0"/>
                                  </p:stCondLst>
                                  <p:childTnLst>
                                    <p:set>
                                      <p:cBhvr>
                                        <p:cTn id="223" dur="1" fill="hold">
                                          <p:stCondLst>
                                            <p:cond delay="0"/>
                                          </p:stCondLst>
                                        </p:cTn>
                                        <p:tgtEl>
                                          <p:spTgt spid="52"/>
                                        </p:tgtEl>
                                        <p:attrNameLst>
                                          <p:attrName>style.visibility</p:attrName>
                                        </p:attrNameLst>
                                      </p:cBhvr>
                                      <p:to>
                                        <p:strVal val="visible"/>
                                      </p:to>
                                    </p:set>
                                  </p:childTnLst>
                                </p:cTn>
                              </p:par>
                              <p:par>
                                <p:cTn id="224" presetID="1" presetClass="entr" presetSubtype="0" fill="hold" grpId="0" nodeType="withEffect">
                                  <p:stCondLst>
                                    <p:cond delay="0"/>
                                  </p:stCondLst>
                                  <p:childTnLst>
                                    <p:set>
                                      <p:cBhvr>
                                        <p:cTn id="225" dur="1" fill="hold">
                                          <p:stCondLst>
                                            <p:cond delay="0"/>
                                          </p:stCondLst>
                                        </p:cTn>
                                        <p:tgtEl>
                                          <p:spTgt spid="54"/>
                                        </p:tgtEl>
                                        <p:attrNameLst>
                                          <p:attrName>style.visibility</p:attrName>
                                        </p:attrNameLst>
                                      </p:cBhvr>
                                      <p:to>
                                        <p:strVal val="visible"/>
                                      </p:to>
                                    </p:set>
                                  </p:childTnLst>
                                </p:cTn>
                              </p:par>
                            </p:childTnLst>
                          </p:cTn>
                        </p:par>
                        <p:par>
                          <p:cTn id="226" fill="hold" nodeType="afterGroup">
                            <p:stCondLst>
                              <p:cond delay="0"/>
                            </p:stCondLst>
                            <p:childTnLst>
                              <p:par>
                                <p:cTn id="227" presetID="1" presetClass="entr" presetSubtype="0" fill="hold" nodeType="afterEffect">
                                  <p:stCondLst>
                                    <p:cond delay="0"/>
                                  </p:stCondLst>
                                  <p:childTnLst>
                                    <p:set>
                                      <p:cBhvr>
                                        <p:cTn id="228" dur="1" fill="hold">
                                          <p:stCondLst>
                                            <p:cond delay="0"/>
                                          </p:stCondLst>
                                        </p:cTn>
                                        <p:tgtEl>
                                          <p:spTgt spid="57"/>
                                        </p:tgtEl>
                                        <p:attrNameLst>
                                          <p:attrName>style.visibility</p:attrName>
                                        </p:attrNameLst>
                                      </p:cBhvr>
                                      <p:to>
                                        <p:strVal val="visible"/>
                                      </p:to>
                                    </p:set>
                                  </p:childTnLst>
                                </p:cTn>
                              </p:par>
                            </p:childTnLst>
                          </p:cTn>
                        </p:par>
                      </p:childTnLst>
                    </p:cTn>
                  </p:par>
                  <p:par>
                    <p:cTn id="229" fill="hold" nodeType="clickPar">
                      <p:stCondLst>
                        <p:cond delay="indefinite"/>
                      </p:stCondLst>
                      <p:childTnLst>
                        <p:par>
                          <p:cTn id="230" fill="hold" nodeType="withGroup">
                            <p:stCondLst>
                              <p:cond delay="0"/>
                            </p:stCondLst>
                            <p:childTnLst>
                              <p:par>
                                <p:cTn id="231" presetID="0" presetClass="path" presetSubtype="0" accel="50000" decel="50000" fill="hold" nodeType="clickEffect">
                                  <p:stCondLst>
                                    <p:cond delay="0"/>
                                  </p:stCondLst>
                                  <p:childTnLst>
                                    <p:animMotion origin="layout" path="M 0 0 L 0 0.11111 " pathEditMode="relative" ptsTypes="AA">
                                      <p:cBhvr>
                                        <p:cTn id="232" dur="2000" fill="hold"/>
                                        <p:tgtEl>
                                          <p:spTgt spid="52"/>
                                        </p:tgtEl>
                                        <p:attrNameLst>
                                          <p:attrName>ppt_x</p:attrName>
                                          <p:attrName>ppt_y</p:attrName>
                                        </p:attrNameLst>
                                      </p:cBhvr>
                                    </p:animMotion>
                                  </p:childTnLst>
                                </p:cTn>
                              </p:par>
                              <p:par>
                                <p:cTn id="233" presetID="9" presetClass="exit" presetSubtype="0" fill="hold" nodeType="withEffect">
                                  <p:stCondLst>
                                    <p:cond delay="0"/>
                                  </p:stCondLst>
                                  <p:childTnLst>
                                    <p:animEffect transition="out" filter="dissolve">
                                      <p:cBhvr>
                                        <p:cTn id="234" dur="5000"/>
                                        <p:tgtEl>
                                          <p:spTgt spid="52"/>
                                        </p:tgtEl>
                                      </p:cBhvr>
                                    </p:animEffect>
                                    <p:set>
                                      <p:cBhvr>
                                        <p:cTn id="235" dur="1" fill="hold">
                                          <p:stCondLst>
                                            <p:cond delay="4999"/>
                                          </p:stCondLst>
                                        </p:cTn>
                                        <p:tgtEl>
                                          <p:spTgt spid="52"/>
                                        </p:tgtEl>
                                        <p:attrNameLst>
                                          <p:attrName>style.visibility</p:attrName>
                                        </p:attrNameLst>
                                      </p:cBhvr>
                                      <p:to>
                                        <p:strVal val="hidden"/>
                                      </p:to>
                                    </p:set>
                                  </p:childTnLst>
                                </p:cTn>
                              </p:par>
                              <p:par>
                                <p:cTn id="236" presetID="1" presetClass="entr" presetSubtype="0" fill="hold" grpId="0" nodeType="withEffect">
                                  <p:stCondLst>
                                    <p:cond delay="1000"/>
                                  </p:stCondLst>
                                  <p:childTnLst>
                                    <p:set>
                                      <p:cBhvr>
                                        <p:cTn id="237" dur="1" fill="hold">
                                          <p:stCondLst>
                                            <p:cond delay="0"/>
                                          </p:stCondLst>
                                        </p:cTn>
                                        <p:tgtEl>
                                          <p:spTgt spid="59"/>
                                        </p:tgtEl>
                                        <p:attrNameLst>
                                          <p:attrName>style.visibility</p:attrName>
                                        </p:attrNameLst>
                                      </p:cBhvr>
                                      <p:to>
                                        <p:strVal val="visible"/>
                                      </p:to>
                                    </p:set>
                                  </p:childTnLst>
                                </p:cTn>
                              </p:par>
                              <p:par>
                                <p:cTn id="238" presetID="1" presetClass="entr" presetSubtype="0" fill="hold" nodeType="withEffect">
                                  <p:stCondLst>
                                    <p:cond delay="1000"/>
                                  </p:stCondLst>
                                  <p:childTnLst>
                                    <p:set>
                                      <p:cBhvr>
                                        <p:cTn id="239"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8" grpId="0" animBg="1"/>
      <p:bldP spid="9" grpId="0" animBg="1"/>
      <p:bldP spid="10" grpId="0" animBg="1"/>
      <p:bldP spid="11" grpId="0" animBg="1"/>
      <p:bldP spid="12" grpId="0" animBg="1"/>
      <p:bldP spid="13" grpId="0" animBg="1"/>
      <p:bldP spid="13" grpId="1" animBg="1"/>
      <p:bldP spid="13" grpId="2" animBg="1"/>
      <p:bldP spid="14" grpId="0"/>
      <p:bldP spid="14" grpId="1"/>
      <p:bldP spid="15" grpId="0"/>
      <p:bldP spid="15" grpId="1"/>
      <p:bldP spid="16" grpId="0"/>
      <p:bldP spid="16" grpId="1"/>
      <p:bldP spid="17" grpId="0"/>
      <p:bldP spid="17" grpId="1"/>
      <p:bldP spid="36" grpId="0"/>
      <p:bldP spid="36" grpId="1"/>
      <p:bldP spid="38" grpId="0"/>
      <p:bldP spid="38" grpId="1"/>
      <p:bldP spid="39" grpId="0" build="allAtOnce"/>
      <p:bldP spid="43" grpId="0"/>
      <p:bldP spid="43" grpId="1"/>
      <p:bldP spid="40" grpId="0" build="allAtOnce"/>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3" grpId="0" build="allAtOnce"/>
      <p:bldP spid="58" grpId="0"/>
      <p:bldP spid="58" grpId="1"/>
      <p:bldP spid="5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657E919A-2EEA-47CC-A3F6-6205C85B4900}" type="datetime4">
              <a:rPr lang="en-US"/>
              <a:pPr>
                <a:defRPr/>
              </a:pPr>
              <a:t>June 1, 2015</a:t>
            </a:fld>
            <a:endParaRPr lang="en-CA" dirty="0"/>
          </a:p>
        </p:txBody>
      </p:sp>
      <p:sp>
        <p:nvSpPr>
          <p:cNvPr id="5"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4DFE727-51A1-4A1E-AD4C-4C8BC8E02272}" type="slidenum">
              <a:rPr lang="en-CA" altLang="en-US">
                <a:solidFill>
                  <a:srgbClr val="898989"/>
                </a:solidFill>
                <a:latin typeface="Calibri" panose="020F0502020204030204" pitchFamily="34" charset="0"/>
              </a:rPr>
              <a:pPr eaLnBrk="1" hangingPunct="1"/>
              <a:t>85</a:t>
            </a:fld>
            <a:endParaRPr lang="en-CA" altLang="en-US">
              <a:solidFill>
                <a:srgbClr val="898989"/>
              </a:solidFill>
              <a:latin typeface="Calibri" panose="020F0502020204030204" pitchFamily="34" charset="0"/>
            </a:endParaRPr>
          </a:p>
        </p:txBody>
      </p:sp>
      <p:sp>
        <p:nvSpPr>
          <p:cNvPr id="64516" name="Rectangle 2"/>
          <p:cNvSpPr>
            <a:spLocks noGrp="1"/>
          </p:cNvSpPr>
          <p:nvPr>
            <p:ph type="title"/>
          </p:nvPr>
        </p:nvSpPr>
        <p:spPr/>
        <p:txBody>
          <a:bodyPr/>
          <a:lstStyle/>
          <a:p>
            <a:r>
              <a:rPr lang="en-US" altLang="en-US" smtClean="0"/>
              <a:t>Assignment!</a:t>
            </a:r>
          </a:p>
        </p:txBody>
      </p:sp>
      <p:sp>
        <p:nvSpPr>
          <p:cNvPr id="64517" name="Rectangle 3"/>
          <p:cNvSpPr>
            <a:spLocks noGrp="1"/>
          </p:cNvSpPr>
          <p:nvPr>
            <p:ph type="body" idx="1"/>
          </p:nvPr>
        </p:nvSpPr>
        <p:spPr/>
        <p:txBody>
          <a:bodyPr/>
          <a:lstStyle/>
          <a:p>
            <a:r>
              <a:rPr lang="en-US" altLang="en-US" dirty="0" smtClean="0"/>
              <a:t>Read pages 48-51</a:t>
            </a:r>
          </a:p>
          <a:p>
            <a:r>
              <a:rPr lang="en-US" altLang="en-US" dirty="0" smtClean="0"/>
              <a:t>Complete Questions #1-6 on page 51</a:t>
            </a:r>
          </a:p>
          <a:p>
            <a:r>
              <a:rPr lang="en-CA" altLang="en-US" dirty="0" smtClean="0"/>
              <a:t>Read p. 522 – 524</a:t>
            </a:r>
          </a:p>
          <a:p>
            <a:r>
              <a:rPr lang="en-CA" altLang="en-US" dirty="0" smtClean="0"/>
              <a:t>Complete questions #1 – 5 on page 524</a:t>
            </a:r>
            <a:endParaRPr lang="en-US" altLang="en-US" dirty="0" smtClean="0"/>
          </a:p>
        </p:txBody>
      </p:sp>
    </p:spTree>
    <p:extLst>
      <p:ext uri="{BB962C8B-B14F-4D97-AF65-F5344CB8AC3E}">
        <p14:creationId xmlns:p14="http://schemas.microsoft.com/office/powerpoint/2010/main" val="186522015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altLang="en-US" smtClean="0"/>
              <a:t>Carbon Cycle</a:t>
            </a:r>
          </a:p>
        </p:txBody>
      </p:sp>
      <p:sp>
        <p:nvSpPr>
          <p:cNvPr id="50179" name="Rectangle 3"/>
          <p:cNvSpPr>
            <a:spLocks noGrp="1" noChangeArrowheads="1"/>
          </p:cNvSpPr>
          <p:nvPr>
            <p:ph type="body" idx="1"/>
          </p:nvPr>
        </p:nvSpPr>
        <p:spPr/>
        <p:txBody>
          <a:bodyPr/>
          <a:lstStyle/>
          <a:p>
            <a:pPr eaLnBrk="1" hangingPunct="1"/>
            <a:r>
              <a:rPr lang="en-US" altLang="en-US" smtClean="0"/>
              <a:t>Carbon is found in all living things</a:t>
            </a:r>
          </a:p>
          <a:p>
            <a:pPr eaLnBrk="1" hangingPunct="1"/>
            <a:r>
              <a:rPr lang="en-US" altLang="en-US" smtClean="0"/>
              <a:t>In the atmosphere, carbon is found as CO</a:t>
            </a:r>
            <a:r>
              <a:rPr lang="en-US" altLang="en-US" baseline="-25000" smtClean="0"/>
              <a:t>2</a:t>
            </a:r>
            <a:r>
              <a:rPr lang="en-US" altLang="en-US" smtClean="0"/>
              <a:t> (Carbon dioxide)(inorganic)</a:t>
            </a:r>
          </a:p>
          <a:p>
            <a:pPr eaLnBrk="1" hangingPunct="1"/>
            <a:r>
              <a:rPr lang="en-US" altLang="en-US" smtClean="0"/>
              <a:t>CO</a:t>
            </a:r>
            <a:r>
              <a:rPr lang="en-US" altLang="en-US" baseline="-25000" smtClean="0"/>
              <a:t>2 </a:t>
            </a:r>
            <a:r>
              <a:rPr lang="en-US" altLang="en-US" smtClean="0"/>
              <a:t>is changed into </a:t>
            </a:r>
            <a:r>
              <a:rPr lang="en-US" altLang="en-US" u="sng" smtClean="0"/>
              <a:t>sugar</a:t>
            </a:r>
            <a:r>
              <a:rPr lang="en-US" altLang="en-US" smtClean="0"/>
              <a:t> (organic) through </a:t>
            </a:r>
            <a:r>
              <a:rPr lang="en-US" altLang="en-US" u="sng" smtClean="0"/>
              <a:t>photosynthesis</a:t>
            </a:r>
            <a:r>
              <a:rPr lang="en-US" altLang="en-US" smtClean="0"/>
              <a:t>.</a:t>
            </a:r>
          </a:p>
          <a:p>
            <a:pPr eaLnBrk="1" hangingPunct="1"/>
            <a:r>
              <a:rPr lang="en-US" altLang="en-US" smtClean="0"/>
              <a:t>Sugar can also be converted back into CO</a:t>
            </a:r>
            <a:r>
              <a:rPr lang="en-US" altLang="en-US" baseline="-25000" smtClean="0"/>
              <a:t>2</a:t>
            </a:r>
            <a:r>
              <a:rPr lang="en-US" altLang="en-US" smtClean="0"/>
              <a:t> through a process called </a:t>
            </a:r>
            <a:r>
              <a:rPr lang="en-US" altLang="en-US" u="sng" smtClean="0"/>
              <a:t>cellular respiration</a:t>
            </a:r>
            <a:r>
              <a:rPr lang="en-US" altLang="en-US" smtClean="0"/>
              <a:t>.</a:t>
            </a:r>
            <a:endParaRPr lang="en-US" altLang="en-US" baseline="-25000" smtClean="0"/>
          </a:p>
        </p:txBody>
      </p:sp>
    </p:spTree>
    <p:extLst>
      <p:ext uri="{BB962C8B-B14F-4D97-AF65-F5344CB8AC3E}">
        <p14:creationId xmlns:p14="http://schemas.microsoft.com/office/powerpoint/2010/main" val="224721520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Text Box 4"/>
          <p:cNvSpPr txBox="1">
            <a:spLocks noChangeArrowheads="1"/>
          </p:cNvSpPr>
          <p:nvPr/>
        </p:nvSpPr>
        <p:spPr bwMode="auto">
          <a:xfrm>
            <a:off x="2438400" y="762000"/>
            <a:ext cx="3657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t>6 CO</a:t>
            </a:r>
            <a:r>
              <a:rPr lang="en-US" altLang="en-US" sz="2400" baseline="-25000"/>
              <a:t>2</a:t>
            </a:r>
            <a:r>
              <a:rPr lang="en-US" altLang="en-US" sz="2400"/>
              <a:t> + 6 H</a:t>
            </a:r>
            <a:r>
              <a:rPr lang="en-US" altLang="en-US" sz="2400" baseline="-25000"/>
              <a:t>2</a:t>
            </a:r>
            <a:r>
              <a:rPr lang="en-US" altLang="en-US" sz="2400"/>
              <a:t>O + energy</a:t>
            </a:r>
          </a:p>
        </p:txBody>
      </p:sp>
      <p:sp>
        <p:nvSpPr>
          <p:cNvPr id="78853" name="Line 5"/>
          <p:cNvSpPr>
            <a:spLocks noChangeShapeType="1"/>
          </p:cNvSpPr>
          <p:nvPr/>
        </p:nvSpPr>
        <p:spPr bwMode="auto">
          <a:xfrm>
            <a:off x="5943600" y="990600"/>
            <a:ext cx="609600"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8855" name="Text Box 7"/>
          <p:cNvSpPr txBox="1">
            <a:spLocks noChangeArrowheads="1"/>
          </p:cNvSpPr>
          <p:nvPr/>
        </p:nvSpPr>
        <p:spPr bwMode="auto">
          <a:xfrm>
            <a:off x="6629400" y="7620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t>C</a:t>
            </a:r>
            <a:r>
              <a:rPr lang="en-US" altLang="en-US" sz="2400" baseline="-25000"/>
              <a:t>6</a:t>
            </a:r>
            <a:r>
              <a:rPr lang="en-US" altLang="en-US" sz="2400"/>
              <a:t>H</a:t>
            </a:r>
            <a:r>
              <a:rPr lang="en-US" altLang="en-US" sz="2400" baseline="-25000"/>
              <a:t>12</a:t>
            </a:r>
            <a:r>
              <a:rPr lang="en-US" altLang="en-US" sz="2400"/>
              <a:t>O</a:t>
            </a:r>
            <a:r>
              <a:rPr lang="en-US" altLang="en-US" sz="2400" baseline="-25000"/>
              <a:t>6</a:t>
            </a:r>
            <a:r>
              <a:rPr lang="en-US" altLang="en-US" sz="2400"/>
              <a:t> + 6O</a:t>
            </a:r>
            <a:r>
              <a:rPr lang="en-US" altLang="en-US" sz="2400" baseline="-25000"/>
              <a:t>2</a:t>
            </a:r>
            <a:endParaRPr lang="en-US" altLang="en-US" sz="2400"/>
          </a:p>
        </p:txBody>
      </p:sp>
      <p:sp>
        <p:nvSpPr>
          <p:cNvPr id="78856" name="Text Box 8"/>
          <p:cNvSpPr txBox="1">
            <a:spLocks noChangeArrowheads="1"/>
          </p:cNvSpPr>
          <p:nvPr/>
        </p:nvSpPr>
        <p:spPr bwMode="auto">
          <a:xfrm>
            <a:off x="4343400" y="1600200"/>
            <a:ext cx="3048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a:t>Photosynthesis</a:t>
            </a:r>
          </a:p>
        </p:txBody>
      </p:sp>
      <p:sp>
        <p:nvSpPr>
          <p:cNvPr id="78857" name="Text Box 9"/>
          <p:cNvSpPr txBox="1">
            <a:spLocks noChangeArrowheads="1"/>
          </p:cNvSpPr>
          <p:nvPr/>
        </p:nvSpPr>
        <p:spPr bwMode="auto">
          <a:xfrm>
            <a:off x="4038600" y="4800600"/>
            <a:ext cx="3810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a:t>Cellular Respiration</a:t>
            </a:r>
          </a:p>
        </p:txBody>
      </p:sp>
    </p:spTree>
    <p:extLst>
      <p:ext uri="{BB962C8B-B14F-4D97-AF65-F5344CB8AC3E}">
        <p14:creationId xmlns:p14="http://schemas.microsoft.com/office/powerpoint/2010/main" val="27992528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78856"/>
                                        </p:tgtEl>
                                      </p:cBhvr>
                                    </p:animEffect>
                                    <p:set>
                                      <p:cBhvr>
                                        <p:cTn id="7" dur="1" fill="hold">
                                          <p:stCondLst>
                                            <p:cond delay="499"/>
                                          </p:stCondLst>
                                        </p:cTn>
                                        <p:tgtEl>
                                          <p:spTgt spid="78856"/>
                                        </p:tgtEl>
                                        <p:attrNameLst>
                                          <p:attrName>style.visibility</p:attrName>
                                        </p:attrNameLst>
                                      </p:cBhvr>
                                      <p:to>
                                        <p:strVal val="hidden"/>
                                      </p:to>
                                    </p:set>
                                  </p:childTnLst>
                                </p:cTn>
                              </p:par>
                              <p:par>
                                <p:cTn id="8" presetID="49" presetClass="path" presetSubtype="0" accel="50000" decel="50000" fill="hold" grpId="0" nodeType="withEffect">
                                  <p:stCondLst>
                                    <p:cond delay="0"/>
                                  </p:stCondLst>
                                  <p:childTnLst>
                                    <p:animMotion origin="layout" path="M 5.55112E-17 -4.44444E-6 L 0.41667 0.42223 " pathEditMode="relative" rAng="0" ptsTypes="AA">
                                      <p:cBhvr>
                                        <p:cTn id="9" dur="2000" fill="hold"/>
                                        <p:tgtEl>
                                          <p:spTgt spid="78852"/>
                                        </p:tgtEl>
                                        <p:attrNameLst>
                                          <p:attrName>ppt_x</p:attrName>
                                          <p:attrName>ppt_y</p:attrName>
                                        </p:attrNameLst>
                                      </p:cBhvr>
                                      <p:rCtr x="20833" y="21111"/>
                                    </p:animMotion>
                                  </p:childTnLst>
                                </p:cTn>
                              </p:par>
                              <p:par>
                                <p:cTn id="10" presetID="49" presetClass="path" presetSubtype="0" accel="50000" decel="50000" fill="hold" grpId="0" nodeType="withEffect">
                                  <p:stCondLst>
                                    <p:cond delay="0"/>
                                  </p:stCondLst>
                                  <p:childTnLst>
                                    <p:animMotion origin="layout" path="M -3.33333E-6 -4.44444E-6 L -0.40833 0.42223 " pathEditMode="relative" rAng="0" ptsTypes="AA">
                                      <p:cBhvr>
                                        <p:cTn id="11" dur="2000" fill="hold"/>
                                        <p:tgtEl>
                                          <p:spTgt spid="78855"/>
                                        </p:tgtEl>
                                        <p:attrNameLst>
                                          <p:attrName>ppt_x</p:attrName>
                                          <p:attrName>ppt_y</p:attrName>
                                        </p:attrNameLst>
                                      </p:cBhvr>
                                      <p:rCtr x="-20417" y="21111"/>
                                    </p:animMotion>
                                  </p:childTnLst>
                                </p:cTn>
                              </p:par>
                              <p:par>
                                <p:cTn id="12" presetID="42" presetClass="path" presetSubtype="0" accel="50000" decel="50000" fill="hold" grpId="0" nodeType="withEffect">
                                  <p:stCondLst>
                                    <p:cond delay="0"/>
                                  </p:stCondLst>
                                  <p:childTnLst>
                                    <p:animMotion origin="layout" path="M 3.33333E-6 -4.44444E-6 L -0.05 0.42223 " pathEditMode="relative" rAng="0" ptsTypes="AA">
                                      <p:cBhvr>
                                        <p:cTn id="13" dur="2000" fill="hold"/>
                                        <p:tgtEl>
                                          <p:spTgt spid="78853"/>
                                        </p:tgtEl>
                                        <p:attrNameLst>
                                          <p:attrName>ppt_x</p:attrName>
                                          <p:attrName>ppt_y</p:attrName>
                                        </p:attrNameLst>
                                      </p:cBhvr>
                                      <p:rCtr x="-2500" y="21111"/>
                                    </p:animMotion>
                                  </p:childTnLst>
                                </p:cTn>
                              </p:par>
                            </p:childTnLst>
                          </p:cTn>
                        </p:par>
                        <p:par>
                          <p:cTn id="14" fill="hold" nodeType="afterGroup">
                            <p:stCondLst>
                              <p:cond delay="2000"/>
                            </p:stCondLst>
                            <p:childTnLst>
                              <p:par>
                                <p:cTn id="15" presetID="9" presetClass="entr" presetSubtype="0" fill="hold" grpId="0" nodeType="afterEffect">
                                  <p:stCondLst>
                                    <p:cond delay="0"/>
                                  </p:stCondLst>
                                  <p:childTnLst>
                                    <p:set>
                                      <p:cBhvr>
                                        <p:cTn id="16" dur="1" fill="hold">
                                          <p:stCondLst>
                                            <p:cond delay="0"/>
                                          </p:stCondLst>
                                        </p:cTn>
                                        <p:tgtEl>
                                          <p:spTgt spid="78857"/>
                                        </p:tgtEl>
                                        <p:attrNameLst>
                                          <p:attrName>style.visibility</p:attrName>
                                        </p:attrNameLst>
                                      </p:cBhvr>
                                      <p:to>
                                        <p:strVal val="visible"/>
                                      </p:to>
                                    </p:set>
                                    <p:animEffect transition="in" filter="dissolve">
                                      <p:cBhvr>
                                        <p:cTn id="17" dur="500"/>
                                        <p:tgtEl>
                                          <p:spTgt spid="78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P spid="78853" grpId="0" animBg="1"/>
      <p:bldP spid="78855" grpId="0"/>
      <p:bldP spid="78856" grpId="0"/>
      <p:bldP spid="7885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endParaRPr lang="en-US" altLang="en-US" smtClean="0"/>
          </a:p>
        </p:txBody>
      </p:sp>
      <p:sp>
        <p:nvSpPr>
          <p:cNvPr id="52227" name="Rectangle 3"/>
          <p:cNvSpPr>
            <a:spLocks noGrp="1" noChangeArrowheads="1"/>
          </p:cNvSpPr>
          <p:nvPr>
            <p:ph type="body" idx="1"/>
          </p:nvPr>
        </p:nvSpPr>
        <p:spPr/>
        <p:txBody>
          <a:bodyPr/>
          <a:lstStyle/>
          <a:p>
            <a:pPr eaLnBrk="1" hangingPunct="1">
              <a:lnSpc>
                <a:spcPct val="90000"/>
              </a:lnSpc>
            </a:pPr>
            <a:r>
              <a:rPr lang="en-US" altLang="en-US"/>
              <a:t>Photosynthesis and cellular respiration are </a:t>
            </a:r>
            <a:r>
              <a:rPr lang="en-US" altLang="en-US" u="sng"/>
              <a:t>complimentary</a:t>
            </a:r>
            <a:r>
              <a:rPr lang="en-US" altLang="en-US"/>
              <a:t>.</a:t>
            </a:r>
          </a:p>
          <a:p>
            <a:pPr lvl="1" eaLnBrk="1" hangingPunct="1">
              <a:lnSpc>
                <a:spcPct val="90000"/>
              </a:lnSpc>
            </a:pPr>
            <a:r>
              <a:rPr lang="en-US" altLang="en-US"/>
              <a:t>Exact opposites of one another.</a:t>
            </a:r>
          </a:p>
        </p:txBody>
      </p:sp>
    </p:spTree>
    <p:extLst>
      <p:ext uri="{BB962C8B-B14F-4D97-AF65-F5344CB8AC3E}">
        <p14:creationId xmlns:p14="http://schemas.microsoft.com/office/powerpoint/2010/main" val="109372724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3"/>
          <p:cNvGrpSpPr>
            <a:grpSpLocks/>
          </p:cNvGrpSpPr>
          <p:nvPr/>
        </p:nvGrpSpPr>
        <p:grpSpPr bwMode="auto">
          <a:xfrm>
            <a:off x="3657600" y="2286000"/>
            <a:ext cx="685800" cy="609600"/>
            <a:chOff x="457200" y="1219200"/>
            <a:chExt cx="685800" cy="609600"/>
          </a:xfrm>
        </p:grpSpPr>
        <p:sp>
          <p:nvSpPr>
            <p:cNvPr id="47" name="7-Point Star 46"/>
            <p:cNvSpPr/>
            <p:nvPr/>
          </p:nvSpPr>
          <p:spPr>
            <a:xfrm>
              <a:off x="609600" y="1219200"/>
              <a:ext cx="152400" cy="152400"/>
            </a:xfrm>
            <a:prstGeom prst="star7">
              <a:avLst/>
            </a:prstGeom>
            <a:solidFill>
              <a:schemeClr val="accent3"/>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7-Point Star 47"/>
            <p:cNvSpPr/>
            <p:nvPr/>
          </p:nvSpPr>
          <p:spPr>
            <a:xfrm>
              <a:off x="838200" y="1219200"/>
              <a:ext cx="152400" cy="152400"/>
            </a:xfrm>
            <a:prstGeom prst="star7">
              <a:avLst/>
            </a:prstGeom>
            <a:solidFill>
              <a:schemeClr val="accent3"/>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7-Point Star 48"/>
            <p:cNvSpPr/>
            <p:nvPr/>
          </p:nvSpPr>
          <p:spPr>
            <a:xfrm>
              <a:off x="685800" y="1447800"/>
              <a:ext cx="152400" cy="152400"/>
            </a:xfrm>
            <a:prstGeom prst="star7">
              <a:avLst/>
            </a:prstGeom>
            <a:solidFill>
              <a:schemeClr val="accent3"/>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0" name="7-Point Star 49"/>
            <p:cNvSpPr/>
            <p:nvPr/>
          </p:nvSpPr>
          <p:spPr>
            <a:xfrm>
              <a:off x="914400" y="1600200"/>
              <a:ext cx="152400" cy="152400"/>
            </a:xfrm>
            <a:prstGeom prst="star7">
              <a:avLst/>
            </a:prstGeom>
            <a:solidFill>
              <a:schemeClr val="accent3"/>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7-Point Star 50"/>
            <p:cNvSpPr/>
            <p:nvPr/>
          </p:nvSpPr>
          <p:spPr>
            <a:xfrm>
              <a:off x="685800" y="1676400"/>
              <a:ext cx="152400" cy="152400"/>
            </a:xfrm>
            <a:prstGeom prst="star7">
              <a:avLst/>
            </a:prstGeom>
            <a:solidFill>
              <a:schemeClr val="accent3"/>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7-Point Star 51"/>
            <p:cNvSpPr/>
            <p:nvPr/>
          </p:nvSpPr>
          <p:spPr>
            <a:xfrm>
              <a:off x="990600" y="1371600"/>
              <a:ext cx="152400" cy="152400"/>
            </a:xfrm>
            <a:prstGeom prst="star7">
              <a:avLst/>
            </a:prstGeom>
            <a:solidFill>
              <a:schemeClr val="accent3"/>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7-Point Star 52"/>
            <p:cNvSpPr/>
            <p:nvPr/>
          </p:nvSpPr>
          <p:spPr>
            <a:xfrm>
              <a:off x="457200" y="1447800"/>
              <a:ext cx="152400" cy="152400"/>
            </a:xfrm>
            <a:prstGeom prst="star7">
              <a:avLst/>
            </a:prstGeom>
            <a:solidFill>
              <a:schemeClr val="accent3"/>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 name="Group 63"/>
          <p:cNvGrpSpPr>
            <a:grpSpLocks/>
          </p:cNvGrpSpPr>
          <p:nvPr/>
        </p:nvGrpSpPr>
        <p:grpSpPr bwMode="auto">
          <a:xfrm>
            <a:off x="4724400" y="2209801"/>
            <a:ext cx="457200" cy="517525"/>
            <a:chOff x="3124200" y="1036317"/>
            <a:chExt cx="457200" cy="518166"/>
          </a:xfrm>
        </p:grpSpPr>
        <p:sp>
          <p:nvSpPr>
            <p:cNvPr id="56" name="Teardrop 55"/>
            <p:cNvSpPr/>
            <p:nvPr/>
          </p:nvSpPr>
          <p:spPr>
            <a:xfrm>
              <a:off x="3276600" y="1036317"/>
              <a:ext cx="76200" cy="106495"/>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Teardrop 56"/>
            <p:cNvSpPr/>
            <p:nvPr/>
          </p:nvSpPr>
          <p:spPr>
            <a:xfrm>
              <a:off x="3429000" y="1066517"/>
              <a:ext cx="76200" cy="10649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Teardrop 57"/>
            <p:cNvSpPr/>
            <p:nvPr/>
          </p:nvSpPr>
          <p:spPr>
            <a:xfrm>
              <a:off x="3200400" y="1219106"/>
              <a:ext cx="76200" cy="10649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Teardrop 58"/>
            <p:cNvSpPr/>
            <p:nvPr/>
          </p:nvSpPr>
          <p:spPr>
            <a:xfrm>
              <a:off x="3352800" y="1295401"/>
              <a:ext cx="76200" cy="10649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Teardrop 59"/>
            <p:cNvSpPr/>
            <p:nvPr/>
          </p:nvSpPr>
          <p:spPr>
            <a:xfrm>
              <a:off x="3505200" y="1219106"/>
              <a:ext cx="76200" cy="10649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 name="Teardrop 60"/>
            <p:cNvSpPr/>
            <p:nvPr/>
          </p:nvSpPr>
          <p:spPr>
            <a:xfrm>
              <a:off x="3505200" y="1371695"/>
              <a:ext cx="76200" cy="10649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 name="Teardrop 61"/>
            <p:cNvSpPr/>
            <p:nvPr/>
          </p:nvSpPr>
          <p:spPr>
            <a:xfrm>
              <a:off x="3276600" y="1447989"/>
              <a:ext cx="76200" cy="10649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3" name="Teardrop 62"/>
            <p:cNvSpPr/>
            <p:nvPr/>
          </p:nvSpPr>
          <p:spPr>
            <a:xfrm>
              <a:off x="3124200" y="1371695"/>
              <a:ext cx="76200" cy="10649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 name="Group 42"/>
          <p:cNvGrpSpPr>
            <a:grpSpLocks/>
          </p:cNvGrpSpPr>
          <p:nvPr/>
        </p:nvGrpSpPr>
        <p:grpSpPr bwMode="auto">
          <a:xfrm>
            <a:off x="3810000" y="1828800"/>
            <a:ext cx="1600200" cy="1371600"/>
            <a:chOff x="228600" y="304800"/>
            <a:chExt cx="1600200" cy="1371600"/>
          </a:xfrm>
        </p:grpSpPr>
        <p:sp>
          <p:nvSpPr>
            <p:cNvPr id="29" name="Oval 28"/>
            <p:cNvSpPr/>
            <p:nvPr/>
          </p:nvSpPr>
          <p:spPr>
            <a:xfrm>
              <a:off x="685800" y="609600"/>
              <a:ext cx="762000" cy="7620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1" name="Straight Connector 30"/>
            <p:cNvCxnSpPr>
              <a:stCxn id="29" idx="1"/>
            </p:cNvCxnSpPr>
            <p:nvPr/>
          </p:nvCxnSpPr>
          <p:spPr>
            <a:xfrm rot="16200000" flipV="1">
              <a:off x="495300" y="419100"/>
              <a:ext cx="339725" cy="26352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228600" y="990600"/>
              <a:ext cx="492125" cy="3492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568325" y="1371600"/>
              <a:ext cx="346075" cy="26352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6200000" flipH="1">
              <a:off x="1160463" y="1389062"/>
              <a:ext cx="381000" cy="19367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447800" y="990600"/>
              <a:ext cx="381000"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flipH="1" flipV="1">
              <a:off x="1066800" y="415925"/>
              <a:ext cx="339725" cy="11747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81924" name="Text Box 4"/>
          <p:cNvSpPr txBox="1">
            <a:spLocks noChangeArrowheads="1"/>
          </p:cNvSpPr>
          <p:nvPr/>
        </p:nvSpPr>
        <p:spPr bwMode="auto">
          <a:xfrm>
            <a:off x="3276600" y="152401"/>
            <a:ext cx="1905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 Carbon starts as </a:t>
            </a:r>
            <a:r>
              <a:rPr lang="en-US" altLang="en-US" u="sng"/>
              <a:t>carbon dioxide </a:t>
            </a:r>
            <a:r>
              <a:rPr lang="en-US" altLang="en-US"/>
              <a:t>in the atmosphere. </a:t>
            </a:r>
          </a:p>
        </p:txBody>
      </p:sp>
      <p:sp>
        <p:nvSpPr>
          <p:cNvPr id="81925" name="Cloud"/>
          <p:cNvSpPr>
            <a:spLocks noChangeAspect="1" noEditPoints="1" noChangeArrowheads="1"/>
          </p:cNvSpPr>
          <p:nvPr/>
        </p:nvSpPr>
        <p:spPr bwMode="auto">
          <a:xfrm>
            <a:off x="5334000" y="228600"/>
            <a:ext cx="1016000" cy="68103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sp>
        <p:nvSpPr>
          <p:cNvPr id="53255" name="Rectangle 6"/>
          <p:cNvSpPr>
            <a:spLocks noChangeArrowheads="1"/>
          </p:cNvSpPr>
          <p:nvPr/>
        </p:nvSpPr>
        <p:spPr bwMode="auto">
          <a:xfrm>
            <a:off x="1524000" y="4191000"/>
            <a:ext cx="9144000" cy="533400"/>
          </a:xfrm>
          <a:prstGeom prst="rect">
            <a:avLst/>
          </a:prstGeom>
          <a:solidFill>
            <a:schemeClr val="folHlink"/>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3256" name="Rectangle 7"/>
          <p:cNvSpPr>
            <a:spLocks noChangeArrowheads="1"/>
          </p:cNvSpPr>
          <p:nvPr/>
        </p:nvSpPr>
        <p:spPr bwMode="auto">
          <a:xfrm>
            <a:off x="1524000" y="4724400"/>
            <a:ext cx="9144000" cy="2133600"/>
          </a:xfrm>
          <a:prstGeom prst="rect">
            <a:avLst/>
          </a:prstGeom>
          <a:solidFill>
            <a:srgbClr val="75676D"/>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3257" name="Freeform 8"/>
          <p:cNvSpPr>
            <a:spLocks/>
          </p:cNvSpPr>
          <p:nvPr/>
        </p:nvSpPr>
        <p:spPr bwMode="auto">
          <a:xfrm>
            <a:off x="4876800" y="5334000"/>
            <a:ext cx="2438400" cy="990600"/>
          </a:xfrm>
          <a:custGeom>
            <a:avLst/>
            <a:gdLst>
              <a:gd name="T0" fmla="*/ 152400 w 1536"/>
              <a:gd name="T1" fmla="*/ 381000 h 624"/>
              <a:gd name="T2" fmla="*/ 0 w 1536"/>
              <a:gd name="T3" fmla="*/ 838200 h 624"/>
              <a:gd name="T4" fmla="*/ 1447800 w 1536"/>
              <a:gd name="T5" fmla="*/ 990600 h 624"/>
              <a:gd name="T6" fmla="*/ 2209800 w 1536"/>
              <a:gd name="T7" fmla="*/ 685800 h 624"/>
              <a:gd name="T8" fmla="*/ 2438400 w 1536"/>
              <a:gd name="T9" fmla="*/ 304800 h 624"/>
              <a:gd name="T10" fmla="*/ 1524000 w 1536"/>
              <a:gd name="T11" fmla="*/ 228600 h 624"/>
              <a:gd name="T12" fmla="*/ 914400 w 1536"/>
              <a:gd name="T13" fmla="*/ 0 h 624"/>
              <a:gd name="T14" fmla="*/ 228600 w 1536"/>
              <a:gd name="T15" fmla="*/ 304800 h 624"/>
              <a:gd name="T16" fmla="*/ 152400 w 1536"/>
              <a:gd name="T17" fmla="*/ 381000 h 6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36"/>
              <a:gd name="T28" fmla="*/ 0 h 624"/>
              <a:gd name="T29" fmla="*/ 1536 w 1536"/>
              <a:gd name="T30" fmla="*/ 624 h 6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36" h="624">
                <a:moveTo>
                  <a:pt x="96" y="240"/>
                </a:moveTo>
                <a:lnTo>
                  <a:pt x="0" y="528"/>
                </a:lnTo>
                <a:lnTo>
                  <a:pt x="912" y="624"/>
                </a:lnTo>
                <a:lnTo>
                  <a:pt x="1392" y="432"/>
                </a:lnTo>
                <a:lnTo>
                  <a:pt x="1536" y="192"/>
                </a:lnTo>
                <a:lnTo>
                  <a:pt x="960" y="144"/>
                </a:lnTo>
                <a:lnTo>
                  <a:pt x="576" y="0"/>
                </a:lnTo>
                <a:lnTo>
                  <a:pt x="144" y="192"/>
                </a:lnTo>
                <a:lnTo>
                  <a:pt x="96" y="240"/>
                </a:lnTo>
                <a:close/>
              </a:path>
            </a:pathLst>
          </a:custGeom>
          <a:solidFill>
            <a:schemeClr val="tx1"/>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pic>
        <p:nvPicPr>
          <p:cNvPr id="53258" name="Picture 9" descr="j034579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3352801"/>
            <a:ext cx="1314450"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0" name="Tree"/>
          <p:cNvSpPr>
            <a:spLocks noEditPoints="1" noChangeArrowheads="1"/>
          </p:cNvSpPr>
          <p:nvPr/>
        </p:nvSpPr>
        <p:spPr bwMode="auto">
          <a:xfrm>
            <a:off x="8458200" y="3200400"/>
            <a:ext cx="1428750" cy="1200150"/>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pic>
        <p:nvPicPr>
          <p:cNvPr id="53260" name="Picture 11" descr="j029008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4963" y="2819400"/>
            <a:ext cx="1687512" cy="170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1" name="Picture 12" descr="j02372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4267200"/>
            <a:ext cx="8382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3" name="Text Box 13"/>
          <p:cNvSpPr txBox="1">
            <a:spLocks noChangeArrowheads="1"/>
          </p:cNvSpPr>
          <p:nvPr/>
        </p:nvSpPr>
        <p:spPr bwMode="auto">
          <a:xfrm>
            <a:off x="5562600" y="914400"/>
            <a:ext cx="83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t>CO</a:t>
            </a:r>
            <a:r>
              <a:rPr lang="en-US" altLang="en-US" sz="2400" baseline="-25000"/>
              <a:t>2</a:t>
            </a:r>
            <a:endParaRPr lang="en-US" altLang="en-US" sz="2400"/>
          </a:p>
        </p:txBody>
      </p:sp>
      <p:sp>
        <p:nvSpPr>
          <p:cNvPr id="81934" name="Text Box 14"/>
          <p:cNvSpPr txBox="1">
            <a:spLocks noChangeArrowheads="1"/>
          </p:cNvSpPr>
          <p:nvPr/>
        </p:nvSpPr>
        <p:spPr bwMode="auto">
          <a:xfrm>
            <a:off x="7848600" y="2743201"/>
            <a:ext cx="1143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C</a:t>
            </a:r>
            <a:r>
              <a:rPr lang="en-US" altLang="en-US" baseline="-25000"/>
              <a:t>6</a:t>
            </a:r>
            <a:r>
              <a:rPr lang="en-US" altLang="en-US"/>
              <a:t>H</a:t>
            </a:r>
            <a:r>
              <a:rPr lang="en-US" altLang="en-US" baseline="-25000"/>
              <a:t>12</a:t>
            </a:r>
            <a:r>
              <a:rPr lang="en-US" altLang="en-US"/>
              <a:t>O</a:t>
            </a:r>
            <a:r>
              <a:rPr lang="en-US" altLang="en-US" baseline="-25000"/>
              <a:t>6</a:t>
            </a:r>
          </a:p>
        </p:txBody>
      </p:sp>
      <p:sp>
        <p:nvSpPr>
          <p:cNvPr id="81935" name="Text Box 15"/>
          <p:cNvSpPr txBox="1">
            <a:spLocks noChangeArrowheads="1"/>
          </p:cNvSpPr>
          <p:nvPr/>
        </p:nvSpPr>
        <p:spPr bwMode="auto">
          <a:xfrm>
            <a:off x="9144000" y="2590801"/>
            <a:ext cx="990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O</a:t>
            </a:r>
            <a:r>
              <a:rPr lang="en-US" altLang="en-US" baseline="-25000"/>
              <a:t>2</a:t>
            </a:r>
            <a:endParaRPr lang="en-US" altLang="en-US"/>
          </a:p>
        </p:txBody>
      </p:sp>
      <p:sp>
        <p:nvSpPr>
          <p:cNvPr id="81936" name="Text Box 16"/>
          <p:cNvSpPr txBox="1">
            <a:spLocks noChangeArrowheads="1"/>
          </p:cNvSpPr>
          <p:nvPr/>
        </p:nvSpPr>
        <p:spPr bwMode="auto">
          <a:xfrm>
            <a:off x="6019800" y="2895601"/>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CO</a:t>
            </a:r>
            <a:r>
              <a:rPr lang="en-US" altLang="en-US" baseline="-25000"/>
              <a:t>2</a:t>
            </a:r>
          </a:p>
        </p:txBody>
      </p:sp>
      <p:sp>
        <p:nvSpPr>
          <p:cNvPr id="81937" name="Text Box 17"/>
          <p:cNvSpPr txBox="1">
            <a:spLocks noChangeArrowheads="1"/>
          </p:cNvSpPr>
          <p:nvPr/>
        </p:nvSpPr>
        <p:spPr bwMode="auto">
          <a:xfrm>
            <a:off x="5715000" y="2971801"/>
            <a:ext cx="1295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C</a:t>
            </a:r>
            <a:r>
              <a:rPr lang="en-US" altLang="en-US" baseline="-25000"/>
              <a:t>6</a:t>
            </a:r>
            <a:r>
              <a:rPr lang="en-US" altLang="en-US"/>
              <a:t>H</a:t>
            </a:r>
            <a:r>
              <a:rPr lang="en-US" altLang="en-US" baseline="-25000"/>
              <a:t>12</a:t>
            </a:r>
            <a:r>
              <a:rPr lang="en-US" altLang="en-US"/>
              <a:t>O</a:t>
            </a:r>
            <a:r>
              <a:rPr lang="en-US" altLang="en-US" baseline="-25000"/>
              <a:t>6</a:t>
            </a:r>
          </a:p>
        </p:txBody>
      </p:sp>
      <p:sp>
        <p:nvSpPr>
          <p:cNvPr id="81938" name="Text Box 18"/>
          <p:cNvSpPr txBox="1">
            <a:spLocks noChangeArrowheads="1"/>
          </p:cNvSpPr>
          <p:nvPr/>
        </p:nvSpPr>
        <p:spPr bwMode="auto">
          <a:xfrm>
            <a:off x="4267200" y="3810001"/>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CO</a:t>
            </a:r>
            <a:r>
              <a:rPr lang="en-US" altLang="en-US" baseline="-25000"/>
              <a:t>2</a:t>
            </a:r>
          </a:p>
        </p:txBody>
      </p:sp>
      <p:sp>
        <p:nvSpPr>
          <p:cNvPr id="81939" name="Line 19"/>
          <p:cNvSpPr>
            <a:spLocks noChangeShapeType="1"/>
          </p:cNvSpPr>
          <p:nvPr/>
        </p:nvSpPr>
        <p:spPr bwMode="auto">
          <a:xfrm flipH="1">
            <a:off x="4419600" y="4572000"/>
            <a:ext cx="457200" cy="5334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1941" name="Line 21"/>
          <p:cNvSpPr>
            <a:spLocks noChangeShapeType="1"/>
          </p:cNvSpPr>
          <p:nvPr/>
        </p:nvSpPr>
        <p:spPr bwMode="auto">
          <a:xfrm>
            <a:off x="4876800" y="4572000"/>
            <a:ext cx="762000" cy="10668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1942" name="Text Box 22"/>
          <p:cNvSpPr txBox="1">
            <a:spLocks noChangeArrowheads="1"/>
          </p:cNvSpPr>
          <p:nvPr/>
        </p:nvSpPr>
        <p:spPr bwMode="auto">
          <a:xfrm>
            <a:off x="3581400" y="5105401"/>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chemeClr val="bg1"/>
                </a:solidFill>
              </a:rPr>
              <a:t>Rock</a:t>
            </a:r>
          </a:p>
        </p:txBody>
      </p:sp>
      <p:sp>
        <p:nvSpPr>
          <p:cNvPr id="81943" name="Text Box 23"/>
          <p:cNvSpPr txBox="1">
            <a:spLocks noChangeArrowheads="1"/>
          </p:cNvSpPr>
          <p:nvPr/>
        </p:nvSpPr>
        <p:spPr bwMode="auto">
          <a:xfrm>
            <a:off x="5257800" y="5638801"/>
            <a:ext cx="1447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chemeClr val="bg1"/>
                </a:solidFill>
              </a:rPr>
              <a:t>Fossil Fuel</a:t>
            </a:r>
          </a:p>
        </p:txBody>
      </p:sp>
      <p:sp>
        <p:nvSpPr>
          <p:cNvPr id="81944" name="Text Box 24"/>
          <p:cNvSpPr txBox="1">
            <a:spLocks noChangeArrowheads="1"/>
          </p:cNvSpPr>
          <p:nvPr/>
        </p:nvSpPr>
        <p:spPr bwMode="auto">
          <a:xfrm>
            <a:off x="2133600" y="23622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CO</a:t>
            </a:r>
            <a:r>
              <a:rPr lang="en-US" altLang="en-US" baseline="-25000"/>
              <a:t>2</a:t>
            </a:r>
          </a:p>
        </p:txBody>
      </p:sp>
      <p:sp>
        <p:nvSpPr>
          <p:cNvPr id="81945" name="Text Box 25"/>
          <p:cNvSpPr txBox="1">
            <a:spLocks noChangeArrowheads="1"/>
          </p:cNvSpPr>
          <p:nvPr/>
        </p:nvSpPr>
        <p:spPr bwMode="auto">
          <a:xfrm>
            <a:off x="7010400" y="152401"/>
            <a:ext cx="21336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 Carbon is converted to </a:t>
            </a:r>
            <a:r>
              <a:rPr lang="en-US" altLang="en-US" u="sng"/>
              <a:t>sugar</a:t>
            </a:r>
            <a:r>
              <a:rPr lang="en-US" altLang="en-US"/>
              <a:t>  in </a:t>
            </a:r>
            <a:r>
              <a:rPr lang="en-US" altLang="en-US" u="sng"/>
              <a:t>photosynthesis</a:t>
            </a:r>
            <a:r>
              <a:rPr lang="en-US" altLang="en-US"/>
              <a:t>. </a:t>
            </a:r>
            <a:r>
              <a:rPr lang="en-US" altLang="en-US" u="sng"/>
              <a:t>Oxygen</a:t>
            </a:r>
            <a:r>
              <a:rPr lang="en-US" altLang="en-US"/>
              <a:t> is also released.</a:t>
            </a:r>
          </a:p>
        </p:txBody>
      </p:sp>
      <p:sp>
        <p:nvSpPr>
          <p:cNvPr id="81946" name="Text Box 26"/>
          <p:cNvSpPr txBox="1">
            <a:spLocks noChangeArrowheads="1"/>
          </p:cNvSpPr>
          <p:nvPr/>
        </p:nvSpPr>
        <p:spPr bwMode="auto">
          <a:xfrm>
            <a:off x="7086600" y="4419600"/>
            <a:ext cx="3048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3. Organisms consume the </a:t>
            </a:r>
            <a:r>
              <a:rPr lang="en-US" altLang="en-US" u="sng"/>
              <a:t>sugar</a:t>
            </a:r>
            <a:r>
              <a:rPr lang="en-US" altLang="en-US"/>
              <a:t> and release </a:t>
            </a:r>
            <a:r>
              <a:rPr lang="en-US" altLang="en-US" u="sng"/>
              <a:t>carbon dioxide </a:t>
            </a:r>
            <a:r>
              <a:rPr lang="en-US" altLang="en-US"/>
              <a:t>through </a:t>
            </a:r>
            <a:r>
              <a:rPr lang="en-US" altLang="en-US" u="sng"/>
              <a:t>cellular respiration</a:t>
            </a:r>
            <a:r>
              <a:rPr lang="en-US" altLang="en-US"/>
              <a:t>.</a:t>
            </a:r>
          </a:p>
        </p:txBody>
      </p:sp>
      <p:sp>
        <p:nvSpPr>
          <p:cNvPr id="81947" name="Text Box 27"/>
          <p:cNvSpPr txBox="1">
            <a:spLocks noChangeArrowheads="1"/>
          </p:cNvSpPr>
          <p:nvPr/>
        </p:nvSpPr>
        <p:spPr bwMode="auto">
          <a:xfrm>
            <a:off x="2286000" y="1600201"/>
            <a:ext cx="3429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4. Carbon not used up in </a:t>
            </a:r>
            <a:r>
              <a:rPr lang="en-US" altLang="en-US" u="sng"/>
              <a:t>cellular respiration </a:t>
            </a:r>
            <a:r>
              <a:rPr lang="en-US" altLang="en-US"/>
              <a:t>is converted to </a:t>
            </a:r>
            <a:r>
              <a:rPr lang="en-US" altLang="en-US" u="sng"/>
              <a:t>body tissue </a:t>
            </a:r>
            <a:r>
              <a:rPr lang="en-US" altLang="en-US"/>
              <a:t>and remains with the organism until it dies. </a:t>
            </a:r>
          </a:p>
        </p:txBody>
      </p:sp>
      <p:sp>
        <p:nvSpPr>
          <p:cNvPr id="81948" name="Text Box 28"/>
          <p:cNvSpPr txBox="1">
            <a:spLocks noChangeArrowheads="1"/>
          </p:cNvSpPr>
          <p:nvPr/>
        </p:nvSpPr>
        <p:spPr bwMode="auto">
          <a:xfrm>
            <a:off x="6172200" y="1752601"/>
            <a:ext cx="27432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5. </a:t>
            </a:r>
            <a:r>
              <a:rPr lang="en-US" altLang="en-US" u="sng"/>
              <a:t>Decomposers</a:t>
            </a:r>
            <a:r>
              <a:rPr lang="en-US" altLang="en-US"/>
              <a:t> break down the tissues of the organism releasing </a:t>
            </a:r>
            <a:r>
              <a:rPr lang="en-US" altLang="en-US" u="sng"/>
              <a:t>carbon dioxide </a:t>
            </a:r>
            <a:r>
              <a:rPr lang="en-US" altLang="en-US"/>
              <a:t>back into the atmosphere.</a:t>
            </a:r>
          </a:p>
        </p:txBody>
      </p:sp>
      <p:sp>
        <p:nvSpPr>
          <p:cNvPr id="81949" name="Text Box 29"/>
          <p:cNvSpPr txBox="1">
            <a:spLocks noChangeArrowheads="1"/>
          </p:cNvSpPr>
          <p:nvPr/>
        </p:nvSpPr>
        <p:spPr bwMode="auto">
          <a:xfrm>
            <a:off x="1676400" y="5562601"/>
            <a:ext cx="3048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6. Tissue that is not broken down by decomposers can be transformed into </a:t>
            </a:r>
            <a:r>
              <a:rPr lang="en-US" altLang="en-US" u="sng"/>
              <a:t>rock</a:t>
            </a:r>
            <a:r>
              <a:rPr lang="en-US" altLang="en-US"/>
              <a:t> or </a:t>
            </a:r>
            <a:r>
              <a:rPr lang="en-US" altLang="en-US" u="sng"/>
              <a:t>fossil fuels</a:t>
            </a:r>
            <a:r>
              <a:rPr lang="en-US" altLang="en-US"/>
              <a:t>.</a:t>
            </a:r>
          </a:p>
        </p:txBody>
      </p:sp>
      <p:sp>
        <p:nvSpPr>
          <p:cNvPr id="81950" name="Text Box 30"/>
          <p:cNvSpPr txBox="1">
            <a:spLocks noChangeArrowheads="1"/>
          </p:cNvSpPr>
          <p:nvPr/>
        </p:nvSpPr>
        <p:spPr bwMode="auto">
          <a:xfrm>
            <a:off x="3276600" y="2438400"/>
            <a:ext cx="27432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8. Fossil fuel can be burned during the process of </a:t>
            </a:r>
            <a:r>
              <a:rPr lang="en-US" altLang="en-US" u="sng"/>
              <a:t>combustion</a:t>
            </a:r>
            <a:r>
              <a:rPr lang="en-US" altLang="en-US"/>
              <a:t> releasing carbon dioxide back into the atmosphere.</a:t>
            </a:r>
          </a:p>
        </p:txBody>
      </p:sp>
      <p:sp>
        <p:nvSpPr>
          <p:cNvPr id="28" name="TextBox 27"/>
          <p:cNvSpPr txBox="1">
            <a:spLocks noChangeArrowheads="1"/>
          </p:cNvSpPr>
          <p:nvPr/>
        </p:nvSpPr>
        <p:spPr bwMode="auto">
          <a:xfrm>
            <a:off x="7391400" y="5562600"/>
            <a:ext cx="3276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7. </a:t>
            </a:r>
            <a:r>
              <a:rPr lang="en-US" altLang="en-US" u="sng"/>
              <a:t>Rock</a:t>
            </a:r>
            <a:r>
              <a:rPr lang="en-US" altLang="en-US"/>
              <a:t> can be </a:t>
            </a:r>
            <a:r>
              <a:rPr lang="en-US" altLang="en-US" u="sng"/>
              <a:t>weathered</a:t>
            </a:r>
            <a:r>
              <a:rPr lang="en-US" altLang="en-US"/>
              <a:t> which returns some carbon to the atmosphere as </a:t>
            </a:r>
            <a:r>
              <a:rPr lang="en-US" altLang="en-US" u="sng"/>
              <a:t>carbon dioxide.</a:t>
            </a:r>
          </a:p>
        </p:txBody>
      </p:sp>
      <p:sp>
        <p:nvSpPr>
          <p:cNvPr id="44" name="Cloud 43"/>
          <p:cNvSpPr/>
          <p:nvPr/>
        </p:nvSpPr>
        <p:spPr>
          <a:xfrm>
            <a:off x="3505200" y="2133600"/>
            <a:ext cx="2362200" cy="762000"/>
          </a:xfrm>
          <a:prstGeom prst="cloud">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Lightning Bolt 44"/>
          <p:cNvSpPr/>
          <p:nvPr/>
        </p:nvSpPr>
        <p:spPr>
          <a:xfrm rot="1065209">
            <a:off x="4308475" y="2868613"/>
            <a:ext cx="457200" cy="838200"/>
          </a:xfrm>
          <a:prstGeom prst="lightningBolt">
            <a:avLst/>
          </a:prstGeom>
          <a:solidFill>
            <a:srgbClr val="F2FD1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Lightning Bolt 45"/>
          <p:cNvSpPr/>
          <p:nvPr/>
        </p:nvSpPr>
        <p:spPr>
          <a:xfrm rot="20592176" flipH="1">
            <a:off x="5140325" y="2795588"/>
            <a:ext cx="488950" cy="838200"/>
          </a:xfrm>
          <a:prstGeom prst="lightningBolt">
            <a:avLst/>
          </a:prstGeom>
          <a:solidFill>
            <a:srgbClr val="F2FD1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5" name="TextBox 64"/>
          <p:cNvSpPr txBox="1">
            <a:spLocks noChangeArrowheads="1"/>
          </p:cNvSpPr>
          <p:nvPr/>
        </p:nvSpPr>
        <p:spPr bwMode="auto">
          <a:xfrm>
            <a:off x="3581400" y="5105400"/>
            <a:ext cx="685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solidFill>
                  <a:srgbClr val="FFFFFF"/>
                </a:solidFill>
              </a:rPr>
              <a:t>CO</a:t>
            </a:r>
            <a:r>
              <a:rPr lang="en-US" altLang="en-US" baseline="-25000">
                <a:solidFill>
                  <a:srgbClr val="FFFFFF"/>
                </a:solidFill>
              </a:rPr>
              <a:t>2</a:t>
            </a:r>
            <a:endParaRPr lang="en-US" altLang="en-US">
              <a:solidFill>
                <a:srgbClr val="FFFFFF"/>
              </a:solidFill>
            </a:endParaRPr>
          </a:p>
        </p:txBody>
      </p:sp>
    </p:spTree>
    <p:extLst>
      <p:ext uri="{BB962C8B-B14F-4D97-AF65-F5344CB8AC3E}">
        <p14:creationId xmlns:p14="http://schemas.microsoft.com/office/powerpoint/2010/main" val="40186180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1924"/>
                                        </p:tgtEl>
                                        <p:attrNameLst>
                                          <p:attrName>style.visibility</p:attrName>
                                        </p:attrNameLst>
                                      </p:cBhvr>
                                      <p:to>
                                        <p:strVal val="hidden"/>
                                      </p:to>
                                    </p:set>
                                  </p:childTnLst>
                                </p:cTn>
                              </p:par>
                            </p:childTnLst>
                          </p:cTn>
                        </p:par>
                        <p:par>
                          <p:cTn id="7" fill="hold" nodeType="afterGroup">
                            <p:stCondLst>
                              <p:cond delay="0"/>
                            </p:stCondLst>
                            <p:childTnLst>
                              <p:par>
                                <p:cTn id="8" presetID="9" presetClass="entr" presetSubtype="0" fill="hold" grpId="0" nodeType="afterEffect">
                                  <p:stCondLst>
                                    <p:cond delay="0"/>
                                  </p:stCondLst>
                                  <p:childTnLst>
                                    <p:set>
                                      <p:cBhvr>
                                        <p:cTn id="9" dur="1" fill="hold">
                                          <p:stCondLst>
                                            <p:cond delay="0"/>
                                          </p:stCondLst>
                                        </p:cTn>
                                        <p:tgtEl>
                                          <p:spTgt spid="81945"/>
                                        </p:tgtEl>
                                        <p:attrNameLst>
                                          <p:attrName>style.visibility</p:attrName>
                                        </p:attrNameLst>
                                      </p:cBhvr>
                                      <p:to>
                                        <p:strVal val="visible"/>
                                      </p:to>
                                    </p:set>
                                    <p:animEffect transition="in" filter="dissolve">
                                      <p:cBhvr>
                                        <p:cTn id="10" dur="500"/>
                                        <p:tgtEl>
                                          <p:spTgt spid="8194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0" presetClass="path" presetSubtype="0" accel="50000" decel="50000" fill="hold" grpId="0" nodeType="clickEffect">
                                  <p:stCondLst>
                                    <p:cond delay="0"/>
                                  </p:stCondLst>
                                  <p:childTnLst>
                                    <p:animMotion origin="layout" path="M 0.05417 0.01111 C 0.12361 0.04166 0.19306 0.07222 0.2375 0.11111 C 0.28194 0.15 0.30139 0.19722 0.32083 0.24444 " pathEditMode="relative" ptsTypes="aaA">
                                      <p:cBhvr>
                                        <p:cTn id="14" dur="2000" fill="hold"/>
                                        <p:tgtEl>
                                          <p:spTgt spid="81933"/>
                                        </p:tgtEl>
                                        <p:attrNameLst>
                                          <p:attrName>ppt_x</p:attrName>
                                          <p:attrName>ppt_y</p:attrName>
                                        </p:attrNameLst>
                                      </p:cBhvr>
                                    </p:animMotion>
                                  </p:childTnLst>
                                </p:cTn>
                              </p:par>
                            </p:childTnLst>
                          </p:cTn>
                        </p:par>
                        <p:par>
                          <p:cTn id="15" fill="hold" nodeType="afterGroup">
                            <p:stCondLst>
                              <p:cond delay="2000"/>
                            </p:stCondLst>
                            <p:childTnLst>
                              <p:par>
                                <p:cTn id="16" presetID="9" presetClass="exit" presetSubtype="0" fill="hold" grpId="1" nodeType="afterEffect">
                                  <p:stCondLst>
                                    <p:cond delay="2000"/>
                                  </p:stCondLst>
                                  <p:childTnLst>
                                    <p:animEffect transition="out" filter="dissolve">
                                      <p:cBhvr>
                                        <p:cTn id="17" dur="500"/>
                                        <p:tgtEl>
                                          <p:spTgt spid="81933"/>
                                        </p:tgtEl>
                                      </p:cBhvr>
                                    </p:animEffect>
                                    <p:set>
                                      <p:cBhvr>
                                        <p:cTn id="18" dur="1" fill="hold">
                                          <p:stCondLst>
                                            <p:cond delay="499"/>
                                          </p:stCondLst>
                                        </p:cTn>
                                        <p:tgtEl>
                                          <p:spTgt spid="81933"/>
                                        </p:tgtEl>
                                        <p:attrNameLst>
                                          <p:attrName>style.visibility</p:attrName>
                                        </p:attrNameLst>
                                      </p:cBhvr>
                                      <p:to>
                                        <p:strVal val="hidden"/>
                                      </p:to>
                                    </p:set>
                                  </p:childTnLst>
                                </p:cTn>
                              </p:par>
                            </p:childTnLst>
                          </p:cTn>
                        </p:par>
                        <p:par>
                          <p:cTn id="19" fill="hold" nodeType="afterGroup">
                            <p:stCondLst>
                              <p:cond delay="4500"/>
                            </p:stCondLst>
                            <p:childTnLst>
                              <p:par>
                                <p:cTn id="20" presetID="9" presetClass="entr" presetSubtype="0" fill="hold" grpId="0" nodeType="afterEffect">
                                  <p:stCondLst>
                                    <p:cond delay="0"/>
                                  </p:stCondLst>
                                  <p:childTnLst>
                                    <p:set>
                                      <p:cBhvr>
                                        <p:cTn id="21" dur="1" fill="hold">
                                          <p:stCondLst>
                                            <p:cond delay="0"/>
                                          </p:stCondLst>
                                        </p:cTn>
                                        <p:tgtEl>
                                          <p:spTgt spid="81934"/>
                                        </p:tgtEl>
                                        <p:attrNameLst>
                                          <p:attrName>style.visibility</p:attrName>
                                        </p:attrNameLst>
                                      </p:cBhvr>
                                      <p:to>
                                        <p:strVal val="visible"/>
                                      </p:to>
                                    </p:set>
                                    <p:animEffect transition="in" filter="dissolve">
                                      <p:cBhvr>
                                        <p:cTn id="22" dur="500"/>
                                        <p:tgtEl>
                                          <p:spTgt spid="81934"/>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1935"/>
                                        </p:tgtEl>
                                        <p:attrNameLst>
                                          <p:attrName>style.visibility</p:attrName>
                                        </p:attrNameLst>
                                      </p:cBhvr>
                                      <p:to>
                                        <p:strVal val="visible"/>
                                      </p:to>
                                    </p:set>
                                    <p:animEffect transition="in" filter="dissolve">
                                      <p:cBhvr>
                                        <p:cTn id="25" dur="500"/>
                                        <p:tgtEl>
                                          <p:spTgt spid="81935"/>
                                        </p:tgtEl>
                                      </p:cBhvr>
                                    </p:animEffect>
                                  </p:childTnLst>
                                </p:cTn>
                              </p:par>
                            </p:childTnLst>
                          </p:cTn>
                        </p:par>
                        <p:par>
                          <p:cTn id="26" fill="hold" nodeType="afterGroup">
                            <p:stCondLst>
                              <p:cond delay="5000"/>
                            </p:stCondLst>
                            <p:childTnLst>
                              <p:par>
                                <p:cTn id="27" presetID="40" presetClass="path" presetSubtype="0" fill="hold" grpId="1" nodeType="afterEffect">
                                  <p:stCondLst>
                                    <p:cond delay="0"/>
                                  </p:stCondLst>
                                  <p:childTnLst>
                                    <p:animMotion origin="layout" path="M -0.02552 0.00116 C -0.04444 -0.00116 -0.0625 -0.00463 -0.0625 -0.01158 C -0.0625 -0.01945 -0.04444 -0.02222 -0.02552 -0.02477 C -0.00451 -0.02801 0.01632 -0.03079 0.01632 -0.03935 C 0.01632 -0.04722 -0.00451 -0.04977 -0.02552 -0.05324 C -0.04444 -0.05486 -0.0625 -0.05834 -0.0625 -0.06621 C -0.0625 -0.07315 -0.04444 -0.07662 -0.02552 -0.0794 C -0.00451 -0.08171 0.01632 -0.08542 0.01632 -0.09306 C 0.01632 -0.10093 -0.02552 -0.10718 -0.02535 -0.10718 C -0.04444 -0.10949 -0.0625 -0.11227 -0.0625 -0.11991 C -0.0625 -0.12778 -0.04444 -0.13056 -0.02552 -0.1331 C -0.00451 -0.13634 0.01632 -0.13912 0.01632 -0.14769 C 0.01632 -0.15556 -0.00451 -0.1581 -0.02552 -0.16088 C -0.04444 -0.16412 -0.0625 -0.16667 -0.0625 -0.17454 C -0.0625 -0.18148 -0.04444 -0.18496 -0.02552 -0.18773 C -0.00451 -0.19005 0.01632 -0.19375 0.01632 -0.20139 C 0.01632 -0.20926 -0.00451 -0.21181 -0.02552 -0.21551 " pathEditMode="relative" rAng="16200000" ptsTypes="fffffffffffffffff">
                                      <p:cBhvr>
                                        <p:cTn id="28" dur="5000" fill="hold"/>
                                        <p:tgtEl>
                                          <p:spTgt spid="81935"/>
                                        </p:tgtEl>
                                        <p:attrNameLst>
                                          <p:attrName>ppt_x</p:attrName>
                                          <p:attrName>ppt_y</p:attrName>
                                        </p:attrNameLst>
                                      </p:cBhvr>
                                      <p:rCtr x="243" y="-10833"/>
                                    </p:animMotion>
                                  </p:childTnLst>
                                </p:cTn>
                              </p:par>
                            </p:childTnLst>
                          </p:cTn>
                        </p:par>
                        <p:par>
                          <p:cTn id="29" fill="hold" nodeType="afterGroup">
                            <p:stCondLst>
                              <p:cond delay="10000"/>
                            </p:stCondLst>
                            <p:childTnLst>
                              <p:par>
                                <p:cTn id="30" presetID="9" presetClass="exit" presetSubtype="0" fill="hold" grpId="2" nodeType="afterEffect">
                                  <p:stCondLst>
                                    <p:cond delay="0"/>
                                  </p:stCondLst>
                                  <p:childTnLst>
                                    <p:animEffect transition="out" filter="dissolve">
                                      <p:cBhvr>
                                        <p:cTn id="31" dur="500"/>
                                        <p:tgtEl>
                                          <p:spTgt spid="81935"/>
                                        </p:tgtEl>
                                      </p:cBhvr>
                                    </p:animEffect>
                                    <p:set>
                                      <p:cBhvr>
                                        <p:cTn id="32" dur="1" fill="hold">
                                          <p:stCondLst>
                                            <p:cond delay="499"/>
                                          </p:stCondLst>
                                        </p:cTn>
                                        <p:tgtEl>
                                          <p:spTgt spid="81935"/>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81945"/>
                                        </p:tgtEl>
                                        <p:attrNameLst>
                                          <p:attrName>style.visibility</p:attrName>
                                        </p:attrNameLst>
                                      </p:cBhvr>
                                      <p:to>
                                        <p:strVal val="hidden"/>
                                      </p:to>
                                    </p:set>
                                  </p:childTnLst>
                                </p:cTn>
                              </p:par>
                            </p:childTnLst>
                          </p:cTn>
                        </p:par>
                        <p:par>
                          <p:cTn id="37" fill="hold" nodeType="afterGroup">
                            <p:stCondLst>
                              <p:cond delay="0"/>
                            </p:stCondLst>
                            <p:childTnLst>
                              <p:par>
                                <p:cTn id="38" presetID="9" presetClass="entr" presetSubtype="0" fill="hold" grpId="0" nodeType="afterEffect">
                                  <p:stCondLst>
                                    <p:cond delay="0"/>
                                  </p:stCondLst>
                                  <p:childTnLst>
                                    <p:set>
                                      <p:cBhvr>
                                        <p:cTn id="39" dur="1" fill="hold">
                                          <p:stCondLst>
                                            <p:cond delay="0"/>
                                          </p:stCondLst>
                                        </p:cTn>
                                        <p:tgtEl>
                                          <p:spTgt spid="81946"/>
                                        </p:tgtEl>
                                        <p:attrNameLst>
                                          <p:attrName>style.visibility</p:attrName>
                                        </p:attrNameLst>
                                      </p:cBhvr>
                                      <p:to>
                                        <p:strVal val="visible"/>
                                      </p:to>
                                    </p:set>
                                    <p:animEffect transition="in" filter="dissolve">
                                      <p:cBhvr>
                                        <p:cTn id="40" dur="500"/>
                                        <p:tgtEl>
                                          <p:spTgt spid="8194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5" presetClass="path" presetSubtype="0" accel="50000" decel="50000" fill="hold" grpId="1" nodeType="clickEffect">
                                  <p:stCondLst>
                                    <p:cond delay="0"/>
                                  </p:stCondLst>
                                  <p:childTnLst>
                                    <p:animMotion origin="layout" path="M 3.33333E-6 -3.7037E-7 L -0.2125 0.04005 " pathEditMode="relative" rAng="0" ptsTypes="AA">
                                      <p:cBhvr>
                                        <p:cTn id="44" dur="2000" fill="hold"/>
                                        <p:tgtEl>
                                          <p:spTgt spid="81934"/>
                                        </p:tgtEl>
                                        <p:attrNameLst>
                                          <p:attrName>ppt_x</p:attrName>
                                          <p:attrName>ppt_y</p:attrName>
                                        </p:attrNameLst>
                                      </p:cBhvr>
                                      <p:rCtr x="-10625" y="1991"/>
                                    </p:animMotion>
                                  </p:childTnLst>
                                </p:cTn>
                              </p:par>
                            </p:childTnLst>
                          </p:cTn>
                        </p:par>
                        <p:par>
                          <p:cTn id="45" fill="hold" nodeType="afterGroup">
                            <p:stCondLst>
                              <p:cond delay="2000"/>
                            </p:stCondLst>
                            <p:childTnLst>
                              <p:par>
                                <p:cTn id="46" presetID="9" presetClass="exit" presetSubtype="0" fill="hold" grpId="2" nodeType="afterEffect">
                                  <p:stCondLst>
                                    <p:cond delay="2000"/>
                                  </p:stCondLst>
                                  <p:childTnLst>
                                    <p:animEffect transition="out" filter="dissolve">
                                      <p:cBhvr>
                                        <p:cTn id="47" dur="500"/>
                                        <p:tgtEl>
                                          <p:spTgt spid="81934"/>
                                        </p:tgtEl>
                                      </p:cBhvr>
                                    </p:animEffect>
                                    <p:set>
                                      <p:cBhvr>
                                        <p:cTn id="48" dur="1" fill="hold">
                                          <p:stCondLst>
                                            <p:cond delay="499"/>
                                          </p:stCondLst>
                                        </p:cTn>
                                        <p:tgtEl>
                                          <p:spTgt spid="81934"/>
                                        </p:tgtEl>
                                        <p:attrNameLst>
                                          <p:attrName>style.visibility</p:attrName>
                                        </p:attrNameLst>
                                      </p:cBhvr>
                                      <p:to>
                                        <p:strVal val="hidden"/>
                                      </p:to>
                                    </p:set>
                                  </p:childTnLst>
                                </p:cTn>
                              </p:par>
                            </p:childTnLst>
                          </p:cTn>
                        </p:par>
                        <p:par>
                          <p:cTn id="49" fill="hold" nodeType="afterGroup">
                            <p:stCondLst>
                              <p:cond delay="4500"/>
                            </p:stCondLst>
                            <p:childTnLst>
                              <p:par>
                                <p:cTn id="50" presetID="9" presetClass="entr" presetSubtype="0" fill="hold" grpId="0" nodeType="afterEffect">
                                  <p:stCondLst>
                                    <p:cond delay="0"/>
                                  </p:stCondLst>
                                  <p:childTnLst>
                                    <p:set>
                                      <p:cBhvr>
                                        <p:cTn id="51" dur="1" fill="hold">
                                          <p:stCondLst>
                                            <p:cond delay="0"/>
                                          </p:stCondLst>
                                        </p:cTn>
                                        <p:tgtEl>
                                          <p:spTgt spid="81936"/>
                                        </p:tgtEl>
                                        <p:attrNameLst>
                                          <p:attrName>style.visibility</p:attrName>
                                        </p:attrNameLst>
                                      </p:cBhvr>
                                      <p:to>
                                        <p:strVal val="visible"/>
                                      </p:to>
                                    </p:set>
                                    <p:animEffect transition="in" filter="dissolve">
                                      <p:cBhvr>
                                        <p:cTn id="52" dur="500"/>
                                        <p:tgtEl>
                                          <p:spTgt spid="81936"/>
                                        </p:tgtEl>
                                      </p:cBhvr>
                                    </p:animEffect>
                                  </p:childTnLst>
                                </p:cTn>
                              </p:par>
                            </p:childTnLst>
                          </p:cTn>
                        </p:par>
                        <p:par>
                          <p:cTn id="53" fill="hold" nodeType="afterGroup">
                            <p:stCondLst>
                              <p:cond delay="5000"/>
                            </p:stCondLst>
                            <p:childTnLst>
                              <p:par>
                                <p:cTn id="54" presetID="64" presetClass="path" presetSubtype="0" accel="50000" decel="50000" fill="hold" grpId="1" nodeType="afterEffect">
                                  <p:stCondLst>
                                    <p:cond delay="0"/>
                                  </p:stCondLst>
                                  <p:childTnLst>
                                    <p:animMotion origin="layout" path="M 0.00833 0.01782 L -0.04167 -0.26435 " pathEditMode="relative" rAng="0" ptsTypes="AA">
                                      <p:cBhvr>
                                        <p:cTn id="55" dur="2000" fill="hold"/>
                                        <p:tgtEl>
                                          <p:spTgt spid="81936"/>
                                        </p:tgtEl>
                                        <p:attrNameLst>
                                          <p:attrName>ppt_x</p:attrName>
                                          <p:attrName>ppt_y</p:attrName>
                                        </p:attrNameLst>
                                      </p:cBhvr>
                                      <p:rCtr x="-2500" y="-14120"/>
                                    </p:animMotion>
                                  </p:childTnLst>
                                </p:cTn>
                              </p:par>
                            </p:childTnLst>
                          </p:cTn>
                        </p:par>
                        <p:par>
                          <p:cTn id="56" fill="hold" nodeType="afterGroup">
                            <p:stCondLst>
                              <p:cond delay="7000"/>
                            </p:stCondLst>
                            <p:childTnLst>
                              <p:par>
                                <p:cTn id="57" presetID="9" presetClass="exit" presetSubtype="0" fill="hold" grpId="2" nodeType="afterEffect">
                                  <p:stCondLst>
                                    <p:cond delay="2000"/>
                                  </p:stCondLst>
                                  <p:childTnLst>
                                    <p:animEffect transition="out" filter="dissolve">
                                      <p:cBhvr>
                                        <p:cTn id="58" dur="500"/>
                                        <p:tgtEl>
                                          <p:spTgt spid="81936"/>
                                        </p:tgtEl>
                                      </p:cBhvr>
                                    </p:animEffect>
                                    <p:set>
                                      <p:cBhvr>
                                        <p:cTn id="59" dur="1" fill="hold">
                                          <p:stCondLst>
                                            <p:cond delay="499"/>
                                          </p:stCondLst>
                                        </p:cTn>
                                        <p:tgtEl>
                                          <p:spTgt spid="81936"/>
                                        </p:tgtEl>
                                        <p:attrNameLst>
                                          <p:attrName>style.visibility</p:attrName>
                                        </p:attrNameLst>
                                      </p:cBhvr>
                                      <p:to>
                                        <p:strVal val="hidden"/>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exit" presetSubtype="0" fill="hold" grpId="1" nodeType="clickEffect">
                                  <p:stCondLst>
                                    <p:cond delay="0"/>
                                  </p:stCondLst>
                                  <p:childTnLst>
                                    <p:set>
                                      <p:cBhvr>
                                        <p:cTn id="63" dur="1" fill="hold">
                                          <p:stCondLst>
                                            <p:cond delay="0"/>
                                          </p:stCondLst>
                                        </p:cTn>
                                        <p:tgtEl>
                                          <p:spTgt spid="81946"/>
                                        </p:tgtEl>
                                        <p:attrNameLst>
                                          <p:attrName>style.visibility</p:attrName>
                                        </p:attrNameLst>
                                      </p:cBhvr>
                                      <p:to>
                                        <p:strVal val="hidden"/>
                                      </p:to>
                                    </p:set>
                                  </p:childTnLst>
                                </p:cTn>
                              </p:par>
                            </p:childTnLst>
                          </p:cTn>
                        </p:par>
                        <p:par>
                          <p:cTn id="64" fill="hold" nodeType="afterGroup">
                            <p:stCondLst>
                              <p:cond delay="0"/>
                            </p:stCondLst>
                            <p:childTnLst>
                              <p:par>
                                <p:cTn id="65" presetID="9" presetClass="entr" presetSubtype="0" fill="hold" grpId="0" nodeType="afterEffect">
                                  <p:stCondLst>
                                    <p:cond delay="0"/>
                                  </p:stCondLst>
                                  <p:childTnLst>
                                    <p:set>
                                      <p:cBhvr>
                                        <p:cTn id="66" dur="1" fill="hold">
                                          <p:stCondLst>
                                            <p:cond delay="0"/>
                                          </p:stCondLst>
                                        </p:cTn>
                                        <p:tgtEl>
                                          <p:spTgt spid="81947"/>
                                        </p:tgtEl>
                                        <p:attrNameLst>
                                          <p:attrName>style.visibility</p:attrName>
                                        </p:attrNameLst>
                                      </p:cBhvr>
                                      <p:to>
                                        <p:strVal val="visible"/>
                                      </p:to>
                                    </p:set>
                                    <p:animEffect transition="in" filter="dissolve">
                                      <p:cBhvr>
                                        <p:cTn id="67" dur="500"/>
                                        <p:tgtEl>
                                          <p:spTgt spid="81947"/>
                                        </p:tgtEl>
                                      </p:cBhvr>
                                    </p:animEffect>
                                  </p:childTnLst>
                                </p:cTn>
                              </p:par>
                            </p:childTnLst>
                          </p:cTn>
                        </p:par>
                        <p:par>
                          <p:cTn id="68" fill="hold" nodeType="afterGroup">
                            <p:stCondLst>
                              <p:cond delay="500"/>
                            </p:stCondLst>
                            <p:childTnLst>
                              <p:par>
                                <p:cTn id="69" presetID="9" presetClass="entr" presetSubtype="0" fill="hold" nodeType="afterEffect">
                                  <p:stCondLst>
                                    <p:cond delay="0"/>
                                  </p:stCondLst>
                                  <p:childTnLst>
                                    <p:set>
                                      <p:cBhvr>
                                        <p:cTn id="70" dur="1" fill="hold">
                                          <p:stCondLst>
                                            <p:cond delay="0"/>
                                          </p:stCondLst>
                                        </p:cTn>
                                        <p:tgtEl>
                                          <p:spTgt spid="81937">
                                            <p:txEl>
                                              <p:pRg st="0" end="0"/>
                                            </p:txEl>
                                          </p:spTgt>
                                        </p:tgtEl>
                                        <p:attrNameLst>
                                          <p:attrName>style.visibility</p:attrName>
                                        </p:attrNameLst>
                                      </p:cBhvr>
                                      <p:to>
                                        <p:strVal val="visible"/>
                                      </p:to>
                                    </p:set>
                                    <p:animEffect transition="in" filter="dissolve">
                                      <p:cBhvr>
                                        <p:cTn id="71" dur="500"/>
                                        <p:tgtEl>
                                          <p:spTgt spid="81937">
                                            <p:txEl>
                                              <p:pRg st="0" end="0"/>
                                            </p:txEl>
                                          </p:spTgt>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35" presetClass="path" presetSubtype="0" accel="50000" decel="50000" fill="hold" grpId="1" nodeType="clickEffect">
                                  <p:stCondLst>
                                    <p:cond delay="0"/>
                                  </p:stCondLst>
                                  <p:childTnLst>
                                    <p:animMotion origin="layout" path="M 0.02708 0.00671 L -0.14583 0.13565 " pathEditMode="relative" rAng="0" ptsTypes="AA">
                                      <p:cBhvr>
                                        <p:cTn id="75" dur="2000" fill="hold"/>
                                        <p:tgtEl>
                                          <p:spTgt spid="81937">
                                            <p:txEl>
                                              <p:pRg st="0" end="0"/>
                                            </p:txEl>
                                          </p:spTgt>
                                        </p:tgtEl>
                                        <p:attrNameLst>
                                          <p:attrName>ppt_x</p:attrName>
                                          <p:attrName>ppt_y</p:attrName>
                                        </p:attrNameLst>
                                      </p:cBhvr>
                                      <p:rCtr x="-8646" y="6435"/>
                                    </p:animMotion>
                                  </p:childTnLst>
                                </p:cTn>
                              </p:par>
                            </p:childTnLst>
                          </p:cTn>
                        </p:par>
                      </p:childTnLst>
                    </p:cTn>
                  </p:par>
                  <p:par>
                    <p:cTn id="76" fill="hold" nodeType="clickPar">
                      <p:stCondLst>
                        <p:cond delay="indefinite"/>
                      </p:stCondLst>
                      <p:childTnLst>
                        <p:par>
                          <p:cTn id="77" fill="hold" nodeType="withGroup">
                            <p:stCondLst>
                              <p:cond delay="0"/>
                            </p:stCondLst>
                            <p:childTnLst>
                              <p:par>
                                <p:cTn id="78" presetID="1" presetClass="exit" presetSubtype="0" fill="hold" grpId="1" nodeType="clickEffect">
                                  <p:stCondLst>
                                    <p:cond delay="0"/>
                                  </p:stCondLst>
                                  <p:childTnLst>
                                    <p:set>
                                      <p:cBhvr>
                                        <p:cTn id="79" dur="1" fill="hold">
                                          <p:stCondLst>
                                            <p:cond delay="0"/>
                                          </p:stCondLst>
                                        </p:cTn>
                                        <p:tgtEl>
                                          <p:spTgt spid="81947"/>
                                        </p:tgtEl>
                                        <p:attrNameLst>
                                          <p:attrName>style.visibility</p:attrName>
                                        </p:attrNameLst>
                                      </p:cBhvr>
                                      <p:to>
                                        <p:strVal val="hidden"/>
                                      </p:to>
                                    </p:set>
                                  </p:childTnLst>
                                </p:cTn>
                              </p:par>
                            </p:childTnLst>
                          </p:cTn>
                        </p:par>
                        <p:par>
                          <p:cTn id="80" fill="hold" nodeType="afterGroup">
                            <p:stCondLst>
                              <p:cond delay="0"/>
                            </p:stCondLst>
                            <p:childTnLst>
                              <p:par>
                                <p:cTn id="81" presetID="9" presetClass="entr" presetSubtype="0" fill="hold" grpId="0" nodeType="afterEffect">
                                  <p:stCondLst>
                                    <p:cond delay="0"/>
                                  </p:stCondLst>
                                  <p:childTnLst>
                                    <p:set>
                                      <p:cBhvr>
                                        <p:cTn id="82" dur="1" fill="hold">
                                          <p:stCondLst>
                                            <p:cond delay="0"/>
                                          </p:stCondLst>
                                        </p:cTn>
                                        <p:tgtEl>
                                          <p:spTgt spid="81948"/>
                                        </p:tgtEl>
                                        <p:attrNameLst>
                                          <p:attrName>style.visibility</p:attrName>
                                        </p:attrNameLst>
                                      </p:cBhvr>
                                      <p:to>
                                        <p:strVal val="visible"/>
                                      </p:to>
                                    </p:set>
                                    <p:animEffect transition="in" filter="dissolve">
                                      <p:cBhvr>
                                        <p:cTn id="83" dur="500"/>
                                        <p:tgtEl>
                                          <p:spTgt spid="81948"/>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9" presetClass="exit" presetSubtype="0" fill="hold" grpId="0" nodeType="clickEffect">
                                  <p:stCondLst>
                                    <p:cond delay="0"/>
                                  </p:stCondLst>
                                  <p:childTnLst>
                                    <p:animEffect transition="out" filter="dissolve">
                                      <p:cBhvr>
                                        <p:cTn id="87" dur="500"/>
                                        <p:tgtEl>
                                          <p:spTgt spid="81937">
                                            <p:txEl>
                                              <p:pRg st="0" end="0"/>
                                            </p:txEl>
                                          </p:spTgt>
                                        </p:tgtEl>
                                      </p:cBhvr>
                                    </p:animEffect>
                                    <p:set>
                                      <p:cBhvr>
                                        <p:cTn id="88" dur="1" fill="hold">
                                          <p:stCondLst>
                                            <p:cond delay="499"/>
                                          </p:stCondLst>
                                        </p:cTn>
                                        <p:tgtEl>
                                          <p:spTgt spid="81937">
                                            <p:txEl>
                                              <p:pRg st="0" end="0"/>
                                            </p:txEl>
                                          </p:spTgt>
                                        </p:tgtEl>
                                        <p:attrNameLst>
                                          <p:attrName>style.visibility</p:attrName>
                                        </p:attrNameLst>
                                      </p:cBhvr>
                                      <p:to>
                                        <p:strVal val="hidden"/>
                                      </p:to>
                                    </p:set>
                                  </p:childTnLst>
                                </p:cTn>
                              </p:par>
                            </p:childTnLst>
                          </p:cTn>
                        </p:par>
                        <p:par>
                          <p:cTn id="89" fill="hold" nodeType="afterGroup">
                            <p:stCondLst>
                              <p:cond delay="500"/>
                            </p:stCondLst>
                            <p:childTnLst>
                              <p:par>
                                <p:cTn id="90" presetID="9" presetClass="entr" presetSubtype="0" fill="hold" grpId="0" nodeType="afterEffect">
                                  <p:stCondLst>
                                    <p:cond delay="0"/>
                                  </p:stCondLst>
                                  <p:childTnLst>
                                    <p:set>
                                      <p:cBhvr>
                                        <p:cTn id="91" dur="1" fill="hold">
                                          <p:stCondLst>
                                            <p:cond delay="0"/>
                                          </p:stCondLst>
                                        </p:cTn>
                                        <p:tgtEl>
                                          <p:spTgt spid="81938"/>
                                        </p:tgtEl>
                                        <p:attrNameLst>
                                          <p:attrName>style.visibility</p:attrName>
                                        </p:attrNameLst>
                                      </p:cBhvr>
                                      <p:to>
                                        <p:strVal val="visible"/>
                                      </p:to>
                                    </p:set>
                                    <p:animEffect transition="in" filter="dissolve">
                                      <p:cBhvr>
                                        <p:cTn id="92" dur="500"/>
                                        <p:tgtEl>
                                          <p:spTgt spid="81938"/>
                                        </p:tgtEl>
                                      </p:cBhvr>
                                    </p:animEffect>
                                  </p:childTnLst>
                                </p:cTn>
                              </p:par>
                            </p:childTnLst>
                          </p:cTn>
                        </p:par>
                        <p:par>
                          <p:cTn id="93" fill="hold" nodeType="afterGroup">
                            <p:stCondLst>
                              <p:cond delay="1000"/>
                            </p:stCondLst>
                            <p:childTnLst>
                              <p:par>
                                <p:cTn id="94" presetID="64" presetClass="path" presetSubtype="0" accel="50000" decel="50000" fill="hold" grpId="1" nodeType="afterEffect">
                                  <p:stCondLst>
                                    <p:cond delay="0"/>
                                  </p:stCondLst>
                                  <p:childTnLst>
                                    <p:animMotion origin="layout" path="M 0.02709 0.01343 L 0.15209 -0.39097 " pathEditMode="relative" rAng="0" ptsTypes="AA">
                                      <p:cBhvr>
                                        <p:cTn id="95" dur="2000" fill="hold"/>
                                        <p:tgtEl>
                                          <p:spTgt spid="81938"/>
                                        </p:tgtEl>
                                        <p:attrNameLst>
                                          <p:attrName>ppt_x</p:attrName>
                                          <p:attrName>ppt_y</p:attrName>
                                        </p:attrNameLst>
                                      </p:cBhvr>
                                      <p:rCtr x="6250" y="-20231"/>
                                    </p:animMotion>
                                  </p:childTnLst>
                                </p:cTn>
                              </p:par>
                            </p:childTnLst>
                          </p:cTn>
                        </p:par>
                        <p:par>
                          <p:cTn id="96" fill="hold" nodeType="afterGroup">
                            <p:stCondLst>
                              <p:cond delay="3000"/>
                            </p:stCondLst>
                            <p:childTnLst>
                              <p:par>
                                <p:cTn id="97" presetID="9" presetClass="exit" presetSubtype="0" fill="hold" grpId="2" nodeType="afterEffect">
                                  <p:stCondLst>
                                    <p:cond delay="2000"/>
                                  </p:stCondLst>
                                  <p:childTnLst>
                                    <p:animEffect transition="out" filter="dissolve">
                                      <p:cBhvr>
                                        <p:cTn id="98" dur="500"/>
                                        <p:tgtEl>
                                          <p:spTgt spid="81938"/>
                                        </p:tgtEl>
                                      </p:cBhvr>
                                    </p:animEffect>
                                    <p:set>
                                      <p:cBhvr>
                                        <p:cTn id="99" dur="1" fill="hold">
                                          <p:stCondLst>
                                            <p:cond delay="499"/>
                                          </p:stCondLst>
                                        </p:cTn>
                                        <p:tgtEl>
                                          <p:spTgt spid="81938"/>
                                        </p:tgtEl>
                                        <p:attrNameLst>
                                          <p:attrName>style.visibility</p:attrName>
                                        </p:attrNameLst>
                                      </p:cBhvr>
                                      <p:to>
                                        <p:strVal val="hidden"/>
                                      </p:to>
                                    </p:se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1" presetClass="exit" presetSubtype="0" fill="hold" grpId="1" nodeType="clickEffect">
                                  <p:stCondLst>
                                    <p:cond delay="0"/>
                                  </p:stCondLst>
                                  <p:childTnLst>
                                    <p:set>
                                      <p:cBhvr>
                                        <p:cTn id="103" dur="1" fill="hold">
                                          <p:stCondLst>
                                            <p:cond delay="0"/>
                                          </p:stCondLst>
                                        </p:cTn>
                                        <p:tgtEl>
                                          <p:spTgt spid="81948"/>
                                        </p:tgtEl>
                                        <p:attrNameLst>
                                          <p:attrName>style.visibility</p:attrName>
                                        </p:attrNameLst>
                                      </p:cBhvr>
                                      <p:to>
                                        <p:strVal val="hidden"/>
                                      </p:to>
                                    </p:set>
                                  </p:childTnLst>
                                </p:cTn>
                              </p:par>
                            </p:childTnLst>
                          </p:cTn>
                        </p:par>
                        <p:par>
                          <p:cTn id="104" fill="hold" nodeType="afterGroup">
                            <p:stCondLst>
                              <p:cond delay="0"/>
                            </p:stCondLst>
                            <p:childTnLst>
                              <p:par>
                                <p:cTn id="105" presetID="9" presetClass="entr" presetSubtype="0" fill="hold" grpId="0" nodeType="afterEffect">
                                  <p:stCondLst>
                                    <p:cond delay="0"/>
                                  </p:stCondLst>
                                  <p:childTnLst>
                                    <p:set>
                                      <p:cBhvr>
                                        <p:cTn id="106" dur="1" fill="hold">
                                          <p:stCondLst>
                                            <p:cond delay="0"/>
                                          </p:stCondLst>
                                        </p:cTn>
                                        <p:tgtEl>
                                          <p:spTgt spid="81949"/>
                                        </p:tgtEl>
                                        <p:attrNameLst>
                                          <p:attrName>style.visibility</p:attrName>
                                        </p:attrNameLst>
                                      </p:cBhvr>
                                      <p:to>
                                        <p:strVal val="visible"/>
                                      </p:to>
                                    </p:set>
                                    <p:animEffect transition="in" filter="dissolve">
                                      <p:cBhvr>
                                        <p:cTn id="107" dur="500"/>
                                        <p:tgtEl>
                                          <p:spTgt spid="81949"/>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9" presetClass="entr" presetSubtype="0" fill="hold" grpId="0" nodeType="clickEffect">
                                  <p:stCondLst>
                                    <p:cond delay="0"/>
                                  </p:stCondLst>
                                  <p:childTnLst>
                                    <p:set>
                                      <p:cBhvr>
                                        <p:cTn id="111" dur="1" fill="hold">
                                          <p:stCondLst>
                                            <p:cond delay="0"/>
                                          </p:stCondLst>
                                        </p:cTn>
                                        <p:tgtEl>
                                          <p:spTgt spid="81942"/>
                                        </p:tgtEl>
                                        <p:attrNameLst>
                                          <p:attrName>style.visibility</p:attrName>
                                        </p:attrNameLst>
                                      </p:cBhvr>
                                      <p:to>
                                        <p:strVal val="visible"/>
                                      </p:to>
                                    </p:set>
                                    <p:animEffect transition="in" filter="dissolve">
                                      <p:cBhvr>
                                        <p:cTn id="112" dur="500"/>
                                        <p:tgtEl>
                                          <p:spTgt spid="81942"/>
                                        </p:tgtEl>
                                      </p:cBhvr>
                                    </p:animEffect>
                                  </p:childTnLst>
                                </p:cTn>
                              </p:par>
                              <p:par>
                                <p:cTn id="113" presetID="9" presetClass="entr" presetSubtype="0" fill="hold" grpId="0" nodeType="withEffect">
                                  <p:stCondLst>
                                    <p:cond delay="0"/>
                                  </p:stCondLst>
                                  <p:childTnLst>
                                    <p:set>
                                      <p:cBhvr>
                                        <p:cTn id="114" dur="1" fill="hold">
                                          <p:stCondLst>
                                            <p:cond delay="0"/>
                                          </p:stCondLst>
                                        </p:cTn>
                                        <p:tgtEl>
                                          <p:spTgt spid="81939"/>
                                        </p:tgtEl>
                                        <p:attrNameLst>
                                          <p:attrName>style.visibility</p:attrName>
                                        </p:attrNameLst>
                                      </p:cBhvr>
                                      <p:to>
                                        <p:strVal val="visible"/>
                                      </p:to>
                                    </p:set>
                                    <p:animEffect transition="in" filter="dissolve">
                                      <p:cBhvr>
                                        <p:cTn id="115" dur="500"/>
                                        <p:tgtEl>
                                          <p:spTgt spid="81939"/>
                                        </p:tgtEl>
                                      </p:cBhvr>
                                    </p:animEffect>
                                  </p:childTnLst>
                                </p:cTn>
                              </p:par>
                              <p:par>
                                <p:cTn id="116" presetID="9" presetClass="entr" presetSubtype="0" fill="hold" grpId="0" nodeType="withEffect">
                                  <p:stCondLst>
                                    <p:cond delay="0"/>
                                  </p:stCondLst>
                                  <p:childTnLst>
                                    <p:set>
                                      <p:cBhvr>
                                        <p:cTn id="117" dur="1" fill="hold">
                                          <p:stCondLst>
                                            <p:cond delay="0"/>
                                          </p:stCondLst>
                                        </p:cTn>
                                        <p:tgtEl>
                                          <p:spTgt spid="81941"/>
                                        </p:tgtEl>
                                        <p:attrNameLst>
                                          <p:attrName>style.visibility</p:attrName>
                                        </p:attrNameLst>
                                      </p:cBhvr>
                                      <p:to>
                                        <p:strVal val="visible"/>
                                      </p:to>
                                    </p:set>
                                    <p:animEffect transition="in" filter="dissolve">
                                      <p:cBhvr>
                                        <p:cTn id="118" dur="500"/>
                                        <p:tgtEl>
                                          <p:spTgt spid="81941"/>
                                        </p:tgtEl>
                                      </p:cBhvr>
                                    </p:animEffect>
                                  </p:childTnLst>
                                </p:cTn>
                              </p:par>
                              <p:par>
                                <p:cTn id="119" presetID="9" presetClass="entr" presetSubtype="0" fill="hold" grpId="0" nodeType="withEffect">
                                  <p:stCondLst>
                                    <p:cond delay="0"/>
                                  </p:stCondLst>
                                  <p:childTnLst>
                                    <p:set>
                                      <p:cBhvr>
                                        <p:cTn id="120" dur="1" fill="hold">
                                          <p:stCondLst>
                                            <p:cond delay="0"/>
                                          </p:stCondLst>
                                        </p:cTn>
                                        <p:tgtEl>
                                          <p:spTgt spid="81943"/>
                                        </p:tgtEl>
                                        <p:attrNameLst>
                                          <p:attrName>style.visibility</p:attrName>
                                        </p:attrNameLst>
                                      </p:cBhvr>
                                      <p:to>
                                        <p:strVal val="visible"/>
                                      </p:to>
                                    </p:set>
                                    <p:animEffect transition="in" filter="dissolve">
                                      <p:cBhvr>
                                        <p:cTn id="121" dur="500"/>
                                        <p:tgtEl>
                                          <p:spTgt spid="81943"/>
                                        </p:tgtEl>
                                      </p:cBhvr>
                                    </p:animEffect>
                                  </p:childTnLst>
                                </p:cTn>
                              </p:par>
                            </p:childTnLst>
                          </p:cTn>
                        </p:par>
                      </p:childTnLst>
                    </p:cTn>
                  </p:par>
                  <p:par>
                    <p:cTn id="122" fill="hold" nodeType="clickPar">
                      <p:stCondLst>
                        <p:cond delay="indefinite"/>
                      </p:stCondLst>
                      <p:childTnLst>
                        <p:par>
                          <p:cTn id="123" fill="hold" nodeType="withGroup">
                            <p:stCondLst>
                              <p:cond delay="0"/>
                            </p:stCondLst>
                            <p:childTnLst>
                              <p:par>
                                <p:cTn id="124" presetID="1" presetClass="exit" presetSubtype="0" fill="hold" grpId="1" nodeType="clickEffect">
                                  <p:stCondLst>
                                    <p:cond delay="0"/>
                                  </p:stCondLst>
                                  <p:childTnLst>
                                    <p:set>
                                      <p:cBhvr>
                                        <p:cTn id="125" dur="1" fill="hold">
                                          <p:stCondLst>
                                            <p:cond delay="0"/>
                                          </p:stCondLst>
                                        </p:cTn>
                                        <p:tgtEl>
                                          <p:spTgt spid="81949"/>
                                        </p:tgtEl>
                                        <p:attrNameLst>
                                          <p:attrName>style.visibility</p:attrName>
                                        </p:attrNameLst>
                                      </p:cBhvr>
                                      <p:to>
                                        <p:strVal val="hidden"/>
                                      </p:to>
                                    </p:set>
                                  </p:childTnLst>
                                </p:cTn>
                              </p:par>
                              <p:par>
                                <p:cTn id="126" presetID="9" presetClass="exit" presetSubtype="0" fill="hold" grpId="1" nodeType="withEffect">
                                  <p:stCondLst>
                                    <p:cond delay="0"/>
                                  </p:stCondLst>
                                  <p:childTnLst>
                                    <p:animEffect transition="out" filter="dissolve">
                                      <p:cBhvr>
                                        <p:cTn id="127" dur="500"/>
                                        <p:tgtEl>
                                          <p:spTgt spid="81939"/>
                                        </p:tgtEl>
                                      </p:cBhvr>
                                    </p:animEffect>
                                    <p:set>
                                      <p:cBhvr>
                                        <p:cTn id="128" dur="1" fill="hold">
                                          <p:stCondLst>
                                            <p:cond delay="499"/>
                                          </p:stCondLst>
                                        </p:cTn>
                                        <p:tgtEl>
                                          <p:spTgt spid="81939"/>
                                        </p:tgtEl>
                                        <p:attrNameLst>
                                          <p:attrName>style.visibility</p:attrName>
                                        </p:attrNameLst>
                                      </p:cBhvr>
                                      <p:to>
                                        <p:strVal val="hidden"/>
                                      </p:to>
                                    </p:set>
                                  </p:childTnLst>
                                </p:cTn>
                              </p:par>
                              <p:par>
                                <p:cTn id="129" presetID="9" presetClass="exit" presetSubtype="0" fill="hold" grpId="1" nodeType="withEffect">
                                  <p:stCondLst>
                                    <p:cond delay="0"/>
                                  </p:stCondLst>
                                  <p:childTnLst>
                                    <p:animEffect transition="out" filter="dissolve">
                                      <p:cBhvr>
                                        <p:cTn id="130" dur="500"/>
                                        <p:tgtEl>
                                          <p:spTgt spid="81941"/>
                                        </p:tgtEl>
                                      </p:cBhvr>
                                    </p:animEffect>
                                    <p:set>
                                      <p:cBhvr>
                                        <p:cTn id="131" dur="1" fill="hold">
                                          <p:stCondLst>
                                            <p:cond delay="499"/>
                                          </p:stCondLst>
                                        </p:cTn>
                                        <p:tgtEl>
                                          <p:spTgt spid="81941"/>
                                        </p:tgtEl>
                                        <p:attrNameLst>
                                          <p:attrName>style.visibility</p:attrName>
                                        </p:attrNameLst>
                                      </p:cBhvr>
                                      <p:to>
                                        <p:strVal val="hidden"/>
                                      </p:to>
                                    </p:set>
                                  </p:childTnLst>
                                </p:cTn>
                              </p:par>
                            </p:childTnLst>
                          </p:cTn>
                        </p:par>
                        <p:par>
                          <p:cTn id="132" fill="hold" nodeType="afterGroup">
                            <p:stCondLst>
                              <p:cond delay="500"/>
                            </p:stCondLst>
                            <p:childTnLst>
                              <p:par>
                                <p:cTn id="133" presetID="9" presetClass="entr" presetSubtype="0" fill="hold" grpId="0" nodeType="after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dissolve">
                                      <p:cBhvr>
                                        <p:cTn id="135" dur="500"/>
                                        <p:tgtEl>
                                          <p:spTgt spid="28"/>
                                        </p:tgtEl>
                                      </p:cBhvr>
                                    </p:animEffect>
                                  </p:childTnLst>
                                </p:cTn>
                              </p:par>
                            </p:childTnLst>
                          </p:cTn>
                        </p:par>
                      </p:childTnLst>
                    </p:cTn>
                  </p:par>
                  <p:par>
                    <p:cTn id="136" fill="hold" nodeType="clickPar">
                      <p:stCondLst>
                        <p:cond delay="indefinite"/>
                      </p:stCondLst>
                      <p:childTnLst>
                        <p:par>
                          <p:cTn id="137" fill="hold" nodeType="withGroup">
                            <p:stCondLst>
                              <p:cond delay="0"/>
                            </p:stCondLst>
                            <p:childTnLst>
                              <p:par>
                                <p:cTn id="138" presetID="2" presetClass="entr" presetSubtype="4" fill="hold" nodeType="clickEffect">
                                  <p:stCondLst>
                                    <p:cond delay="0"/>
                                  </p:stCondLst>
                                  <p:childTnLst>
                                    <p:set>
                                      <p:cBhvr>
                                        <p:cTn id="139" dur="1" fill="hold">
                                          <p:stCondLst>
                                            <p:cond delay="0"/>
                                          </p:stCondLst>
                                        </p:cTn>
                                        <p:tgtEl>
                                          <p:spTgt spid="4"/>
                                        </p:tgtEl>
                                        <p:attrNameLst>
                                          <p:attrName>style.visibility</p:attrName>
                                        </p:attrNameLst>
                                      </p:cBhvr>
                                      <p:to>
                                        <p:strVal val="visible"/>
                                      </p:to>
                                    </p:set>
                                    <p:anim calcmode="lin" valueType="num">
                                      <p:cBhvr additive="base">
                                        <p:cTn id="140" dur="1000" fill="hold"/>
                                        <p:tgtEl>
                                          <p:spTgt spid="4"/>
                                        </p:tgtEl>
                                        <p:attrNameLst>
                                          <p:attrName>ppt_x</p:attrName>
                                        </p:attrNameLst>
                                      </p:cBhvr>
                                      <p:tavLst>
                                        <p:tav tm="0">
                                          <p:val>
                                            <p:strVal val="#ppt_x"/>
                                          </p:val>
                                        </p:tav>
                                        <p:tav tm="100000">
                                          <p:val>
                                            <p:strVal val="#ppt_x"/>
                                          </p:val>
                                        </p:tav>
                                      </p:tavLst>
                                    </p:anim>
                                    <p:anim calcmode="lin" valueType="num">
                                      <p:cBhvr additive="base">
                                        <p:cTn id="141" dur="1000" fill="hold"/>
                                        <p:tgtEl>
                                          <p:spTgt spid="4"/>
                                        </p:tgtEl>
                                        <p:attrNameLst>
                                          <p:attrName>ppt_y</p:attrName>
                                        </p:attrNameLst>
                                      </p:cBhvr>
                                      <p:tavLst>
                                        <p:tav tm="0">
                                          <p:val>
                                            <p:strVal val="1+#ppt_h/2"/>
                                          </p:val>
                                        </p:tav>
                                        <p:tav tm="100000">
                                          <p:val>
                                            <p:strVal val="#ppt_y"/>
                                          </p:val>
                                        </p:tav>
                                      </p:tavLst>
                                    </p:anim>
                                  </p:childTnLst>
                                </p:cTn>
                              </p:par>
                            </p:childTnLst>
                          </p:cTn>
                        </p:par>
                        <p:par>
                          <p:cTn id="142" fill="hold" nodeType="afterGroup">
                            <p:stCondLst>
                              <p:cond delay="1000"/>
                            </p:stCondLst>
                            <p:childTnLst>
                              <p:par>
                                <p:cTn id="143" presetID="2" presetClass="exit" presetSubtype="4" fill="hold" nodeType="afterEffect">
                                  <p:stCondLst>
                                    <p:cond delay="1000"/>
                                  </p:stCondLst>
                                  <p:childTnLst>
                                    <p:anim calcmode="lin" valueType="num">
                                      <p:cBhvr additive="base">
                                        <p:cTn id="144" dur="1000"/>
                                        <p:tgtEl>
                                          <p:spTgt spid="4"/>
                                        </p:tgtEl>
                                        <p:attrNameLst>
                                          <p:attrName>ppt_x</p:attrName>
                                        </p:attrNameLst>
                                      </p:cBhvr>
                                      <p:tavLst>
                                        <p:tav tm="0">
                                          <p:val>
                                            <p:strVal val="ppt_x"/>
                                          </p:val>
                                        </p:tav>
                                        <p:tav tm="100000">
                                          <p:val>
                                            <p:strVal val="ppt_x"/>
                                          </p:val>
                                        </p:tav>
                                      </p:tavLst>
                                    </p:anim>
                                    <p:anim calcmode="lin" valueType="num">
                                      <p:cBhvr additive="base">
                                        <p:cTn id="145" dur="1000"/>
                                        <p:tgtEl>
                                          <p:spTgt spid="4"/>
                                        </p:tgtEl>
                                        <p:attrNameLst>
                                          <p:attrName>ppt_y</p:attrName>
                                        </p:attrNameLst>
                                      </p:cBhvr>
                                      <p:tavLst>
                                        <p:tav tm="0">
                                          <p:val>
                                            <p:strVal val="ppt_y"/>
                                          </p:val>
                                        </p:tav>
                                        <p:tav tm="100000">
                                          <p:val>
                                            <p:strVal val="1+ppt_h/2"/>
                                          </p:val>
                                        </p:tav>
                                      </p:tavLst>
                                    </p:anim>
                                    <p:set>
                                      <p:cBhvr>
                                        <p:cTn id="146" dur="1" fill="hold">
                                          <p:stCondLst>
                                            <p:cond delay="999"/>
                                          </p:stCondLst>
                                        </p:cTn>
                                        <p:tgtEl>
                                          <p:spTgt spid="4"/>
                                        </p:tgtEl>
                                        <p:attrNameLst>
                                          <p:attrName>style.visibility</p:attrName>
                                        </p:attrNameLst>
                                      </p:cBhvr>
                                      <p:to>
                                        <p:strVal val="hidden"/>
                                      </p:to>
                                    </p:set>
                                  </p:childTnLst>
                                </p:cTn>
                              </p:par>
                              <p:par>
                                <p:cTn id="147" presetID="2" presetClass="entr" presetSubtype="8" fill="hold" grpId="0" nodeType="withEffect">
                                  <p:stCondLst>
                                    <p:cond delay="1000"/>
                                  </p:stCondLst>
                                  <p:childTnLst>
                                    <p:set>
                                      <p:cBhvr>
                                        <p:cTn id="148" dur="1" fill="hold">
                                          <p:stCondLst>
                                            <p:cond delay="0"/>
                                          </p:stCondLst>
                                        </p:cTn>
                                        <p:tgtEl>
                                          <p:spTgt spid="44"/>
                                        </p:tgtEl>
                                        <p:attrNameLst>
                                          <p:attrName>style.visibility</p:attrName>
                                        </p:attrNameLst>
                                      </p:cBhvr>
                                      <p:to>
                                        <p:strVal val="visible"/>
                                      </p:to>
                                    </p:set>
                                    <p:anim calcmode="lin" valueType="num">
                                      <p:cBhvr additive="base">
                                        <p:cTn id="149" dur="2000" fill="hold"/>
                                        <p:tgtEl>
                                          <p:spTgt spid="44"/>
                                        </p:tgtEl>
                                        <p:attrNameLst>
                                          <p:attrName>ppt_x</p:attrName>
                                        </p:attrNameLst>
                                      </p:cBhvr>
                                      <p:tavLst>
                                        <p:tav tm="0">
                                          <p:val>
                                            <p:strVal val="0-#ppt_w/2"/>
                                          </p:val>
                                        </p:tav>
                                        <p:tav tm="100000">
                                          <p:val>
                                            <p:strVal val="#ppt_x"/>
                                          </p:val>
                                        </p:tav>
                                      </p:tavLst>
                                    </p:anim>
                                    <p:anim calcmode="lin" valueType="num">
                                      <p:cBhvr additive="base">
                                        <p:cTn id="150" dur="2000" fill="hold"/>
                                        <p:tgtEl>
                                          <p:spTgt spid="44"/>
                                        </p:tgtEl>
                                        <p:attrNameLst>
                                          <p:attrName>ppt_y</p:attrName>
                                        </p:attrNameLst>
                                      </p:cBhvr>
                                      <p:tavLst>
                                        <p:tav tm="0">
                                          <p:val>
                                            <p:strVal val="#ppt_y"/>
                                          </p:val>
                                        </p:tav>
                                        <p:tav tm="100000">
                                          <p:val>
                                            <p:strVal val="#ppt_y"/>
                                          </p:val>
                                        </p:tav>
                                      </p:tavLst>
                                    </p:anim>
                                  </p:childTnLst>
                                </p:cTn>
                              </p:par>
                            </p:childTnLst>
                          </p:cTn>
                        </p:par>
                        <p:par>
                          <p:cTn id="151" fill="hold" nodeType="afterGroup">
                            <p:stCondLst>
                              <p:cond delay="4000"/>
                            </p:stCondLst>
                            <p:childTnLst>
                              <p:par>
                                <p:cTn id="152" presetID="9" presetClass="entr" presetSubtype="0" fill="hold" nodeType="afterEffect">
                                  <p:stCondLst>
                                    <p:cond delay="0"/>
                                  </p:stCondLst>
                                  <p:childTnLst>
                                    <p:set>
                                      <p:cBhvr>
                                        <p:cTn id="153" dur="1" fill="hold">
                                          <p:stCondLst>
                                            <p:cond delay="0"/>
                                          </p:stCondLst>
                                        </p:cTn>
                                        <p:tgtEl>
                                          <p:spTgt spid="2"/>
                                        </p:tgtEl>
                                        <p:attrNameLst>
                                          <p:attrName>style.visibility</p:attrName>
                                        </p:attrNameLst>
                                      </p:cBhvr>
                                      <p:to>
                                        <p:strVal val="visible"/>
                                      </p:to>
                                    </p:set>
                                    <p:animEffect transition="in" filter="dissolve">
                                      <p:cBhvr>
                                        <p:cTn id="154" dur="500"/>
                                        <p:tgtEl>
                                          <p:spTgt spid="2"/>
                                        </p:tgtEl>
                                      </p:cBhvr>
                                    </p:animEffect>
                                  </p:childTnLst>
                                </p:cTn>
                              </p:par>
                              <p:par>
                                <p:cTn id="155" presetID="1" presetClass="entr" presetSubtype="0" fill="hold" grpId="0" nodeType="withEffect">
                                  <p:stCondLst>
                                    <p:cond delay="0"/>
                                  </p:stCondLst>
                                  <p:childTnLst>
                                    <p:set>
                                      <p:cBhvr>
                                        <p:cTn id="156" dur="1" fill="hold">
                                          <p:stCondLst>
                                            <p:cond delay="0"/>
                                          </p:stCondLst>
                                        </p:cTn>
                                        <p:tgtEl>
                                          <p:spTgt spid="45"/>
                                        </p:tgtEl>
                                        <p:attrNameLst>
                                          <p:attrName>style.visibility</p:attrName>
                                        </p:attrNameLst>
                                      </p:cBhvr>
                                      <p:to>
                                        <p:strVal val="visible"/>
                                      </p:to>
                                    </p:set>
                                  </p:childTnLst>
                                </p:cTn>
                              </p:par>
                              <p:par>
                                <p:cTn id="157" presetID="9" presetClass="entr" presetSubtype="0" fill="hold" nodeType="withEffect">
                                  <p:stCondLst>
                                    <p:cond delay="0"/>
                                  </p:stCondLst>
                                  <p:childTnLst>
                                    <p:set>
                                      <p:cBhvr>
                                        <p:cTn id="158" dur="1" fill="hold">
                                          <p:stCondLst>
                                            <p:cond delay="0"/>
                                          </p:stCondLst>
                                        </p:cTn>
                                        <p:tgtEl>
                                          <p:spTgt spid="3"/>
                                        </p:tgtEl>
                                        <p:attrNameLst>
                                          <p:attrName>style.visibility</p:attrName>
                                        </p:attrNameLst>
                                      </p:cBhvr>
                                      <p:to>
                                        <p:strVal val="visible"/>
                                      </p:to>
                                    </p:set>
                                    <p:animEffect transition="in" filter="dissolve">
                                      <p:cBhvr>
                                        <p:cTn id="159" dur="500"/>
                                        <p:tgtEl>
                                          <p:spTgt spid="3"/>
                                        </p:tgtEl>
                                      </p:cBhvr>
                                    </p:animEffect>
                                  </p:childTnLst>
                                </p:cTn>
                              </p:par>
                              <p:par>
                                <p:cTn id="160" presetID="1" presetClass="entr" presetSubtype="0" fill="hold" grpId="0" nodeType="withEffect">
                                  <p:stCondLst>
                                    <p:cond delay="0"/>
                                  </p:stCondLst>
                                  <p:childTnLst>
                                    <p:set>
                                      <p:cBhvr>
                                        <p:cTn id="161" dur="1" fill="hold">
                                          <p:stCondLst>
                                            <p:cond delay="0"/>
                                          </p:stCondLst>
                                        </p:cTn>
                                        <p:tgtEl>
                                          <p:spTgt spid="46"/>
                                        </p:tgtEl>
                                        <p:attrNameLst>
                                          <p:attrName>style.visibility</p:attrName>
                                        </p:attrNameLst>
                                      </p:cBhvr>
                                      <p:to>
                                        <p:strVal val="visible"/>
                                      </p:to>
                                    </p:set>
                                  </p:childTnLst>
                                </p:cTn>
                              </p:par>
                              <p:par>
                                <p:cTn id="162" presetID="40" presetClass="path" presetSubtype="0" fill="hold" nodeType="withEffect">
                                  <p:stCondLst>
                                    <p:cond delay="0"/>
                                  </p:stCondLst>
                                  <p:childTnLst>
                                    <p:animMotion origin="layout" path="M -3.33333E-6 2.3109E-6 C 0.00591 0.00324 0.0125 0.00902 0.0125 0.02012 C 0.0125 0.03238 0.00591 0.03678 -3.33333E-6 0.04094 C -0.00711 0.04649 -0.01267 0.05043 -0.01267 0.06407 C -0.01267 0.0768 -0.00711 0.08096 -3.33333E-6 0.08628 C 0.00591 0.08906 0.0125 0.09461 0.0125 0.10687 C 0.0125 0.11774 0.00591 0.12329 -3.33333E-6 0.12769 C -0.00711 0.13185 -0.01267 0.1374 -0.01267 0.14989 C -0.01267 0.16238 -3.33333E-6 0.17187 -0.00052 0.17187 C 0.00591 0.17603 0.0125 0.18043 0.0125 0.19246 C 0.0125 0.20495 0.00591 0.20911 -3.33333E-6 0.21328 C -0.00711 0.21883 -0.01267 0.22276 -0.01267 0.23687 C -0.01267 0.24913 -0.00711 0.25329 -3.33333E-6 0.25746 C 0.00591 0.26278 0.0125 0.26694 0.0125 0.27966 C 0.0125 0.29054 0.00591 0.29609 -3.33333E-6 0.30048 C -0.00711 0.30418 -0.01267 0.30997 -0.01267 0.32223 C -0.01267 0.33472 -0.00711 0.33865 -3.33333E-6 0.34467 " pathEditMode="relative" rAng="5400000" ptsTypes="fffffffffffffffff">
                                      <p:cBhvr>
                                        <p:cTn id="163" dur="5000" fill="hold"/>
                                        <p:tgtEl>
                                          <p:spTgt spid="2"/>
                                        </p:tgtEl>
                                        <p:attrNameLst>
                                          <p:attrName>ppt_x</p:attrName>
                                          <p:attrName>ppt_y</p:attrName>
                                        </p:attrNameLst>
                                      </p:cBhvr>
                                      <p:rCtr x="-17" y="17233"/>
                                    </p:animMotion>
                                  </p:childTnLst>
                                </p:cTn>
                              </p:par>
                              <p:par>
                                <p:cTn id="164" presetID="0" presetClass="path" presetSubtype="0" fill="hold" nodeType="withEffect">
                                  <p:stCondLst>
                                    <p:cond delay="0"/>
                                  </p:stCondLst>
                                  <p:childTnLst>
                                    <p:animMotion origin="layout" path="M 5.55112E-17 -3.90932E-6 L 5.55112E-17 0.36202 " pathEditMode="relative" rAng="0" ptsTypes="AA">
                                      <p:cBhvr>
                                        <p:cTn id="165" dur="5000" fill="hold"/>
                                        <p:tgtEl>
                                          <p:spTgt spid="3"/>
                                        </p:tgtEl>
                                        <p:attrNameLst>
                                          <p:attrName>ppt_x</p:attrName>
                                          <p:attrName>ppt_y</p:attrName>
                                        </p:attrNameLst>
                                      </p:cBhvr>
                                      <p:rCtr x="0" y="18089"/>
                                    </p:animMotion>
                                  </p:childTnLst>
                                </p:cTn>
                              </p:par>
                              <p:par>
                                <p:cTn id="166" presetID="26" presetClass="emph" presetSubtype="0" repeatCount="5000" fill="hold" grpId="1" nodeType="withEffect">
                                  <p:stCondLst>
                                    <p:cond delay="0"/>
                                  </p:stCondLst>
                                  <p:childTnLst>
                                    <p:animEffect transition="out" filter="fade">
                                      <p:cBhvr>
                                        <p:cTn id="167" dur="500" tmFilter="0, 0; .2, .5; .8, .5; 1, 0"/>
                                        <p:tgtEl>
                                          <p:spTgt spid="46"/>
                                        </p:tgtEl>
                                      </p:cBhvr>
                                    </p:animEffect>
                                    <p:animScale>
                                      <p:cBhvr>
                                        <p:cTn id="168" dur="250" autoRev="1" fill="hold"/>
                                        <p:tgtEl>
                                          <p:spTgt spid="46"/>
                                        </p:tgtEl>
                                      </p:cBhvr>
                                      <p:by x="105000" y="105000"/>
                                    </p:animScale>
                                  </p:childTnLst>
                                </p:cTn>
                              </p:par>
                              <p:par>
                                <p:cTn id="169" presetID="26" presetClass="emph" presetSubtype="0" repeatCount="5000" fill="hold" grpId="1" nodeType="withEffect">
                                  <p:stCondLst>
                                    <p:cond delay="0"/>
                                  </p:stCondLst>
                                  <p:childTnLst>
                                    <p:animEffect transition="out" filter="fade">
                                      <p:cBhvr>
                                        <p:cTn id="170" dur="500" tmFilter="0, 0; .2, .5; .8, .5; 1, 0"/>
                                        <p:tgtEl>
                                          <p:spTgt spid="45"/>
                                        </p:tgtEl>
                                      </p:cBhvr>
                                    </p:animEffect>
                                    <p:animScale>
                                      <p:cBhvr>
                                        <p:cTn id="171" dur="250" autoRev="1" fill="hold"/>
                                        <p:tgtEl>
                                          <p:spTgt spid="45"/>
                                        </p:tgtEl>
                                      </p:cBhvr>
                                      <p:by x="105000" y="105000"/>
                                    </p:animScale>
                                  </p:childTnLst>
                                </p:cTn>
                              </p:par>
                            </p:childTnLst>
                          </p:cTn>
                        </p:par>
                        <p:par>
                          <p:cTn id="172" fill="hold" nodeType="afterGroup">
                            <p:stCondLst>
                              <p:cond delay="9000"/>
                            </p:stCondLst>
                            <p:childTnLst>
                              <p:par>
                                <p:cTn id="173" presetID="11" presetClass="exit" presetSubtype="0" fill="hold" grpId="2" nodeType="afterEffect">
                                  <p:stCondLst>
                                    <p:cond delay="0"/>
                                  </p:stCondLst>
                                  <p:childTnLst>
                                    <p:anim calcmode="discrete" valueType="str">
                                      <p:cBhvr>
                                        <p:cTn id="174" dur="500"/>
                                        <p:tgtEl>
                                          <p:spTgt spid="46"/>
                                        </p:tgtEl>
                                        <p:attrNameLst>
                                          <p:attrName>style.visibility</p:attrName>
                                        </p:attrNameLst>
                                      </p:cBhvr>
                                      <p:tavLst>
                                        <p:tav tm="0">
                                          <p:val>
                                            <p:strVal val="hidden"/>
                                          </p:val>
                                        </p:tav>
                                        <p:tav tm="50000">
                                          <p:val>
                                            <p:strVal val="visible"/>
                                          </p:val>
                                        </p:tav>
                                      </p:tavLst>
                                    </p:anim>
                                    <p:set>
                                      <p:cBhvr>
                                        <p:cTn id="175" dur="1" fill="hold">
                                          <p:stCondLst>
                                            <p:cond delay="499"/>
                                          </p:stCondLst>
                                        </p:cTn>
                                        <p:tgtEl>
                                          <p:spTgt spid="46"/>
                                        </p:tgtEl>
                                        <p:attrNameLst>
                                          <p:attrName>style.visibility</p:attrName>
                                        </p:attrNameLst>
                                      </p:cBhvr>
                                      <p:to>
                                        <p:strVal val="hidden"/>
                                      </p:to>
                                    </p:set>
                                  </p:childTnLst>
                                </p:cTn>
                              </p:par>
                            </p:childTnLst>
                          </p:cTn>
                        </p:par>
                        <p:par>
                          <p:cTn id="176" fill="hold" nodeType="afterGroup">
                            <p:stCondLst>
                              <p:cond delay="9500"/>
                            </p:stCondLst>
                            <p:childTnLst>
                              <p:par>
                                <p:cTn id="177" presetID="11" presetClass="exit" presetSubtype="0" fill="hold" grpId="2" nodeType="afterEffect">
                                  <p:stCondLst>
                                    <p:cond delay="0"/>
                                  </p:stCondLst>
                                  <p:childTnLst>
                                    <p:anim calcmode="discrete" valueType="str">
                                      <p:cBhvr>
                                        <p:cTn id="178" dur="500"/>
                                        <p:tgtEl>
                                          <p:spTgt spid="45"/>
                                        </p:tgtEl>
                                        <p:attrNameLst>
                                          <p:attrName>style.visibility</p:attrName>
                                        </p:attrNameLst>
                                      </p:cBhvr>
                                      <p:tavLst>
                                        <p:tav tm="0">
                                          <p:val>
                                            <p:strVal val="hidden"/>
                                          </p:val>
                                        </p:tav>
                                        <p:tav tm="50000">
                                          <p:val>
                                            <p:strVal val="visible"/>
                                          </p:val>
                                        </p:tav>
                                      </p:tavLst>
                                    </p:anim>
                                    <p:set>
                                      <p:cBhvr>
                                        <p:cTn id="179" dur="1" fill="hold">
                                          <p:stCondLst>
                                            <p:cond delay="499"/>
                                          </p:stCondLst>
                                        </p:cTn>
                                        <p:tgtEl>
                                          <p:spTgt spid="45"/>
                                        </p:tgtEl>
                                        <p:attrNameLst>
                                          <p:attrName>style.visibility</p:attrName>
                                        </p:attrNameLst>
                                      </p:cBhvr>
                                      <p:to>
                                        <p:strVal val="hidden"/>
                                      </p:to>
                                    </p:set>
                                  </p:childTnLst>
                                </p:cTn>
                              </p:par>
                            </p:childTnLst>
                          </p:cTn>
                        </p:par>
                        <p:par>
                          <p:cTn id="180" fill="hold" nodeType="afterGroup">
                            <p:stCondLst>
                              <p:cond delay="10000"/>
                            </p:stCondLst>
                            <p:childTnLst>
                              <p:par>
                                <p:cTn id="181" presetID="2" presetClass="exit" presetSubtype="8" fill="hold" grpId="1" nodeType="afterEffect">
                                  <p:stCondLst>
                                    <p:cond delay="0"/>
                                  </p:stCondLst>
                                  <p:childTnLst>
                                    <p:anim calcmode="lin" valueType="num">
                                      <p:cBhvr additive="base">
                                        <p:cTn id="182" dur="2000"/>
                                        <p:tgtEl>
                                          <p:spTgt spid="44"/>
                                        </p:tgtEl>
                                        <p:attrNameLst>
                                          <p:attrName>ppt_x</p:attrName>
                                        </p:attrNameLst>
                                      </p:cBhvr>
                                      <p:tavLst>
                                        <p:tav tm="0">
                                          <p:val>
                                            <p:strVal val="ppt_x"/>
                                          </p:val>
                                        </p:tav>
                                        <p:tav tm="100000">
                                          <p:val>
                                            <p:strVal val="0-ppt_w/2"/>
                                          </p:val>
                                        </p:tav>
                                      </p:tavLst>
                                    </p:anim>
                                    <p:anim calcmode="lin" valueType="num">
                                      <p:cBhvr additive="base">
                                        <p:cTn id="183" dur="2000"/>
                                        <p:tgtEl>
                                          <p:spTgt spid="44"/>
                                        </p:tgtEl>
                                        <p:attrNameLst>
                                          <p:attrName>ppt_y</p:attrName>
                                        </p:attrNameLst>
                                      </p:cBhvr>
                                      <p:tavLst>
                                        <p:tav tm="0">
                                          <p:val>
                                            <p:strVal val="ppt_y"/>
                                          </p:val>
                                        </p:tav>
                                        <p:tav tm="100000">
                                          <p:val>
                                            <p:strVal val="ppt_y"/>
                                          </p:val>
                                        </p:tav>
                                      </p:tavLst>
                                    </p:anim>
                                    <p:set>
                                      <p:cBhvr>
                                        <p:cTn id="184" dur="1" fill="hold">
                                          <p:stCondLst>
                                            <p:cond delay="1999"/>
                                          </p:stCondLst>
                                        </p:cTn>
                                        <p:tgtEl>
                                          <p:spTgt spid="44"/>
                                        </p:tgtEl>
                                        <p:attrNameLst>
                                          <p:attrName>style.visibility</p:attrName>
                                        </p:attrNameLst>
                                      </p:cBhvr>
                                      <p:to>
                                        <p:strVal val="hidden"/>
                                      </p:to>
                                    </p:set>
                                  </p:childTnLst>
                                </p:cTn>
                              </p:par>
                            </p:childTnLst>
                          </p:cTn>
                        </p:par>
                        <p:par>
                          <p:cTn id="185" fill="hold" nodeType="afterGroup">
                            <p:stCondLst>
                              <p:cond delay="12000"/>
                            </p:stCondLst>
                            <p:childTnLst>
                              <p:par>
                                <p:cTn id="186" presetID="9" presetClass="exit" presetSubtype="0" fill="hold" grpId="1" nodeType="afterEffect">
                                  <p:stCondLst>
                                    <p:cond delay="0"/>
                                  </p:stCondLst>
                                  <p:childTnLst>
                                    <p:animEffect transition="out" filter="dissolve">
                                      <p:cBhvr>
                                        <p:cTn id="187" dur="500"/>
                                        <p:tgtEl>
                                          <p:spTgt spid="81942"/>
                                        </p:tgtEl>
                                      </p:cBhvr>
                                    </p:animEffect>
                                    <p:set>
                                      <p:cBhvr>
                                        <p:cTn id="188" dur="1" fill="hold">
                                          <p:stCondLst>
                                            <p:cond delay="499"/>
                                          </p:stCondLst>
                                        </p:cTn>
                                        <p:tgtEl>
                                          <p:spTgt spid="81942"/>
                                        </p:tgtEl>
                                        <p:attrNameLst>
                                          <p:attrName>style.visibility</p:attrName>
                                        </p:attrNameLst>
                                      </p:cBhvr>
                                      <p:to>
                                        <p:strVal val="hidden"/>
                                      </p:to>
                                    </p:set>
                                  </p:childTnLst>
                                </p:cTn>
                              </p:par>
                              <p:par>
                                <p:cTn id="189" presetID="9" presetClass="entr" presetSubtype="0" fill="hold" grpId="0" nodeType="withEffect">
                                  <p:stCondLst>
                                    <p:cond delay="0"/>
                                  </p:stCondLst>
                                  <p:childTnLst>
                                    <p:set>
                                      <p:cBhvr>
                                        <p:cTn id="190" dur="1" fill="hold">
                                          <p:stCondLst>
                                            <p:cond delay="0"/>
                                          </p:stCondLst>
                                        </p:cTn>
                                        <p:tgtEl>
                                          <p:spTgt spid="65"/>
                                        </p:tgtEl>
                                        <p:attrNameLst>
                                          <p:attrName>style.visibility</p:attrName>
                                        </p:attrNameLst>
                                      </p:cBhvr>
                                      <p:to>
                                        <p:strVal val="visible"/>
                                      </p:to>
                                    </p:set>
                                    <p:animEffect transition="in" filter="dissolve">
                                      <p:cBhvr>
                                        <p:cTn id="191" dur="500"/>
                                        <p:tgtEl>
                                          <p:spTgt spid="65"/>
                                        </p:tgtEl>
                                      </p:cBhvr>
                                    </p:animEffect>
                                  </p:childTnLst>
                                </p:cTn>
                              </p:par>
                              <p:par>
                                <p:cTn id="192" presetID="40" presetClass="path" presetSubtype="0" fill="hold" grpId="1" nodeType="withEffect">
                                  <p:stCondLst>
                                    <p:cond delay="0"/>
                                  </p:stCondLst>
                                  <p:childTnLst>
                                    <p:animMotion origin="layout" path="M 1.38889E-6 8.42008E-7 C -0.00799 -0.01018 -0.01511 -0.02244 -0.01129 -0.04025 C -0.0066 -0.05991 0.00399 -0.06269 0.01493 -0.06523 C 0.02778 -0.06963 0.03958 -0.07217 0.04444 -0.09392 C 0.04896 -0.11381 0.0401 -0.12468 0.03125 -0.13717 C 0.02274 -0.14527 0.01562 -0.15822 0.01996 -0.17766 C 0.02396 -0.195 0.03524 -0.20009 0.04653 -0.2031 C 0.05833 -0.20518 0.07083 -0.20981 0.07535 -0.22924 C 0.07986 -0.2489 0.06215 -0.27273 0.06233 -0.27296 C 0.05417 -0.28291 0.04635 -0.29355 0.05104 -0.31298 C 0.05521 -0.33264 0.06614 -0.33565 0.07708 -0.33819 C 0.08976 -0.34282 0.10156 -0.3449 0.1066 -0.36688 C 0.11111 -0.38654 0.10208 -0.39718 0.09305 -0.40851 C 0.08559 -0.421 0.07778 -0.43118 0.08212 -0.45061 C 0.08611 -0.46796 0.09739 -0.47282 0.10851 -0.47606 C 0.12048 -0.47837 0.13298 -0.483 0.1375 -0.50243 C 0.14201 -0.52209 0.13298 -0.53273 0.1243 -0.54592 " pathEditMode="relative" rAng="-4384350" ptsTypes="fffffffffffffffff">
                                      <p:cBhvr>
                                        <p:cTn id="193" dur="4000" fill="hold"/>
                                        <p:tgtEl>
                                          <p:spTgt spid="65"/>
                                        </p:tgtEl>
                                        <p:attrNameLst>
                                          <p:attrName>ppt_x</p:attrName>
                                          <p:attrName>ppt_y</p:attrName>
                                        </p:attrNameLst>
                                      </p:cBhvr>
                                      <p:rCtr x="6337" y="-27250"/>
                                    </p:animMotion>
                                  </p:childTnLst>
                                </p:cTn>
                              </p:par>
                              <p:par>
                                <p:cTn id="194" presetID="3" presetClass="emph" presetSubtype="2" fill="hold" grpId="3" nodeType="withEffect">
                                  <p:stCondLst>
                                    <p:cond delay="0"/>
                                  </p:stCondLst>
                                  <p:childTnLst>
                                    <p:animClr clrSpc="rgb" dir="cw">
                                      <p:cBhvr override="childStyle">
                                        <p:cTn id="195" dur="1000" fill="hold"/>
                                        <p:tgtEl>
                                          <p:spTgt spid="65"/>
                                        </p:tgtEl>
                                        <p:attrNameLst>
                                          <p:attrName>style.color</p:attrName>
                                        </p:attrNameLst>
                                      </p:cBhvr>
                                      <p:to>
                                        <a:schemeClr val="tx1"/>
                                      </p:to>
                                    </p:animClr>
                                  </p:childTnLst>
                                </p:cTn>
                              </p:par>
                              <p:par>
                                <p:cTn id="196" presetID="9" presetClass="exit" presetSubtype="0" fill="hold" grpId="2" nodeType="withEffect">
                                  <p:stCondLst>
                                    <p:cond delay="3500"/>
                                  </p:stCondLst>
                                  <p:childTnLst>
                                    <p:animEffect transition="out" filter="dissolve">
                                      <p:cBhvr>
                                        <p:cTn id="197" dur="800"/>
                                        <p:tgtEl>
                                          <p:spTgt spid="65"/>
                                        </p:tgtEl>
                                      </p:cBhvr>
                                    </p:animEffect>
                                    <p:set>
                                      <p:cBhvr>
                                        <p:cTn id="198" dur="1" fill="hold">
                                          <p:stCondLst>
                                            <p:cond delay="799"/>
                                          </p:stCondLst>
                                        </p:cTn>
                                        <p:tgtEl>
                                          <p:spTgt spid="65"/>
                                        </p:tgtEl>
                                        <p:attrNameLst>
                                          <p:attrName>style.visibility</p:attrName>
                                        </p:attrNameLst>
                                      </p:cBhvr>
                                      <p:to>
                                        <p:strVal val="hidden"/>
                                      </p:to>
                                    </p:set>
                                  </p:childTnLst>
                                </p:cTn>
                              </p:par>
                            </p:childTnLst>
                          </p:cTn>
                        </p:par>
                      </p:childTnLst>
                    </p:cTn>
                  </p:par>
                  <p:par>
                    <p:cTn id="199" fill="hold" nodeType="clickPar">
                      <p:stCondLst>
                        <p:cond delay="indefinite"/>
                      </p:stCondLst>
                      <p:childTnLst>
                        <p:par>
                          <p:cTn id="200" fill="hold" nodeType="withGroup">
                            <p:stCondLst>
                              <p:cond delay="0"/>
                            </p:stCondLst>
                            <p:childTnLst>
                              <p:par>
                                <p:cTn id="201" presetID="9" presetClass="exit" presetSubtype="0" fill="hold" grpId="1" nodeType="clickEffect">
                                  <p:stCondLst>
                                    <p:cond delay="0"/>
                                  </p:stCondLst>
                                  <p:childTnLst>
                                    <p:animEffect transition="out" filter="dissolve">
                                      <p:cBhvr>
                                        <p:cTn id="202" dur="500"/>
                                        <p:tgtEl>
                                          <p:spTgt spid="28"/>
                                        </p:tgtEl>
                                      </p:cBhvr>
                                    </p:animEffect>
                                    <p:set>
                                      <p:cBhvr>
                                        <p:cTn id="203" dur="1" fill="hold">
                                          <p:stCondLst>
                                            <p:cond delay="499"/>
                                          </p:stCondLst>
                                        </p:cTn>
                                        <p:tgtEl>
                                          <p:spTgt spid="28"/>
                                        </p:tgtEl>
                                        <p:attrNameLst>
                                          <p:attrName>style.visibility</p:attrName>
                                        </p:attrNameLst>
                                      </p:cBhvr>
                                      <p:to>
                                        <p:strVal val="hidden"/>
                                      </p:to>
                                    </p:set>
                                  </p:childTnLst>
                                </p:cTn>
                              </p:par>
                            </p:childTnLst>
                          </p:cTn>
                        </p:par>
                        <p:par>
                          <p:cTn id="204" fill="hold" nodeType="afterGroup">
                            <p:stCondLst>
                              <p:cond delay="500"/>
                            </p:stCondLst>
                            <p:childTnLst>
                              <p:par>
                                <p:cTn id="205" presetID="9" presetClass="entr" presetSubtype="0" fill="hold" grpId="0" nodeType="afterEffect">
                                  <p:stCondLst>
                                    <p:cond delay="0"/>
                                  </p:stCondLst>
                                  <p:childTnLst>
                                    <p:set>
                                      <p:cBhvr>
                                        <p:cTn id="206" dur="1" fill="hold">
                                          <p:stCondLst>
                                            <p:cond delay="0"/>
                                          </p:stCondLst>
                                        </p:cTn>
                                        <p:tgtEl>
                                          <p:spTgt spid="81950"/>
                                        </p:tgtEl>
                                        <p:attrNameLst>
                                          <p:attrName>style.visibility</p:attrName>
                                        </p:attrNameLst>
                                      </p:cBhvr>
                                      <p:to>
                                        <p:strVal val="visible"/>
                                      </p:to>
                                    </p:set>
                                    <p:animEffect transition="in" filter="dissolve">
                                      <p:cBhvr>
                                        <p:cTn id="207" dur="500"/>
                                        <p:tgtEl>
                                          <p:spTgt spid="81950"/>
                                        </p:tgtEl>
                                      </p:cBhvr>
                                    </p:animEffect>
                                  </p:childTnLst>
                                </p:cTn>
                              </p:par>
                            </p:childTnLst>
                          </p:cTn>
                        </p:par>
                      </p:childTnLst>
                    </p:cTn>
                  </p:par>
                  <p:par>
                    <p:cTn id="208" fill="hold" nodeType="clickPar">
                      <p:stCondLst>
                        <p:cond delay="indefinite"/>
                      </p:stCondLst>
                      <p:childTnLst>
                        <p:par>
                          <p:cTn id="209" fill="hold" nodeType="withGroup">
                            <p:stCondLst>
                              <p:cond delay="0"/>
                            </p:stCondLst>
                            <p:childTnLst>
                              <p:par>
                                <p:cTn id="210" presetID="0" presetClass="path" presetSubtype="0" accel="50000" decel="50000" fill="hold" grpId="1" nodeType="clickEffect">
                                  <p:stCondLst>
                                    <p:cond delay="0"/>
                                  </p:stCondLst>
                                  <p:childTnLst>
                                    <p:animMotion origin="layout" path="M 0.0 0.0 C -0.06528 0.01574 -0.13039 0.03171 -0.18073 0.00139 C -0.23108 -0.02893 -0.26667 -0.10556 -0.30209 -0.18218 " pathEditMode="relative" ptsTypes="aaA">
                                      <p:cBhvr>
                                        <p:cTn id="211" dur="2000" fill="hold"/>
                                        <p:tgtEl>
                                          <p:spTgt spid="81943"/>
                                        </p:tgtEl>
                                        <p:attrNameLst>
                                          <p:attrName>ppt_x</p:attrName>
                                          <p:attrName>ppt_y</p:attrName>
                                        </p:attrNameLst>
                                      </p:cBhvr>
                                    </p:animMotion>
                                  </p:childTnLst>
                                </p:cTn>
                              </p:par>
                            </p:childTnLst>
                          </p:cTn>
                        </p:par>
                        <p:par>
                          <p:cTn id="212" fill="hold" nodeType="afterGroup">
                            <p:stCondLst>
                              <p:cond delay="2000"/>
                            </p:stCondLst>
                            <p:childTnLst>
                              <p:par>
                                <p:cTn id="213" presetID="9" presetClass="exit" presetSubtype="0" fill="hold" grpId="2" nodeType="afterEffect">
                                  <p:stCondLst>
                                    <p:cond delay="2000"/>
                                  </p:stCondLst>
                                  <p:childTnLst>
                                    <p:animEffect transition="out" filter="dissolve">
                                      <p:cBhvr>
                                        <p:cTn id="214" dur="500"/>
                                        <p:tgtEl>
                                          <p:spTgt spid="81943"/>
                                        </p:tgtEl>
                                      </p:cBhvr>
                                    </p:animEffect>
                                    <p:set>
                                      <p:cBhvr>
                                        <p:cTn id="215" dur="1" fill="hold">
                                          <p:stCondLst>
                                            <p:cond delay="499"/>
                                          </p:stCondLst>
                                        </p:cTn>
                                        <p:tgtEl>
                                          <p:spTgt spid="81943"/>
                                        </p:tgtEl>
                                        <p:attrNameLst>
                                          <p:attrName>style.visibility</p:attrName>
                                        </p:attrNameLst>
                                      </p:cBhvr>
                                      <p:to>
                                        <p:strVal val="hidden"/>
                                      </p:to>
                                    </p:set>
                                  </p:childTnLst>
                                </p:cTn>
                              </p:par>
                            </p:childTnLst>
                          </p:cTn>
                        </p:par>
                        <p:par>
                          <p:cTn id="216" fill="hold" nodeType="afterGroup">
                            <p:stCondLst>
                              <p:cond delay="4500"/>
                            </p:stCondLst>
                            <p:childTnLst>
                              <p:par>
                                <p:cTn id="217" presetID="9" presetClass="entr" presetSubtype="0" fill="hold" grpId="0" nodeType="afterEffect">
                                  <p:stCondLst>
                                    <p:cond delay="0"/>
                                  </p:stCondLst>
                                  <p:childTnLst>
                                    <p:set>
                                      <p:cBhvr>
                                        <p:cTn id="218" dur="1" fill="hold">
                                          <p:stCondLst>
                                            <p:cond delay="0"/>
                                          </p:stCondLst>
                                        </p:cTn>
                                        <p:tgtEl>
                                          <p:spTgt spid="81944"/>
                                        </p:tgtEl>
                                        <p:attrNameLst>
                                          <p:attrName>style.visibility</p:attrName>
                                        </p:attrNameLst>
                                      </p:cBhvr>
                                      <p:to>
                                        <p:strVal val="visible"/>
                                      </p:to>
                                    </p:set>
                                    <p:animEffect transition="in" filter="dissolve">
                                      <p:cBhvr>
                                        <p:cTn id="219" dur="500"/>
                                        <p:tgtEl>
                                          <p:spTgt spid="81944"/>
                                        </p:tgtEl>
                                      </p:cBhvr>
                                    </p:animEffect>
                                  </p:childTnLst>
                                </p:cTn>
                              </p:par>
                            </p:childTnLst>
                          </p:cTn>
                        </p:par>
                        <p:par>
                          <p:cTn id="220" fill="hold" nodeType="afterGroup">
                            <p:stCondLst>
                              <p:cond delay="5000"/>
                            </p:stCondLst>
                            <p:childTnLst>
                              <p:par>
                                <p:cTn id="221" presetID="56" presetClass="path" presetSubtype="0" accel="50000" decel="50000" fill="hold" grpId="1" nodeType="afterEffect">
                                  <p:stCondLst>
                                    <p:cond delay="0"/>
                                  </p:stCondLst>
                                  <p:childTnLst>
                                    <p:animMotion origin="layout" path="M 3.33333E-6 -4.81481E-6 L 0.37083 -0.18217 " pathEditMode="relative" rAng="0" ptsTypes="AA">
                                      <p:cBhvr>
                                        <p:cTn id="222" dur="2000" fill="hold"/>
                                        <p:tgtEl>
                                          <p:spTgt spid="81944"/>
                                        </p:tgtEl>
                                        <p:attrNameLst>
                                          <p:attrName>ppt_x</p:attrName>
                                          <p:attrName>ppt_y</p:attrName>
                                        </p:attrNameLst>
                                      </p:cBhvr>
                                      <p:rCtr x="18542" y="-91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p:bldP spid="81933" grpId="0"/>
      <p:bldP spid="81933" grpId="1"/>
      <p:bldP spid="81934" grpId="0"/>
      <p:bldP spid="81934" grpId="1"/>
      <p:bldP spid="81934" grpId="2"/>
      <p:bldP spid="81935" grpId="0"/>
      <p:bldP spid="81935" grpId="1"/>
      <p:bldP spid="81935" grpId="2"/>
      <p:bldP spid="81936" grpId="0"/>
      <p:bldP spid="81936" grpId="1"/>
      <p:bldP spid="81936" grpId="2"/>
      <p:bldP spid="81937" grpId="0" build="allAtOnce"/>
      <p:bldP spid="81937" grpId="1" build="allAtOnce"/>
      <p:bldP spid="81938" grpId="0"/>
      <p:bldP spid="81938" grpId="1"/>
      <p:bldP spid="81938" grpId="2"/>
      <p:bldP spid="81939" grpId="0" animBg="1"/>
      <p:bldP spid="81939" grpId="1" animBg="1"/>
      <p:bldP spid="81941" grpId="0" animBg="1"/>
      <p:bldP spid="81941" grpId="1" animBg="1"/>
      <p:bldP spid="81942" grpId="0"/>
      <p:bldP spid="81942" grpId="1"/>
      <p:bldP spid="81943" grpId="0"/>
      <p:bldP spid="81943" grpId="1"/>
      <p:bldP spid="81943" grpId="2"/>
      <p:bldP spid="81944" grpId="0"/>
      <p:bldP spid="81944" grpId="1"/>
      <p:bldP spid="81945" grpId="0"/>
      <p:bldP spid="81945" grpId="1"/>
      <p:bldP spid="81946" grpId="0"/>
      <p:bldP spid="81946" grpId="1"/>
      <p:bldP spid="81947" grpId="0"/>
      <p:bldP spid="81947" grpId="1"/>
      <p:bldP spid="81948" grpId="0"/>
      <p:bldP spid="81948" grpId="1"/>
      <p:bldP spid="81949" grpId="0"/>
      <p:bldP spid="81949" grpId="1"/>
      <p:bldP spid="81950" grpId="0"/>
      <p:bldP spid="28" grpId="0"/>
      <p:bldP spid="28" grpId="1"/>
      <p:bldP spid="44" grpId="0" animBg="1"/>
      <p:bldP spid="44" grpId="1" animBg="1"/>
      <p:bldP spid="45" grpId="0" animBg="1"/>
      <p:bldP spid="45" grpId="1" animBg="1"/>
      <p:bldP spid="45" grpId="2" animBg="1"/>
      <p:bldP spid="46" grpId="0" animBg="1"/>
      <p:bldP spid="46" grpId="1" animBg="1"/>
      <p:bldP spid="46" grpId="2" animBg="1"/>
      <p:bldP spid="65" grpId="0"/>
      <p:bldP spid="65" grpId="1"/>
      <p:bldP spid="65" grpId="2"/>
      <p:bldP spid="65" grpId="3"/>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sz="3600"/>
              <a:t>Classifying organisms in the ecosystem</a:t>
            </a:r>
          </a:p>
        </p:txBody>
      </p:sp>
      <p:sp>
        <p:nvSpPr>
          <p:cNvPr id="9219" name="Rectangle 3"/>
          <p:cNvSpPr>
            <a:spLocks noGrp="1" noChangeArrowheads="1"/>
          </p:cNvSpPr>
          <p:nvPr>
            <p:ph type="body" sz="half" idx="1"/>
          </p:nvPr>
        </p:nvSpPr>
        <p:spPr>
          <a:xfrm>
            <a:off x="1981200" y="1600200"/>
            <a:ext cx="7315200" cy="1066800"/>
          </a:xfrm>
        </p:spPr>
        <p:txBody>
          <a:bodyPr/>
          <a:lstStyle/>
          <a:p>
            <a:pPr eaLnBrk="1" hangingPunct="1"/>
            <a:r>
              <a:rPr lang="en-US" altLang="en-US" u="sng"/>
              <a:t>Producer</a:t>
            </a:r>
            <a:r>
              <a:rPr lang="en-US" altLang="en-US"/>
              <a:t>- organism that produces its own food (energy) (usually from sunlight).</a:t>
            </a:r>
          </a:p>
        </p:txBody>
      </p:sp>
      <p:pic>
        <p:nvPicPr>
          <p:cNvPr id="17412" name="Picture 4" descr="j02168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18101" y="4549776"/>
            <a:ext cx="1827213"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6" descr="sun"/>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276600" y="2590801"/>
            <a:ext cx="1371600" cy="1323975"/>
          </a:xfrm>
          <a:noFill/>
        </p:spPr>
      </p:pic>
    </p:spTree>
    <p:extLst>
      <p:ext uri="{BB962C8B-B14F-4D97-AF65-F5344CB8AC3E}">
        <p14:creationId xmlns:p14="http://schemas.microsoft.com/office/powerpoint/2010/main" val="24577992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childTnLst>
                                </p:cTn>
                              </p:par>
                              <p:par>
                                <p:cTn id="7" presetID="2" presetClass="entr" presetSubtype="4" fill="hold" nodeType="withEffect">
                                  <p:stCondLst>
                                    <p:cond delay="0"/>
                                  </p:stCondLst>
                                  <p:childTnLst>
                                    <p:set>
                                      <p:cBhvr>
                                        <p:cTn id="8" dur="1" fill="hold">
                                          <p:stCondLst>
                                            <p:cond delay="0"/>
                                          </p:stCondLst>
                                        </p:cTn>
                                        <p:tgtEl>
                                          <p:spTgt spid="17414"/>
                                        </p:tgtEl>
                                        <p:attrNameLst>
                                          <p:attrName>style.visibility</p:attrName>
                                        </p:attrNameLst>
                                      </p:cBhvr>
                                      <p:to>
                                        <p:strVal val="visible"/>
                                      </p:to>
                                    </p:set>
                                    <p:anim calcmode="lin" valueType="num">
                                      <p:cBhvr additive="base">
                                        <p:cTn id="9" dur="2000" fill="hold"/>
                                        <p:tgtEl>
                                          <p:spTgt spid="17414"/>
                                        </p:tgtEl>
                                        <p:attrNameLst>
                                          <p:attrName>ppt_x</p:attrName>
                                        </p:attrNameLst>
                                      </p:cBhvr>
                                      <p:tavLst>
                                        <p:tav tm="0">
                                          <p:val>
                                            <p:strVal val="#ppt_x"/>
                                          </p:val>
                                        </p:tav>
                                        <p:tav tm="100000">
                                          <p:val>
                                            <p:strVal val="#ppt_x"/>
                                          </p:val>
                                        </p:tav>
                                      </p:tavLst>
                                    </p:anim>
                                    <p:anim calcmode="lin" valueType="num">
                                      <p:cBhvr additive="base">
                                        <p:cTn id="10" dur="2000" fill="hold"/>
                                        <p:tgtEl>
                                          <p:spTgt spid="17414"/>
                                        </p:tgtEl>
                                        <p:attrNameLst>
                                          <p:attrName>ppt_y</p:attrName>
                                        </p:attrNameLst>
                                      </p:cBhvr>
                                      <p:tavLst>
                                        <p:tav tm="0">
                                          <p:val>
                                            <p:strVal val="1+#ppt_h/2"/>
                                          </p:val>
                                        </p:tav>
                                        <p:tav tm="100000">
                                          <p:val>
                                            <p:strVal val="#ppt_y"/>
                                          </p:val>
                                        </p:tav>
                                      </p:tavLst>
                                    </p:anim>
                                  </p:childTnLst>
                                </p:cTn>
                              </p:par>
                            </p:childTnLst>
                          </p:cTn>
                        </p:par>
                        <p:par>
                          <p:cTn id="11" fill="hold" nodeType="afterGroup">
                            <p:stCondLst>
                              <p:cond delay="2000"/>
                            </p:stCondLst>
                            <p:childTnLst>
                              <p:par>
                                <p:cTn id="12" presetID="6" presetClass="emph" presetSubtype="0" fill="hold" nodeType="afterEffect">
                                  <p:stCondLst>
                                    <p:cond delay="2000"/>
                                  </p:stCondLst>
                                  <p:childTnLst>
                                    <p:animScale>
                                      <p:cBhvr>
                                        <p:cTn id="13" dur="2000" fill="hold"/>
                                        <p:tgtEl>
                                          <p:spTgt spid="1741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endParaRPr lang="en-US" altLang="en-US" smtClean="0"/>
          </a:p>
        </p:txBody>
      </p:sp>
      <p:sp>
        <p:nvSpPr>
          <p:cNvPr id="54275" name="Rectangle 3"/>
          <p:cNvSpPr>
            <a:spLocks noGrp="1" noChangeArrowheads="1"/>
          </p:cNvSpPr>
          <p:nvPr>
            <p:ph type="body" idx="1"/>
          </p:nvPr>
        </p:nvSpPr>
        <p:spPr/>
        <p:txBody>
          <a:bodyPr/>
          <a:lstStyle/>
          <a:p>
            <a:pPr eaLnBrk="1" hangingPunct="1"/>
            <a:r>
              <a:rPr lang="en-US" altLang="en-US" dirty="0" smtClean="0"/>
              <a:t>Combustion-</a:t>
            </a:r>
          </a:p>
          <a:p>
            <a:pPr eaLnBrk="1" hangingPunct="1"/>
            <a:endParaRPr lang="en-US" altLang="en-US" dirty="0" smtClean="0"/>
          </a:p>
          <a:p>
            <a:pPr eaLnBrk="1" hangingPunct="1">
              <a:buFontTx/>
              <a:buNone/>
            </a:pPr>
            <a:r>
              <a:rPr lang="en-US" altLang="en-US" dirty="0"/>
              <a:t>Fossil Fuel + 6O</a:t>
            </a:r>
            <a:r>
              <a:rPr lang="en-US" altLang="en-US" baseline="-25000" dirty="0"/>
              <a:t>2	 	</a:t>
            </a:r>
            <a:r>
              <a:rPr lang="en-US" altLang="en-US" dirty="0"/>
              <a:t>6 CO</a:t>
            </a:r>
            <a:r>
              <a:rPr lang="en-US" altLang="en-US" baseline="-25000" dirty="0"/>
              <a:t>2</a:t>
            </a:r>
            <a:r>
              <a:rPr lang="en-US" altLang="en-US" dirty="0"/>
              <a:t> + </a:t>
            </a:r>
            <a:r>
              <a:rPr lang="en-US" altLang="en-US" dirty="0" smtClean="0"/>
              <a:t>6 </a:t>
            </a:r>
            <a:r>
              <a:rPr lang="en-US" altLang="en-US" dirty="0"/>
              <a:t>H</a:t>
            </a:r>
            <a:r>
              <a:rPr lang="en-US" altLang="en-US" baseline="-25000" dirty="0"/>
              <a:t>2</a:t>
            </a:r>
            <a:r>
              <a:rPr lang="en-US" altLang="en-US" dirty="0"/>
              <a:t>O + energy</a:t>
            </a:r>
            <a:r>
              <a:rPr lang="en-US" altLang="en-US" baseline="-25000" dirty="0" smtClean="0"/>
              <a:t> </a:t>
            </a:r>
          </a:p>
        </p:txBody>
      </p:sp>
      <p:sp>
        <p:nvSpPr>
          <p:cNvPr id="54276" name="Line 4"/>
          <p:cNvSpPr>
            <a:spLocks noChangeShapeType="1"/>
          </p:cNvSpPr>
          <p:nvPr/>
        </p:nvSpPr>
        <p:spPr bwMode="auto">
          <a:xfrm>
            <a:off x="3581400" y="3039373"/>
            <a:ext cx="685800"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58358313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altLang="en-US" smtClean="0"/>
              <a:t>Carbon Reservoirs</a:t>
            </a:r>
          </a:p>
        </p:txBody>
      </p:sp>
      <p:sp>
        <p:nvSpPr>
          <p:cNvPr id="55299" name="Rectangle 3"/>
          <p:cNvSpPr>
            <a:spLocks noGrp="1" noChangeArrowheads="1"/>
          </p:cNvSpPr>
          <p:nvPr>
            <p:ph type="body" idx="1"/>
          </p:nvPr>
        </p:nvSpPr>
        <p:spPr/>
        <p:txBody>
          <a:bodyPr/>
          <a:lstStyle/>
          <a:p>
            <a:pPr eaLnBrk="1" hangingPunct="1"/>
            <a:r>
              <a:rPr lang="en-US" altLang="en-US" smtClean="0"/>
              <a:t>Carbon can be stored outside the Carbon Cycle in 3 ways.</a:t>
            </a:r>
          </a:p>
          <a:p>
            <a:pPr lvl="1" eaLnBrk="1" hangingPunct="1"/>
            <a:r>
              <a:rPr lang="en-US" altLang="en-US" smtClean="0"/>
              <a:t>CO</a:t>
            </a:r>
            <a:r>
              <a:rPr lang="en-US" altLang="en-US" baseline="-25000" smtClean="0"/>
              <a:t>2</a:t>
            </a:r>
            <a:r>
              <a:rPr lang="en-US" altLang="en-US" smtClean="0"/>
              <a:t> in the atmosphere (smallest reservoir)</a:t>
            </a:r>
          </a:p>
          <a:p>
            <a:pPr lvl="1" eaLnBrk="1" hangingPunct="1"/>
            <a:r>
              <a:rPr lang="en-US" altLang="en-US" smtClean="0"/>
              <a:t>CO</a:t>
            </a:r>
            <a:r>
              <a:rPr lang="en-US" altLang="en-US" baseline="-25000" smtClean="0"/>
              <a:t>2 </a:t>
            </a:r>
            <a:r>
              <a:rPr lang="en-US" altLang="en-US" smtClean="0"/>
              <a:t>stored in the oceans</a:t>
            </a:r>
          </a:p>
          <a:p>
            <a:pPr lvl="1" eaLnBrk="1" hangingPunct="1"/>
            <a:r>
              <a:rPr lang="en-US" altLang="en-US" smtClean="0"/>
              <a:t>Carbon stored as rock (largest reservoir)</a:t>
            </a:r>
            <a:endParaRPr lang="en-US" altLang="en-US" baseline="-25000" smtClean="0"/>
          </a:p>
        </p:txBody>
      </p:sp>
    </p:spTree>
    <p:extLst>
      <p:ext uri="{BB962C8B-B14F-4D97-AF65-F5344CB8AC3E}">
        <p14:creationId xmlns:p14="http://schemas.microsoft.com/office/powerpoint/2010/main" val="372406814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altLang="en-US" smtClean="0"/>
              <a:t>Organic Carbon Reservoirs</a:t>
            </a:r>
          </a:p>
        </p:txBody>
      </p:sp>
      <p:sp>
        <p:nvSpPr>
          <p:cNvPr id="56323" name="Rectangle 3"/>
          <p:cNvSpPr>
            <a:spLocks noGrp="1" noChangeArrowheads="1"/>
          </p:cNvSpPr>
          <p:nvPr>
            <p:ph type="body" idx="1"/>
          </p:nvPr>
        </p:nvSpPr>
        <p:spPr/>
        <p:txBody>
          <a:bodyPr/>
          <a:lstStyle/>
          <a:p>
            <a:pPr eaLnBrk="1" hangingPunct="1"/>
            <a:r>
              <a:rPr lang="en-US" altLang="en-US" smtClean="0"/>
              <a:t>Carbon can also be stored in </a:t>
            </a:r>
            <a:r>
              <a:rPr lang="en-US" altLang="en-US" u="sng" smtClean="0"/>
              <a:t>peat</a:t>
            </a:r>
            <a:r>
              <a:rPr lang="en-US" altLang="en-US" smtClean="0"/>
              <a:t>.</a:t>
            </a:r>
          </a:p>
          <a:p>
            <a:pPr lvl="1" eaLnBrk="1" hangingPunct="1"/>
            <a:r>
              <a:rPr lang="en-US" altLang="en-US" u="sng" smtClean="0"/>
              <a:t>Peat</a:t>
            </a:r>
            <a:r>
              <a:rPr lang="en-US" altLang="en-US" smtClean="0"/>
              <a:t>- Dead plant matter that is not decomposed.</a:t>
            </a:r>
          </a:p>
          <a:p>
            <a:pPr lvl="2" eaLnBrk="1" hangingPunct="1"/>
            <a:r>
              <a:rPr lang="en-US" altLang="en-US" smtClean="0"/>
              <a:t>Beginning stage of a fossil fuel.</a:t>
            </a:r>
          </a:p>
        </p:txBody>
      </p:sp>
    </p:spTree>
    <p:extLst>
      <p:ext uri="{BB962C8B-B14F-4D97-AF65-F5344CB8AC3E}">
        <p14:creationId xmlns:p14="http://schemas.microsoft.com/office/powerpoint/2010/main" val="353809881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altLang="en-US" sz="4000"/>
              <a:t>Human Effects on the Carbon Cycle</a:t>
            </a:r>
          </a:p>
        </p:txBody>
      </p:sp>
      <p:sp>
        <p:nvSpPr>
          <p:cNvPr id="57347" name="Rectangle 3"/>
          <p:cNvSpPr>
            <a:spLocks noGrp="1" noChangeArrowheads="1"/>
          </p:cNvSpPr>
          <p:nvPr>
            <p:ph type="body" idx="1"/>
          </p:nvPr>
        </p:nvSpPr>
        <p:spPr/>
        <p:txBody>
          <a:bodyPr/>
          <a:lstStyle/>
          <a:p>
            <a:pPr eaLnBrk="1" hangingPunct="1"/>
            <a:r>
              <a:rPr lang="en-US" altLang="en-US" smtClean="0"/>
              <a:t>We are releasing carbon dioxide back into the carbon cycle faster than normal. (Burning of fossil fuels)</a:t>
            </a:r>
          </a:p>
          <a:p>
            <a:pPr eaLnBrk="1" hangingPunct="1"/>
            <a:r>
              <a:rPr lang="en-US" altLang="en-US" smtClean="0"/>
              <a:t>We are removing trees at a greater rate which consumed carbon dioxide from the atmosphere.</a:t>
            </a:r>
          </a:p>
        </p:txBody>
      </p:sp>
    </p:spTree>
    <p:extLst>
      <p:ext uri="{BB962C8B-B14F-4D97-AF65-F5344CB8AC3E}">
        <p14:creationId xmlns:p14="http://schemas.microsoft.com/office/powerpoint/2010/main" val="116712766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tLang="en-US" smtClean="0"/>
              <a:t>The Nitrogen Cycle</a:t>
            </a:r>
          </a:p>
        </p:txBody>
      </p:sp>
      <p:sp>
        <p:nvSpPr>
          <p:cNvPr id="58371" name="Rectangle 3"/>
          <p:cNvSpPr>
            <a:spLocks noGrp="1" noChangeArrowheads="1"/>
          </p:cNvSpPr>
          <p:nvPr>
            <p:ph type="body" idx="1"/>
          </p:nvPr>
        </p:nvSpPr>
        <p:spPr/>
        <p:txBody>
          <a:bodyPr/>
          <a:lstStyle/>
          <a:p>
            <a:pPr eaLnBrk="1" hangingPunct="1"/>
            <a:r>
              <a:rPr lang="en-US" altLang="en-US" smtClean="0"/>
              <a:t>Nitrogen is used in proteins and DNA in your body.</a:t>
            </a:r>
          </a:p>
          <a:p>
            <a:pPr eaLnBrk="1" hangingPunct="1"/>
            <a:r>
              <a:rPr lang="en-US" altLang="en-US" smtClean="0"/>
              <a:t>N</a:t>
            </a:r>
            <a:r>
              <a:rPr lang="en-US" altLang="en-US" baseline="-25000" smtClean="0"/>
              <a:t>2</a:t>
            </a:r>
            <a:r>
              <a:rPr lang="en-US" altLang="en-US" smtClean="0"/>
              <a:t> gas makes up 79% of the atmosphere.</a:t>
            </a:r>
          </a:p>
          <a:p>
            <a:pPr eaLnBrk="1" hangingPunct="1"/>
            <a:r>
              <a:rPr lang="en-US" altLang="en-US" smtClean="0"/>
              <a:t>Most organisms cannot use N</a:t>
            </a:r>
            <a:r>
              <a:rPr lang="en-US" altLang="en-US" baseline="-25000" smtClean="0"/>
              <a:t>2</a:t>
            </a:r>
            <a:r>
              <a:rPr lang="en-US" altLang="en-US" smtClean="0"/>
              <a:t> gas.</a:t>
            </a:r>
          </a:p>
          <a:p>
            <a:pPr lvl="1" eaLnBrk="1" hangingPunct="1"/>
            <a:r>
              <a:rPr lang="en-US" altLang="en-US" smtClean="0"/>
              <a:t>It must be converted to NO</a:t>
            </a:r>
            <a:r>
              <a:rPr lang="en-US" altLang="en-US" baseline="-25000" smtClean="0"/>
              <a:t>3</a:t>
            </a:r>
            <a:r>
              <a:rPr lang="en-US" altLang="en-US" baseline="30000" smtClean="0"/>
              <a:t>-</a:t>
            </a:r>
            <a:r>
              <a:rPr lang="en-US" altLang="en-US" smtClean="0"/>
              <a:t> (nitrate) to be useable by organisms.</a:t>
            </a:r>
          </a:p>
        </p:txBody>
      </p:sp>
    </p:spTree>
    <p:extLst>
      <p:ext uri="{BB962C8B-B14F-4D97-AF65-F5344CB8AC3E}">
        <p14:creationId xmlns:p14="http://schemas.microsoft.com/office/powerpoint/2010/main" val="179836759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altLang="en-US" smtClean="0"/>
              <a:t>N</a:t>
            </a:r>
            <a:r>
              <a:rPr lang="en-US" altLang="en-US" baseline="-25000" smtClean="0"/>
              <a:t>2</a:t>
            </a:r>
            <a:r>
              <a:rPr lang="en-US" altLang="en-US" smtClean="0"/>
              <a:t> Gas Conversion</a:t>
            </a:r>
          </a:p>
        </p:txBody>
      </p:sp>
      <p:sp>
        <p:nvSpPr>
          <p:cNvPr id="59395" name="Rectangle 3"/>
          <p:cNvSpPr>
            <a:spLocks noGrp="1" noChangeArrowheads="1"/>
          </p:cNvSpPr>
          <p:nvPr>
            <p:ph type="body" sz="half" idx="1"/>
          </p:nvPr>
        </p:nvSpPr>
        <p:spPr>
          <a:xfrm>
            <a:off x="1981200" y="1600200"/>
            <a:ext cx="7772400" cy="1905000"/>
          </a:xfrm>
        </p:spPr>
        <p:txBody>
          <a:bodyPr/>
          <a:lstStyle/>
          <a:p>
            <a:pPr marL="609600" indent="-609600"/>
            <a:r>
              <a:rPr lang="en-US" altLang="en-US" sz="2400"/>
              <a:t>There are 2 ways to convert N</a:t>
            </a:r>
            <a:r>
              <a:rPr lang="en-US" altLang="en-US" sz="2400" baseline="-25000"/>
              <a:t>2</a:t>
            </a:r>
            <a:r>
              <a:rPr lang="en-US" altLang="en-US" sz="2400"/>
              <a:t> gas into nitrates.</a:t>
            </a:r>
          </a:p>
          <a:p>
            <a:pPr marL="990600" lvl="1" indent="-533400">
              <a:buFontTx/>
              <a:buAutoNum type="arabicPeriod"/>
            </a:pPr>
            <a:r>
              <a:rPr lang="en-US" altLang="en-US" sz="2000"/>
              <a:t>Lightning- nitrogen gas combines with oxygen in the air to form nitrates. </a:t>
            </a:r>
          </a:p>
          <a:p>
            <a:pPr marL="1390650" lvl="2" indent="-533400"/>
            <a:r>
              <a:rPr lang="en-US" altLang="en-US" sz="1600"/>
              <a:t>It dissolves in the rain and is absorbed into the soil.</a:t>
            </a:r>
          </a:p>
        </p:txBody>
      </p:sp>
      <p:sp>
        <p:nvSpPr>
          <p:cNvPr id="87044" name="Oval 4"/>
          <p:cNvSpPr>
            <a:spLocks noChangeArrowheads="1"/>
          </p:cNvSpPr>
          <p:nvPr/>
        </p:nvSpPr>
        <p:spPr bwMode="auto">
          <a:xfrm>
            <a:off x="2362200" y="5181600"/>
            <a:ext cx="381000" cy="381000"/>
          </a:xfrm>
          <a:prstGeom prst="ellipse">
            <a:avLst/>
          </a:prstGeom>
          <a:solidFill>
            <a:srgbClr val="F2FD19"/>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7045" name="Oval 5"/>
          <p:cNvSpPr>
            <a:spLocks noChangeArrowheads="1"/>
          </p:cNvSpPr>
          <p:nvPr/>
        </p:nvSpPr>
        <p:spPr bwMode="auto">
          <a:xfrm>
            <a:off x="2286000" y="5562600"/>
            <a:ext cx="381000" cy="381000"/>
          </a:xfrm>
          <a:prstGeom prst="ellipse">
            <a:avLst/>
          </a:prstGeom>
          <a:solidFill>
            <a:srgbClr val="F2FD19"/>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7046" name="Oval 6"/>
          <p:cNvSpPr>
            <a:spLocks noChangeArrowheads="1"/>
          </p:cNvSpPr>
          <p:nvPr/>
        </p:nvSpPr>
        <p:spPr bwMode="auto">
          <a:xfrm>
            <a:off x="3810000" y="4724400"/>
            <a:ext cx="381000" cy="381000"/>
          </a:xfrm>
          <a:prstGeom prst="ellipse">
            <a:avLst/>
          </a:prstGeom>
          <a:solidFill>
            <a:srgbClr val="FC1D06"/>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7047" name="Oval 7"/>
          <p:cNvSpPr>
            <a:spLocks noChangeArrowheads="1"/>
          </p:cNvSpPr>
          <p:nvPr/>
        </p:nvSpPr>
        <p:spPr bwMode="auto">
          <a:xfrm>
            <a:off x="3733800" y="5105400"/>
            <a:ext cx="381000" cy="381000"/>
          </a:xfrm>
          <a:prstGeom prst="ellipse">
            <a:avLst/>
          </a:prstGeom>
          <a:solidFill>
            <a:srgbClr val="FC1D06"/>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7048" name="Oval 8"/>
          <p:cNvSpPr>
            <a:spLocks noChangeArrowheads="1"/>
          </p:cNvSpPr>
          <p:nvPr/>
        </p:nvSpPr>
        <p:spPr bwMode="auto">
          <a:xfrm rot="4961911">
            <a:off x="4419600" y="4953000"/>
            <a:ext cx="381000" cy="381000"/>
          </a:xfrm>
          <a:prstGeom prst="ellipse">
            <a:avLst/>
          </a:prstGeom>
          <a:solidFill>
            <a:srgbClr val="FC1D06"/>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7049" name="Oval 9"/>
          <p:cNvSpPr>
            <a:spLocks noChangeArrowheads="1"/>
          </p:cNvSpPr>
          <p:nvPr/>
        </p:nvSpPr>
        <p:spPr bwMode="auto">
          <a:xfrm rot="4961911">
            <a:off x="4343400" y="5334000"/>
            <a:ext cx="381000" cy="381000"/>
          </a:xfrm>
          <a:prstGeom prst="ellipse">
            <a:avLst/>
          </a:prstGeom>
          <a:solidFill>
            <a:srgbClr val="FC1D06"/>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7050" name="Oval 10"/>
          <p:cNvSpPr>
            <a:spLocks noChangeArrowheads="1"/>
          </p:cNvSpPr>
          <p:nvPr/>
        </p:nvSpPr>
        <p:spPr bwMode="auto">
          <a:xfrm>
            <a:off x="3886200" y="5715000"/>
            <a:ext cx="381000" cy="381000"/>
          </a:xfrm>
          <a:prstGeom prst="ellipse">
            <a:avLst/>
          </a:prstGeom>
          <a:solidFill>
            <a:srgbClr val="FC1D06"/>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7051" name="Oval 11"/>
          <p:cNvSpPr>
            <a:spLocks noChangeArrowheads="1"/>
          </p:cNvSpPr>
          <p:nvPr/>
        </p:nvSpPr>
        <p:spPr bwMode="auto">
          <a:xfrm>
            <a:off x="3810000" y="6096000"/>
            <a:ext cx="381000" cy="381000"/>
          </a:xfrm>
          <a:prstGeom prst="ellipse">
            <a:avLst/>
          </a:prstGeom>
          <a:solidFill>
            <a:srgbClr val="FC1D06"/>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7052" name="Text Box 12"/>
          <p:cNvSpPr txBox="1">
            <a:spLocks noChangeArrowheads="1"/>
          </p:cNvSpPr>
          <p:nvPr/>
        </p:nvSpPr>
        <p:spPr bwMode="auto">
          <a:xfrm>
            <a:off x="2971800" y="5257801"/>
            <a:ext cx="533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a:t>
            </a:r>
          </a:p>
        </p:txBody>
      </p:sp>
      <p:sp>
        <p:nvSpPr>
          <p:cNvPr id="87053" name="Text Box 13"/>
          <p:cNvSpPr txBox="1">
            <a:spLocks noChangeArrowheads="1"/>
          </p:cNvSpPr>
          <p:nvPr/>
        </p:nvSpPr>
        <p:spPr bwMode="auto">
          <a:xfrm>
            <a:off x="2209800" y="4038601"/>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N</a:t>
            </a:r>
            <a:r>
              <a:rPr lang="en-US" altLang="en-US" baseline="-25000"/>
              <a:t>2</a:t>
            </a:r>
            <a:endParaRPr lang="en-US" altLang="en-US"/>
          </a:p>
        </p:txBody>
      </p:sp>
      <p:sp>
        <p:nvSpPr>
          <p:cNvPr id="87054" name="Text Box 14"/>
          <p:cNvSpPr txBox="1">
            <a:spLocks noChangeArrowheads="1"/>
          </p:cNvSpPr>
          <p:nvPr/>
        </p:nvSpPr>
        <p:spPr bwMode="auto">
          <a:xfrm>
            <a:off x="3657600" y="4038601"/>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3O</a:t>
            </a:r>
            <a:r>
              <a:rPr lang="en-US" altLang="en-US" baseline="-25000"/>
              <a:t>2</a:t>
            </a:r>
            <a:endParaRPr lang="en-US" altLang="en-US"/>
          </a:p>
        </p:txBody>
      </p:sp>
      <p:sp>
        <p:nvSpPr>
          <p:cNvPr id="87055" name="Text Box 15"/>
          <p:cNvSpPr txBox="1">
            <a:spLocks noChangeArrowheads="1"/>
          </p:cNvSpPr>
          <p:nvPr/>
        </p:nvSpPr>
        <p:spPr bwMode="auto">
          <a:xfrm>
            <a:off x="2895600" y="4114801"/>
            <a:ext cx="533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a:t>
            </a:r>
          </a:p>
        </p:txBody>
      </p:sp>
      <p:sp>
        <p:nvSpPr>
          <p:cNvPr id="87056" name="Line 16"/>
          <p:cNvSpPr>
            <a:spLocks noChangeShapeType="1"/>
          </p:cNvSpPr>
          <p:nvPr/>
        </p:nvSpPr>
        <p:spPr bwMode="auto">
          <a:xfrm>
            <a:off x="5257800" y="5410200"/>
            <a:ext cx="1066800"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7057" name="Text Box 17"/>
          <p:cNvSpPr txBox="1">
            <a:spLocks noChangeArrowheads="1"/>
          </p:cNvSpPr>
          <p:nvPr/>
        </p:nvSpPr>
        <p:spPr bwMode="auto">
          <a:xfrm>
            <a:off x="6858000" y="4038601"/>
            <a:ext cx="1600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2NO</a:t>
            </a:r>
            <a:r>
              <a:rPr lang="en-US" altLang="en-US" baseline="-25000"/>
              <a:t>3</a:t>
            </a:r>
            <a:r>
              <a:rPr lang="en-US" altLang="en-US" baseline="30000"/>
              <a:t>-</a:t>
            </a:r>
            <a:endParaRPr lang="en-US" altLang="en-US"/>
          </a:p>
        </p:txBody>
      </p:sp>
      <p:pic>
        <p:nvPicPr>
          <p:cNvPr id="87059" name="Picture 19" descr="LightningBoltTatoo_400x40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4876800"/>
            <a:ext cx="1295400" cy="1295400"/>
          </a:xfrm>
          <a:noFill/>
        </p:spPr>
      </p:pic>
    </p:spTree>
    <p:extLst>
      <p:ext uri="{BB962C8B-B14F-4D97-AF65-F5344CB8AC3E}">
        <p14:creationId xmlns:p14="http://schemas.microsoft.com/office/powerpoint/2010/main" val="8197590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7059"/>
                                        </p:tgtEl>
                                        <p:attrNameLst>
                                          <p:attrName>style.visibility</p:attrName>
                                        </p:attrNameLst>
                                      </p:cBhvr>
                                      <p:to>
                                        <p:strVal val="visible"/>
                                      </p:to>
                                    </p:set>
                                  </p:childTnLst>
                                </p:cTn>
                              </p:par>
                            </p:childTnLst>
                          </p:cTn>
                        </p:par>
                        <p:par>
                          <p:cTn id="7" fill="hold" nodeType="afterGroup">
                            <p:stCondLst>
                              <p:cond delay="0"/>
                            </p:stCondLst>
                            <p:childTnLst>
                              <p:par>
                                <p:cTn id="8" presetID="6" presetClass="emph" presetSubtype="0" autoRev="1" fill="hold" nodeType="afterEffect">
                                  <p:stCondLst>
                                    <p:cond delay="0"/>
                                  </p:stCondLst>
                                  <p:childTnLst>
                                    <p:animScale>
                                      <p:cBhvr>
                                        <p:cTn id="9" dur="500" fill="hold"/>
                                        <p:tgtEl>
                                          <p:spTgt spid="87059"/>
                                        </p:tgtEl>
                                      </p:cBhvr>
                                      <p:by x="150000" y="150000"/>
                                    </p:animScale>
                                  </p:childTnLst>
                                </p:cTn>
                              </p:par>
                            </p:childTnLst>
                          </p:cTn>
                        </p:par>
                        <p:par>
                          <p:cTn id="10" fill="hold" nodeType="afterGroup">
                            <p:stCondLst>
                              <p:cond delay="1000"/>
                            </p:stCondLst>
                            <p:childTnLst>
                              <p:par>
                                <p:cTn id="11" presetID="1" presetClass="exit" presetSubtype="0" fill="hold" nodeType="afterEffect">
                                  <p:stCondLst>
                                    <p:cond delay="0"/>
                                  </p:stCondLst>
                                  <p:childTnLst>
                                    <p:set>
                                      <p:cBhvr>
                                        <p:cTn id="12" dur="1" fill="hold">
                                          <p:stCondLst>
                                            <p:cond delay="0"/>
                                          </p:stCondLst>
                                        </p:cTn>
                                        <p:tgtEl>
                                          <p:spTgt spid="87059"/>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87054"/>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87053"/>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87055"/>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87052"/>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87056"/>
                                        </p:tgtEl>
                                        <p:attrNameLst>
                                          <p:attrName>style.visibility</p:attrName>
                                        </p:attrNameLst>
                                      </p:cBhvr>
                                      <p:to>
                                        <p:strVal val="visible"/>
                                      </p:to>
                                    </p:set>
                                  </p:childTnLst>
                                </p:cTn>
                              </p:par>
                            </p:childTnLst>
                          </p:cTn>
                        </p:par>
                        <p:par>
                          <p:cTn id="23" fill="hold" nodeType="afterGroup">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87057"/>
                                        </p:tgtEl>
                                        <p:attrNameLst>
                                          <p:attrName>style.visibility</p:attrName>
                                        </p:attrNameLst>
                                      </p:cBhvr>
                                      <p:to>
                                        <p:strVal val="visible"/>
                                      </p:to>
                                    </p:set>
                                    <p:animEffect transition="in" filter="wipe(left)">
                                      <p:cBhvr>
                                        <p:cTn id="26" dur="2000"/>
                                        <p:tgtEl>
                                          <p:spTgt spid="87057"/>
                                        </p:tgtEl>
                                      </p:cBhvr>
                                    </p:animEffect>
                                  </p:childTnLst>
                                </p:cTn>
                              </p:par>
                              <p:par>
                                <p:cTn id="27" presetID="63" presetClass="path" presetSubtype="0" accel="50000" decel="50000" fill="hold" grpId="0" nodeType="withEffect">
                                  <p:stCondLst>
                                    <p:cond delay="0"/>
                                  </p:stCondLst>
                                  <p:childTnLst>
                                    <p:animMotion origin="layout" path="M 1.38778E-17 -3.33333E-6 L 0.49583 -0.05 " pathEditMode="relative" rAng="0" ptsTypes="AA">
                                      <p:cBhvr>
                                        <p:cTn id="28" dur="3000" fill="hold"/>
                                        <p:tgtEl>
                                          <p:spTgt spid="87044"/>
                                        </p:tgtEl>
                                        <p:attrNameLst>
                                          <p:attrName>ppt_x</p:attrName>
                                          <p:attrName>ppt_y</p:attrName>
                                        </p:attrNameLst>
                                      </p:cBhvr>
                                      <p:rCtr x="24792" y="-2500"/>
                                    </p:animMotion>
                                  </p:childTnLst>
                                </p:cTn>
                              </p:par>
                              <p:par>
                                <p:cTn id="29" presetID="61" presetClass="path" presetSubtype="0" accel="50000" decel="50000" fill="hold" grpId="0" nodeType="withEffect">
                                  <p:stCondLst>
                                    <p:cond delay="0"/>
                                  </p:stCondLst>
                                  <p:childTnLst>
                                    <p:animMotion origin="layout" path="M -3.33333E-6 3.33333E-6 C -0.01354 0.01134 -0.02916 0.02268 -0.03611 0.03703 C -0.04288 0.05277 -0.04652 0.07152 -0.04982 0.08981 C -0.05312 0.10856 -0.04982 0.1243 -0.04652 0.1412 C -0.04288 0.1574 -0.03802 0.17453 -0.02569 0.18865 C -0.01545 0.20324 0.00191 0.21458 0.02084 0.22338 C 0.03802 0.23148 0.05851 0.23727 0.07917 0.24027 C 0.09983 0.24328 0.12032 0.24328 0.13959 0.24027 C 0.1599 0.23727 0.17882 0.23009 0.19427 0.21875 C 0.2099 0.20879 0.22344 0.19583 0.23056 0.18009 C 0.23907 0.16574 0.24254 0.14583 0.24254 0.12986 C 0.24427 0.11435 0.24254 0.0956 0.23386 0.07986 C 0.22552 0.06551 0.2099 0.05416 0.18924 0.04838 C 0.16841 0.04421 0.14775 0.04977 0.13403 0.05972 C 0.12223 0.06967 0.11355 0.08564 0.11181 0.10416 C 0.11181 0.12291 0.11355 0.13981 0.12223 0.15439 C 0.13073 0.16875 0.129 0.17129 0.16337 0.19004 C 0.19427 0.21018 0.22552 0.20463 0.24427 0.20578 C 0.26302 0.20578 0.27865 0.2 0.29757 0.19444 C 0.31823 0.1875 0.33525 0.17453 0.3474 0.16319 C 0.35938 0.15139 0.36441 0.13727 0.37153 0.11435 C 0.37674 0.09166 0.37674 0.07986 0.37674 0.06273 C 0.37674 0.0456 0.37674 0.02824 0.37674 0.01134 " pathEditMode="relative" rAng="0" ptsTypes="fffffffffffffffffffffff">
                                      <p:cBhvr>
                                        <p:cTn id="30" dur="3000" fill="hold"/>
                                        <p:tgtEl>
                                          <p:spTgt spid="87046"/>
                                        </p:tgtEl>
                                        <p:attrNameLst>
                                          <p:attrName>ppt_x</p:attrName>
                                          <p:attrName>ppt_y</p:attrName>
                                        </p:attrNameLst>
                                      </p:cBhvr>
                                      <p:rCtr x="16181" y="12153"/>
                                    </p:animMotion>
                                  </p:childTnLst>
                                </p:cTn>
                              </p:par>
                              <p:par>
                                <p:cTn id="31" presetID="44" presetClass="path" presetSubtype="0" accel="50000" decel="50000" fill="hold" grpId="0" nodeType="withEffect">
                                  <p:stCondLst>
                                    <p:cond delay="0"/>
                                  </p:stCondLst>
                                  <p:childTnLst>
                                    <p:animMotion origin="layout" path="M 0.0 0.01667 L 0.09028 -0.07014 C 0.1092 -0.08981 0.1375 -0.1 0.16701 -0.1 C 0.20087 -0.1 0.22778 -0.08981 0.2467 -0.07014 L 0.3375 0.01667 " pathEditMode="relative" rAng="0" ptsTypes="FffFF">
                                      <p:cBhvr>
                                        <p:cTn id="32" dur="3000" fill="hold"/>
                                        <p:tgtEl>
                                          <p:spTgt spid="87047"/>
                                        </p:tgtEl>
                                        <p:attrNameLst>
                                          <p:attrName>ppt_x</p:attrName>
                                          <p:attrName>ppt_y</p:attrName>
                                        </p:attrNameLst>
                                      </p:cBhvr>
                                      <p:rCtr x="16875" y="-5833"/>
                                    </p:animMotion>
                                  </p:childTnLst>
                                </p:cTn>
                              </p:par>
                              <p:par>
                                <p:cTn id="33" presetID="37" presetClass="path" presetSubtype="0" accel="50000" decel="50000" fill="hold" grpId="0" nodeType="withEffect">
                                  <p:stCondLst>
                                    <p:cond delay="0"/>
                                  </p:stCondLst>
                                  <p:childTnLst>
                                    <p:animMotion origin="layout" path="M 5.55112E-17 -0.06111 L 0.0658 0.03704 C 0.07969 0.05926 0.10035 0.07199 0.12188 0.07199 C 0.14635 0.07199 0.16597 0.05926 0.17986 0.03704 L 0.24583 -0.06111 " pathEditMode="relative" rAng="0" ptsTypes="FffFF">
                                      <p:cBhvr>
                                        <p:cTn id="34" dur="3000" fill="hold"/>
                                        <p:tgtEl>
                                          <p:spTgt spid="87048"/>
                                        </p:tgtEl>
                                        <p:attrNameLst>
                                          <p:attrName>ppt_x</p:attrName>
                                          <p:attrName>ppt_y</p:attrName>
                                        </p:attrNameLst>
                                      </p:cBhvr>
                                      <p:rCtr x="12292" y="6644"/>
                                    </p:animMotion>
                                  </p:childTnLst>
                                </p:cTn>
                              </p:par>
                              <p:par>
                                <p:cTn id="35" presetID="37" presetClass="path" presetSubtype="0" accel="50000" decel="50000" fill="hold" grpId="0" nodeType="withEffect">
                                  <p:stCondLst>
                                    <p:cond delay="0"/>
                                  </p:stCondLst>
                                  <p:childTnLst>
                                    <p:animMotion origin="layout" path="M 3.33333E-6 -4.44444E-6 L 0.18871 0.04908 C 0.2283 0.06019 0.2875 0.06644 0.34913 0.06644 C 0.41944 0.06644 0.47569 0.06019 0.51527 0.04908 L 0.70416 -4.44444E-6 " pathEditMode="relative" rAng="0" ptsTypes="FffFF">
                                      <p:cBhvr>
                                        <p:cTn id="36" dur="3000" fill="hold"/>
                                        <p:tgtEl>
                                          <p:spTgt spid="87045"/>
                                        </p:tgtEl>
                                        <p:attrNameLst>
                                          <p:attrName>ppt_x</p:attrName>
                                          <p:attrName>ppt_y</p:attrName>
                                        </p:attrNameLst>
                                      </p:cBhvr>
                                      <p:rCtr x="35208" y="3310"/>
                                    </p:animMotion>
                                  </p:childTnLst>
                                </p:cTn>
                              </p:par>
                              <p:par>
                                <p:cTn id="37" presetID="44" presetClass="path" presetSubtype="0" accel="50000" decel="50000" fill="hold" grpId="0" nodeType="withEffect">
                                  <p:stCondLst>
                                    <p:cond delay="0"/>
                                  </p:stCondLst>
                                  <p:childTnLst>
                                    <p:animMotion origin="layout" path="M 0.00034 0.00949 L 0.12586 -0.10093 C 0.15191 -0.125 0.19201 -0.13982 0.23402 -0.14237 C 0.28229 -0.14514 0.32083 -0.13588 0.34896 -0.11459 L 0.48142 -0.01991 " pathEditMode="relative" rAng="-156154" ptsTypes="FffFF">
                                      <p:cBhvr>
                                        <p:cTn id="38" dur="3000" fill="hold"/>
                                        <p:tgtEl>
                                          <p:spTgt spid="87049"/>
                                        </p:tgtEl>
                                        <p:attrNameLst>
                                          <p:attrName>ppt_x</p:attrName>
                                          <p:attrName>ppt_y</p:attrName>
                                        </p:attrNameLst>
                                      </p:cBhvr>
                                      <p:rCtr x="23819" y="-8333"/>
                                    </p:animMotion>
                                  </p:childTnLst>
                                </p:cTn>
                              </p:par>
                              <p:par>
                                <p:cTn id="39" presetID="59" presetClass="path" presetSubtype="0" accel="50000" decel="50000" fill="hold" grpId="0" nodeType="withEffect">
                                  <p:stCondLst>
                                    <p:cond delay="0"/>
                                  </p:stCondLst>
                                  <p:childTnLst>
                                    <p:animMotion origin="layout" path="M 3.33333E-6 -1.11111E-6 C 3.33333E-6 -0.04676 0.0625 -0.08264 0.13906 -0.08264 C 0.21788 -0.08264 0.28125 -0.04676 0.28125 -1.11111E-6 C 0.28125 0.04676 0.34375 0.08264 0.42257 0.08264 C 0.49913 0.08264 0.5625 0.04676 0.5625 -1.11111E-6 " pathEditMode="relative" rAng="0" ptsTypes="fffff">
                                      <p:cBhvr>
                                        <p:cTn id="40" dur="3000" fill="hold"/>
                                        <p:tgtEl>
                                          <p:spTgt spid="87050"/>
                                        </p:tgtEl>
                                        <p:attrNameLst>
                                          <p:attrName>ppt_x</p:attrName>
                                          <p:attrName>ppt_y</p:attrName>
                                        </p:attrNameLst>
                                      </p:cBhvr>
                                      <p:rCtr x="28125" y="0"/>
                                    </p:animMotion>
                                  </p:childTnLst>
                                </p:cTn>
                              </p:par>
                              <p:par>
                                <p:cTn id="41" presetID="39" presetClass="path" presetSubtype="0" accel="50000" decel="50000" fill="hold" grpId="0" nodeType="withEffect">
                                  <p:stCondLst>
                                    <p:cond delay="0"/>
                                  </p:stCondLst>
                                  <p:childTnLst>
                                    <p:animMotion origin="layout" path="M -0.00017 -0.00023 C 0.00452 0.05578 0.06372 0.09027 0.13247 0.07939 C 0.20278 0.06852 0.25573 0.01643 0.25087 -0.03936 C 0.24601 -0.09514 0.29792 -0.14676 0.36823 -0.15764 C 0.43716 -0.16806 0.49775 -0.13449 0.50174 -0.07824 " pathEditMode="relative" rAng="-395284" ptsTypes="fffff">
                                      <p:cBhvr>
                                        <p:cTn id="42" dur="3000" fill="hold"/>
                                        <p:tgtEl>
                                          <p:spTgt spid="87051"/>
                                        </p:tgtEl>
                                        <p:attrNameLst>
                                          <p:attrName>ppt_x</p:attrName>
                                          <p:attrName>ppt_y</p:attrName>
                                        </p:attrNameLst>
                                      </p:cBhvr>
                                      <p:rCtr x="25122" y="-3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animBg="1"/>
      <p:bldP spid="87045" grpId="0" animBg="1"/>
      <p:bldP spid="87046" grpId="0" animBg="1"/>
      <p:bldP spid="87047" grpId="0" animBg="1"/>
      <p:bldP spid="87048" grpId="0" animBg="1"/>
      <p:bldP spid="87049" grpId="0" animBg="1"/>
      <p:bldP spid="87050" grpId="0" animBg="1"/>
      <p:bldP spid="87051" grpId="0" animBg="1"/>
      <p:bldP spid="87052" grpId="0"/>
      <p:bldP spid="87053" grpId="0"/>
      <p:bldP spid="87054" grpId="0"/>
      <p:bldP spid="87055" grpId="0"/>
      <p:bldP spid="87056" grpId="0" animBg="1"/>
      <p:bldP spid="8705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endParaRPr lang="en-US" altLang="en-US" smtClean="0"/>
          </a:p>
        </p:txBody>
      </p:sp>
      <p:sp>
        <p:nvSpPr>
          <p:cNvPr id="60419" name="Rectangle 3"/>
          <p:cNvSpPr>
            <a:spLocks noGrp="1" noChangeArrowheads="1"/>
          </p:cNvSpPr>
          <p:nvPr>
            <p:ph type="body" idx="1"/>
          </p:nvPr>
        </p:nvSpPr>
        <p:spPr/>
        <p:txBody>
          <a:bodyPr/>
          <a:lstStyle/>
          <a:p>
            <a:pPr marL="609600" indent="-609600">
              <a:buNone/>
            </a:pPr>
            <a:r>
              <a:rPr lang="en-US" altLang="en-US" smtClean="0"/>
              <a:t>2. Nitrogen fixing bacteria- take N</a:t>
            </a:r>
            <a:r>
              <a:rPr lang="en-US" altLang="en-US" baseline="-25000" smtClean="0"/>
              <a:t>2</a:t>
            </a:r>
            <a:r>
              <a:rPr lang="en-US" altLang="en-US" smtClean="0"/>
              <a:t> gas and convert into nitrates.</a:t>
            </a:r>
          </a:p>
          <a:p>
            <a:pPr marL="609600" indent="-609600">
              <a:buNone/>
            </a:pPr>
            <a:r>
              <a:rPr lang="en-US" altLang="en-US" smtClean="0"/>
              <a:t>	-nitrogen fixing bacteria can be found in soil and </a:t>
            </a:r>
            <a:r>
              <a:rPr lang="en-US" altLang="en-US" u="sng" smtClean="0"/>
              <a:t>nodules</a:t>
            </a:r>
            <a:r>
              <a:rPr lang="en-US" altLang="en-US" smtClean="0"/>
              <a:t> of </a:t>
            </a:r>
            <a:r>
              <a:rPr lang="en-US" altLang="en-US" u="sng" smtClean="0"/>
              <a:t>legumes</a:t>
            </a:r>
            <a:r>
              <a:rPr lang="en-US" altLang="en-US" smtClean="0"/>
              <a:t>.</a:t>
            </a:r>
          </a:p>
          <a:p>
            <a:pPr marL="609600" indent="-609600">
              <a:buNone/>
            </a:pPr>
            <a:r>
              <a:rPr lang="en-US" altLang="en-US" smtClean="0"/>
              <a:t>		-legume- peas, soybeans, alfalfa, clover, etc.</a:t>
            </a:r>
          </a:p>
          <a:p>
            <a:pPr marL="609600" indent="-609600">
              <a:buNone/>
            </a:pPr>
            <a:r>
              <a:rPr lang="en-US" altLang="en-US" smtClean="0"/>
              <a:t>	</a:t>
            </a:r>
          </a:p>
        </p:txBody>
      </p:sp>
      <p:pic>
        <p:nvPicPr>
          <p:cNvPr id="60420" name="Picture 5" descr="root_nodu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419600"/>
            <a:ext cx="2286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040851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32" name="Picture 20" descr="cartoon-drawings-of-squirr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1000" y="3124200"/>
            <a:ext cx="138588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8" name="Picture 16" descr="j0234759"/>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172201" y="2895601"/>
            <a:ext cx="9620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4" name="Rectangle 13"/>
          <p:cNvSpPr>
            <a:spLocks noChangeArrowheads="1"/>
          </p:cNvSpPr>
          <p:nvPr/>
        </p:nvSpPr>
        <p:spPr bwMode="auto">
          <a:xfrm>
            <a:off x="1524000" y="4114800"/>
            <a:ext cx="9144000" cy="2743200"/>
          </a:xfrm>
          <a:prstGeom prst="rect">
            <a:avLst/>
          </a:prstGeom>
          <a:solidFill>
            <a:srgbClr val="75676D"/>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0116" name="Cloud"/>
          <p:cNvSpPr>
            <a:spLocks noChangeAspect="1" noEditPoints="1" noChangeArrowheads="1"/>
          </p:cNvSpPr>
          <p:nvPr/>
        </p:nvSpPr>
        <p:spPr bwMode="auto">
          <a:xfrm>
            <a:off x="2209800" y="1600200"/>
            <a:ext cx="1676400" cy="11239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latin typeface="Arial" charset="0"/>
            </a:endParaRPr>
          </a:p>
        </p:txBody>
      </p:sp>
      <p:sp>
        <p:nvSpPr>
          <p:cNvPr id="61446" name="Text Box 6"/>
          <p:cNvSpPr txBox="1">
            <a:spLocks noChangeArrowheads="1"/>
          </p:cNvSpPr>
          <p:nvPr/>
        </p:nvSpPr>
        <p:spPr bwMode="auto">
          <a:xfrm>
            <a:off x="2590800" y="1909763"/>
            <a:ext cx="914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en-US" altLang="en-US"/>
          </a:p>
        </p:txBody>
      </p:sp>
      <p:sp>
        <p:nvSpPr>
          <p:cNvPr id="90119" name="Text Box 7"/>
          <p:cNvSpPr txBox="1">
            <a:spLocks noChangeArrowheads="1"/>
          </p:cNvSpPr>
          <p:nvPr/>
        </p:nvSpPr>
        <p:spPr bwMode="auto">
          <a:xfrm>
            <a:off x="2590800" y="1981201"/>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N</a:t>
            </a:r>
            <a:r>
              <a:rPr lang="en-US" altLang="en-US" baseline="-25000"/>
              <a:t>2</a:t>
            </a:r>
            <a:r>
              <a:rPr lang="en-US" altLang="en-US"/>
              <a:t> gas</a:t>
            </a:r>
          </a:p>
        </p:txBody>
      </p:sp>
      <p:pic>
        <p:nvPicPr>
          <p:cNvPr id="61448" name="Picture 8" descr="root_nodul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3200400"/>
            <a:ext cx="11430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9" name="Picture 9" descr="LightningBoltTatoo_400x4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3276600"/>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22" name="Text Box 10"/>
          <p:cNvSpPr txBox="1">
            <a:spLocks noChangeArrowheads="1"/>
          </p:cNvSpPr>
          <p:nvPr/>
        </p:nvSpPr>
        <p:spPr bwMode="auto">
          <a:xfrm>
            <a:off x="1524000" y="533400"/>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 Air contains N</a:t>
            </a:r>
            <a:r>
              <a:rPr lang="en-US" altLang="en-US" baseline="-25000"/>
              <a:t>2</a:t>
            </a:r>
            <a:r>
              <a:rPr lang="en-US" altLang="en-US"/>
              <a:t> gas</a:t>
            </a:r>
          </a:p>
        </p:txBody>
      </p:sp>
      <p:sp>
        <p:nvSpPr>
          <p:cNvPr id="90124" name="Text Box 12"/>
          <p:cNvSpPr txBox="1">
            <a:spLocks noChangeArrowheads="1"/>
          </p:cNvSpPr>
          <p:nvPr/>
        </p:nvSpPr>
        <p:spPr bwMode="auto">
          <a:xfrm>
            <a:off x="3124200" y="533400"/>
            <a:ext cx="30480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 N</a:t>
            </a:r>
            <a:r>
              <a:rPr lang="en-US" altLang="en-US" baseline="-25000"/>
              <a:t>2</a:t>
            </a:r>
            <a:r>
              <a:rPr lang="en-US" altLang="en-US"/>
              <a:t> gas is converted into nitrates during a process called </a:t>
            </a:r>
            <a:r>
              <a:rPr lang="en-US" altLang="en-US" u="sng"/>
              <a:t>nitrification</a:t>
            </a:r>
            <a:r>
              <a:rPr lang="en-US" altLang="en-US"/>
              <a:t>.</a:t>
            </a:r>
          </a:p>
        </p:txBody>
      </p:sp>
      <p:sp>
        <p:nvSpPr>
          <p:cNvPr id="90126" name="Text Box 14"/>
          <p:cNvSpPr txBox="1">
            <a:spLocks noChangeArrowheads="1"/>
          </p:cNvSpPr>
          <p:nvPr/>
        </p:nvSpPr>
        <p:spPr bwMode="auto">
          <a:xfrm>
            <a:off x="2667000" y="46482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NO</a:t>
            </a:r>
            <a:r>
              <a:rPr lang="en-US" altLang="en-US" baseline="-25000"/>
              <a:t>3</a:t>
            </a:r>
            <a:r>
              <a:rPr lang="en-US" altLang="en-US" baseline="30000"/>
              <a:t>-</a:t>
            </a:r>
            <a:endParaRPr lang="en-US" altLang="en-US"/>
          </a:p>
        </p:txBody>
      </p:sp>
      <p:sp>
        <p:nvSpPr>
          <p:cNvPr id="90127" name="Text Box 15"/>
          <p:cNvSpPr txBox="1">
            <a:spLocks noChangeArrowheads="1"/>
          </p:cNvSpPr>
          <p:nvPr/>
        </p:nvSpPr>
        <p:spPr bwMode="auto">
          <a:xfrm>
            <a:off x="4572000" y="533400"/>
            <a:ext cx="2971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3. Plants absorb the nitrates through their roots.</a:t>
            </a:r>
          </a:p>
        </p:txBody>
      </p:sp>
      <p:sp>
        <p:nvSpPr>
          <p:cNvPr id="90129" name="Text Box 17"/>
          <p:cNvSpPr txBox="1">
            <a:spLocks noChangeArrowheads="1"/>
          </p:cNvSpPr>
          <p:nvPr/>
        </p:nvSpPr>
        <p:spPr bwMode="auto">
          <a:xfrm>
            <a:off x="6553200" y="533401"/>
            <a:ext cx="25908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4. The nitrates are converted to proteins which are stored in the plant.</a:t>
            </a:r>
          </a:p>
        </p:txBody>
      </p:sp>
      <p:sp>
        <p:nvSpPr>
          <p:cNvPr id="90130" name="Text Box 18"/>
          <p:cNvSpPr txBox="1">
            <a:spLocks noChangeArrowheads="1"/>
          </p:cNvSpPr>
          <p:nvPr/>
        </p:nvSpPr>
        <p:spPr bwMode="auto">
          <a:xfrm>
            <a:off x="6172200" y="2514601"/>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Protein</a:t>
            </a:r>
          </a:p>
        </p:txBody>
      </p:sp>
      <p:sp>
        <p:nvSpPr>
          <p:cNvPr id="90133" name="Text Box 21"/>
          <p:cNvSpPr txBox="1">
            <a:spLocks noChangeArrowheads="1"/>
          </p:cNvSpPr>
          <p:nvPr/>
        </p:nvSpPr>
        <p:spPr bwMode="auto">
          <a:xfrm>
            <a:off x="7010400" y="609600"/>
            <a:ext cx="3276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5. The protein is passed through the food chain from organism to organism.</a:t>
            </a:r>
          </a:p>
        </p:txBody>
      </p:sp>
      <p:sp>
        <p:nvSpPr>
          <p:cNvPr id="90134" name="Text Box 22"/>
          <p:cNvSpPr txBox="1">
            <a:spLocks noChangeArrowheads="1"/>
          </p:cNvSpPr>
          <p:nvPr/>
        </p:nvSpPr>
        <p:spPr bwMode="auto">
          <a:xfrm>
            <a:off x="2514600" y="5410200"/>
            <a:ext cx="4038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6. Nitrogen is returned to the ground as organisms excrete waste or they die and decompose.</a:t>
            </a:r>
          </a:p>
        </p:txBody>
      </p:sp>
      <p:sp>
        <p:nvSpPr>
          <p:cNvPr id="90135" name="Oval 23"/>
          <p:cNvSpPr>
            <a:spLocks noChangeArrowheads="1"/>
          </p:cNvSpPr>
          <p:nvPr/>
        </p:nvSpPr>
        <p:spPr bwMode="auto">
          <a:xfrm>
            <a:off x="8686800" y="4038600"/>
            <a:ext cx="228600" cy="76200"/>
          </a:xfrm>
          <a:prstGeom prst="ellipse">
            <a:avLst/>
          </a:prstGeom>
          <a:solidFill>
            <a:schemeClr val="tx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0136" name="Oval 24"/>
          <p:cNvSpPr>
            <a:spLocks noChangeArrowheads="1"/>
          </p:cNvSpPr>
          <p:nvPr/>
        </p:nvSpPr>
        <p:spPr bwMode="auto">
          <a:xfrm>
            <a:off x="8686800" y="4038600"/>
            <a:ext cx="228600" cy="76200"/>
          </a:xfrm>
          <a:prstGeom prst="ellipse">
            <a:avLst/>
          </a:prstGeom>
          <a:solidFill>
            <a:schemeClr val="tx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0137" name="Oval 25"/>
          <p:cNvSpPr>
            <a:spLocks noChangeArrowheads="1"/>
          </p:cNvSpPr>
          <p:nvPr/>
        </p:nvSpPr>
        <p:spPr bwMode="auto">
          <a:xfrm>
            <a:off x="8686800" y="4038600"/>
            <a:ext cx="228600" cy="76200"/>
          </a:xfrm>
          <a:prstGeom prst="ellipse">
            <a:avLst/>
          </a:prstGeom>
          <a:solidFill>
            <a:schemeClr val="tx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1461" name="Text Box 26"/>
          <p:cNvSpPr txBox="1">
            <a:spLocks noChangeArrowheads="1"/>
          </p:cNvSpPr>
          <p:nvPr/>
        </p:nvSpPr>
        <p:spPr bwMode="auto">
          <a:xfrm>
            <a:off x="6553200" y="5486401"/>
            <a:ext cx="335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en-US" altLang="en-US"/>
          </a:p>
        </p:txBody>
      </p:sp>
      <p:sp>
        <p:nvSpPr>
          <p:cNvPr id="90139" name="Text Box 27"/>
          <p:cNvSpPr txBox="1">
            <a:spLocks noChangeArrowheads="1"/>
          </p:cNvSpPr>
          <p:nvPr/>
        </p:nvSpPr>
        <p:spPr bwMode="auto">
          <a:xfrm>
            <a:off x="6324600" y="5410200"/>
            <a:ext cx="4191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7. Decomposers break down the waste into </a:t>
            </a:r>
            <a:r>
              <a:rPr lang="en-US" altLang="en-US" u="sng"/>
              <a:t>ammonia</a:t>
            </a:r>
            <a:r>
              <a:rPr lang="en-US" altLang="en-US"/>
              <a:t>.</a:t>
            </a:r>
          </a:p>
        </p:txBody>
      </p:sp>
      <p:sp>
        <p:nvSpPr>
          <p:cNvPr id="90140" name="Text Box 28"/>
          <p:cNvSpPr txBox="1">
            <a:spLocks noChangeArrowheads="1"/>
          </p:cNvSpPr>
          <p:nvPr/>
        </p:nvSpPr>
        <p:spPr bwMode="auto">
          <a:xfrm>
            <a:off x="6172200" y="4191001"/>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Protein</a:t>
            </a:r>
          </a:p>
        </p:txBody>
      </p:sp>
      <p:sp>
        <p:nvSpPr>
          <p:cNvPr id="90141" name="Text Box 29"/>
          <p:cNvSpPr txBox="1">
            <a:spLocks noChangeArrowheads="1"/>
          </p:cNvSpPr>
          <p:nvPr/>
        </p:nvSpPr>
        <p:spPr bwMode="auto">
          <a:xfrm>
            <a:off x="8077200" y="4191001"/>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Protein</a:t>
            </a:r>
          </a:p>
        </p:txBody>
      </p:sp>
      <p:sp>
        <p:nvSpPr>
          <p:cNvPr id="90142" name="Text Box 30"/>
          <p:cNvSpPr txBox="1">
            <a:spLocks noChangeArrowheads="1"/>
          </p:cNvSpPr>
          <p:nvPr/>
        </p:nvSpPr>
        <p:spPr bwMode="auto">
          <a:xfrm>
            <a:off x="9067800" y="4648201"/>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Protein</a:t>
            </a:r>
          </a:p>
        </p:txBody>
      </p:sp>
      <p:sp>
        <p:nvSpPr>
          <p:cNvPr id="90143" name="Text Box 31"/>
          <p:cNvSpPr txBox="1">
            <a:spLocks noChangeArrowheads="1"/>
          </p:cNvSpPr>
          <p:nvPr/>
        </p:nvSpPr>
        <p:spPr bwMode="auto">
          <a:xfrm>
            <a:off x="6781800" y="49530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F2FD19"/>
                </a:solidFill>
              </a:rPr>
              <a:t>NH</a:t>
            </a:r>
            <a:r>
              <a:rPr lang="en-US" altLang="en-US" baseline="-25000">
                <a:solidFill>
                  <a:srgbClr val="F2FD19"/>
                </a:solidFill>
              </a:rPr>
              <a:t>3</a:t>
            </a:r>
          </a:p>
        </p:txBody>
      </p:sp>
      <p:sp>
        <p:nvSpPr>
          <p:cNvPr id="90144" name="Text Box 32"/>
          <p:cNvSpPr txBox="1">
            <a:spLocks noChangeArrowheads="1"/>
          </p:cNvSpPr>
          <p:nvPr/>
        </p:nvSpPr>
        <p:spPr bwMode="auto">
          <a:xfrm>
            <a:off x="4724400" y="5942014"/>
            <a:ext cx="38862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8. Other bacteria convert the ammonia into </a:t>
            </a:r>
            <a:r>
              <a:rPr lang="en-US" altLang="en-US" u="sng"/>
              <a:t>nitrites</a:t>
            </a:r>
            <a:r>
              <a:rPr lang="en-US" altLang="en-US"/>
              <a:t> and finally back into </a:t>
            </a:r>
            <a:r>
              <a:rPr lang="en-US" altLang="en-US" u="sng"/>
              <a:t>nitrates</a:t>
            </a:r>
            <a:r>
              <a:rPr lang="en-US" altLang="en-US"/>
              <a:t>.</a:t>
            </a:r>
          </a:p>
        </p:txBody>
      </p:sp>
      <p:sp>
        <p:nvSpPr>
          <p:cNvPr id="90147" name="Text Box 35"/>
          <p:cNvSpPr txBox="1">
            <a:spLocks noChangeArrowheads="1"/>
          </p:cNvSpPr>
          <p:nvPr/>
        </p:nvSpPr>
        <p:spPr bwMode="auto">
          <a:xfrm>
            <a:off x="4495800" y="50292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FF9900"/>
                </a:solidFill>
              </a:rPr>
              <a:t>NO</a:t>
            </a:r>
            <a:r>
              <a:rPr lang="en-US" altLang="en-US" baseline="-25000">
                <a:solidFill>
                  <a:srgbClr val="FF9900"/>
                </a:solidFill>
              </a:rPr>
              <a:t>2</a:t>
            </a:r>
            <a:r>
              <a:rPr lang="en-US" altLang="en-US" baseline="30000">
                <a:solidFill>
                  <a:srgbClr val="FF9900"/>
                </a:solidFill>
              </a:rPr>
              <a:t>-</a:t>
            </a:r>
            <a:endParaRPr lang="en-US" altLang="en-US">
              <a:solidFill>
                <a:srgbClr val="FF9900"/>
              </a:solidFill>
            </a:endParaRPr>
          </a:p>
        </p:txBody>
      </p:sp>
      <p:sp>
        <p:nvSpPr>
          <p:cNvPr id="90148" name="Text Box 36"/>
          <p:cNvSpPr txBox="1">
            <a:spLocks noChangeArrowheads="1"/>
          </p:cNvSpPr>
          <p:nvPr/>
        </p:nvSpPr>
        <p:spPr bwMode="auto">
          <a:xfrm>
            <a:off x="4495800" y="41148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NO</a:t>
            </a:r>
            <a:r>
              <a:rPr lang="en-US" altLang="en-US" baseline="-25000"/>
              <a:t>3</a:t>
            </a:r>
            <a:r>
              <a:rPr lang="en-US" altLang="en-US" baseline="30000"/>
              <a:t>-</a:t>
            </a:r>
            <a:endParaRPr lang="en-US" altLang="en-US"/>
          </a:p>
        </p:txBody>
      </p:sp>
      <p:sp>
        <p:nvSpPr>
          <p:cNvPr id="90149" name="Text Box 37"/>
          <p:cNvSpPr txBox="1">
            <a:spLocks noChangeArrowheads="1"/>
          </p:cNvSpPr>
          <p:nvPr/>
        </p:nvSpPr>
        <p:spPr bwMode="auto">
          <a:xfrm>
            <a:off x="4419600" y="1524001"/>
            <a:ext cx="29718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9. The nitrogen can either re-enter the food chain through the roots of plants…</a:t>
            </a:r>
          </a:p>
        </p:txBody>
      </p:sp>
      <p:sp>
        <p:nvSpPr>
          <p:cNvPr id="90150" name="Text Box 38"/>
          <p:cNvSpPr txBox="1">
            <a:spLocks noChangeArrowheads="1"/>
          </p:cNvSpPr>
          <p:nvPr/>
        </p:nvSpPr>
        <p:spPr bwMode="auto">
          <a:xfrm>
            <a:off x="4419600" y="1524001"/>
            <a:ext cx="35052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…or other bacteria can help the nitrogen re-enter the atmosphere as N</a:t>
            </a:r>
            <a:r>
              <a:rPr lang="en-US" altLang="en-US" baseline="-25000"/>
              <a:t>2</a:t>
            </a:r>
            <a:r>
              <a:rPr lang="en-US" altLang="en-US"/>
              <a:t> through a process called </a:t>
            </a:r>
            <a:r>
              <a:rPr lang="en-US" altLang="en-US" u="sng"/>
              <a:t>denitrification</a:t>
            </a:r>
          </a:p>
        </p:txBody>
      </p:sp>
      <p:sp>
        <p:nvSpPr>
          <p:cNvPr id="90151" name="Text Box 39"/>
          <p:cNvSpPr txBox="1">
            <a:spLocks noChangeArrowheads="1"/>
          </p:cNvSpPr>
          <p:nvPr/>
        </p:nvSpPr>
        <p:spPr bwMode="auto">
          <a:xfrm>
            <a:off x="4495800" y="41148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NO</a:t>
            </a:r>
            <a:r>
              <a:rPr lang="en-US" altLang="en-US" baseline="-25000"/>
              <a:t>3</a:t>
            </a:r>
            <a:r>
              <a:rPr lang="en-US" altLang="en-US" baseline="30000"/>
              <a:t>-</a:t>
            </a:r>
            <a:endParaRPr lang="en-US" altLang="en-US"/>
          </a:p>
        </p:txBody>
      </p:sp>
      <p:sp>
        <p:nvSpPr>
          <p:cNvPr id="90152" name="Text Box 40"/>
          <p:cNvSpPr txBox="1">
            <a:spLocks noChangeArrowheads="1"/>
          </p:cNvSpPr>
          <p:nvPr/>
        </p:nvSpPr>
        <p:spPr bwMode="auto">
          <a:xfrm>
            <a:off x="4419600" y="4114801"/>
            <a:ext cx="990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N</a:t>
            </a:r>
            <a:r>
              <a:rPr lang="en-US" altLang="en-US" baseline="-25000"/>
              <a:t>2</a:t>
            </a:r>
            <a:r>
              <a:rPr lang="en-US" altLang="en-US"/>
              <a:t> gas</a:t>
            </a:r>
          </a:p>
        </p:txBody>
      </p:sp>
    </p:spTree>
    <p:extLst>
      <p:ext uri="{BB962C8B-B14F-4D97-AF65-F5344CB8AC3E}">
        <p14:creationId xmlns:p14="http://schemas.microsoft.com/office/powerpoint/2010/main" val="8234252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90122"/>
                                        </p:tgtEl>
                                      </p:cBhvr>
                                    </p:animEffect>
                                    <p:set>
                                      <p:cBhvr>
                                        <p:cTn id="7" dur="1" fill="hold">
                                          <p:stCondLst>
                                            <p:cond delay="499"/>
                                          </p:stCondLst>
                                        </p:cTn>
                                        <p:tgtEl>
                                          <p:spTgt spid="90122"/>
                                        </p:tgtEl>
                                        <p:attrNameLst>
                                          <p:attrName>style.visibility</p:attrName>
                                        </p:attrNameLst>
                                      </p:cBhvr>
                                      <p:to>
                                        <p:strVal val="hidden"/>
                                      </p:to>
                                    </p:se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90124"/>
                                        </p:tgtEl>
                                        <p:attrNameLst>
                                          <p:attrName>style.visibility</p:attrName>
                                        </p:attrNameLst>
                                      </p:cBhvr>
                                      <p:to>
                                        <p:strVal val="visible"/>
                                      </p:to>
                                    </p:set>
                                    <p:animEffect transition="in" filter="dissolve">
                                      <p:cBhvr>
                                        <p:cTn id="11" dur="500"/>
                                        <p:tgtEl>
                                          <p:spTgt spid="9012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2" presetClass="exit" presetSubtype="0" fill="hold" grpId="0" nodeType="clickEffect">
                                  <p:stCondLst>
                                    <p:cond delay="0"/>
                                  </p:stCondLst>
                                  <p:childTnLst>
                                    <p:animEffect transition="out" filter="fade">
                                      <p:cBhvr>
                                        <p:cTn id="15" dur="1000"/>
                                        <p:tgtEl>
                                          <p:spTgt spid="90119"/>
                                        </p:tgtEl>
                                      </p:cBhvr>
                                    </p:animEffect>
                                    <p:anim calcmode="lin" valueType="num">
                                      <p:cBhvr>
                                        <p:cTn id="16" dur="1000"/>
                                        <p:tgtEl>
                                          <p:spTgt spid="90119"/>
                                        </p:tgtEl>
                                        <p:attrNameLst>
                                          <p:attrName>ppt_x</p:attrName>
                                        </p:attrNameLst>
                                      </p:cBhvr>
                                      <p:tavLst>
                                        <p:tav tm="0">
                                          <p:val>
                                            <p:strVal val="ppt_x"/>
                                          </p:val>
                                        </p:tav>
                                        <p:tav tm="100000">
                                          <p:val>
                                            <p:strVal val="ppt_x"/>
                                          </p:val>
                                        </p:tav>
                                      </p:tavLst>
                                    </p:anim>
                                    <p:anim calcmode="lin" valueType="num">
                                      <p:cBhvr>
                                        <p:cTn id="17" dur="1000"/>
                                        <p:tgtEl>
                                          <p:spTgt spid="90119"/>
                                        </p:tgtEl>
                                        <p:attrNameLst>
                                          <p:attrName>ppt_y</p:attrName>
                                        </p:attrNameLst>
                                      </p:cBhvr>
                                      <p:tavLst>
                                        <p:tav tm="0">
                                          <p:val>
                                            <p:strVal val="ppt_y"/>
                                          </p:val>
                                        </p:tav>
                                        <p:tav tm="100000">
                                          <p:val>
                                            <p:strVal val="ppt_y+.1"/>
                                          </p:val>
                                        </p:tav>
                                      </p:tavLst>
                                    </p:anim>
                                    <p:set>
                                      <p:cBhvr>
                                        <p:cTn id="18" dur="1" fill="hold">
                                          <p:stCondLst>
                                            <p:cond delay="999"/>
                                          </p:stCondLst>
                                        </p:cTn>
                                        <p:tgtEl>
                                          <p:spTgt spid="90119"/>
                                        </p:tgtEl>
                                        <p:attrNameLst>
                                          <p:attrName>style.visibility</p:attrName>
                                        </p:attrNameLst>
                                      </p:cBhvr>
                                      <p:to>
                                        <p:strVal val="hidden"/>
                                      </p:to>
                                    </p:set>
                                  </p:childTnLst>
                                </p:cTn>
                              </p:par>
                            </p:childTnLst>
                          </p:cTn>
                        </p:par>
                        <p:par>
                          <p:cTn id="19" fill="hold" nodeType="afterGroup">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90126"/>
                                        </p:tgtEl>
                                        <p:attrNameLst>
                                          <p:attrName>style.visibility</p:attrName>
                                        </p:attrNameLst>
                                      </p:cBhvr>
                                      <p:to>
                                        <p:strVal val="visible"/>
                                      </p:to>
                                    </p:set>
                                    <p:animEffect transition="in" filter="fade">
                                      <p:cBhvr>
                                        <p:cTn id="22" dur="2000"/>
                                        <p:tgtEl>
                                          <p:spTgt spid="90126"/>
                                        </p:tgtEl>
                                      </p:cBhvr>
                                    </p:animEffect>
                                    <p:anim calcmode="lin" valueType="num">
                                      <p:cBhvr>
                                        <p:cTn id="23" dur="2000" fill="hold"/>
                                        <p:tgtEl>
                                          <p:spTgt spid="90126"/>
                                        </p:tgtEl>
                                        <p:attrNameLst>
                                          <p:attrName>ppt_x</p:attrName>
                                        </p:attrNameLst>
                                      </p:cBhvr>
                                      <p:tavLst>
                                        <p:tav tm="0">
                                          <p:val>
                                            <p:strVal val="#ppt_x"/>
                                          </p:val>
                                        </p:tav>
                                        <p:tav tm="100000">
                                          <p:val>
                                            <p:strVal val="#ppt_x"/>
                                          </p:val>
                                        </p:tav>
                                      </p:tavLst>
                                    </p:anim>
                                    <p:anim calcmode="lin" valueType="num">
                                      <p:cBhvr>
                                        <p:cTn id="24" dur="2000" fill="hold"/>
                                        <p:tgtEl>
                                          <p:spTgt spid="90126"/>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xit" presetSubtype="0" fill="hold" grpId="1" nodeType="clickEffect">
                                  <p:stCondLst>
                                    <p:cond delay="0"/>
                                  </p:stCondLst>
                                  <p:childTnLst>
                                    <p:animEffect transition="out" filter="dissolve">
                                      <p:cBhvr>
                                        <p:cTn id="28" dur="500"/>
                                        <p:tgtEl>
                                          <p:spTgt spid="90124"/>
                                        </p:tgtEl>
                                      </p:cBhvr>
                                    </p:animEffect>
                                    <p:set>
                                      <p:cBhvr>
                                        <p:cTn id="29" dur="1" fill="hold">
                                          <p:stCondLst>
                                            <p:cond delay="499"/>
                                          </p:stCondLst>
                                        </p:cTn>
                                        <p:tgtEl>
                                          <p:spTgt spid="90124"/>
                                        </p:tgtEl>
                                        <p:attrNameLst>
                                          <p:attrName>style.visibility</p:attrName>
                                        </p:attrNameLst>
                                      </p:cBhvr>
                                      <p:to>
                                        <p:strVal val="hidden"/>
                                      </p:to>
                                    </p:set>
                                  </p:childTnLst>
                                </p:cTn>
                              </p:par>
                            </p:childTnLst>
                          </p:cTn>
                        </p:par>
                        <p:par>
                          <p:cTn id="30" fill="hold" nodeType="afterGroup">
                            <p:stCondLst>
                              <p:cond delay="500"/>
                            </p:stCondLst>
                            <p:childTnLst>
                              <p:par>
                                <p:cTn id="31" presetID="9" presetClass="entr" presetSubtype="0" fill="hold" grpId="0" nodeType="afterEffect">
                                  <p:stCondLst>
                                    <p:cond delay="0"/>
                                  </p:stCondLst>
                                  <p:childTnLst>
                                    <p:set>
                                      <p:cBhvr>
                                        <p:cTn id="32" dur="1" fill="hold">
                                          <p:stCondLst>
                                            <p:cond delay="0"/>
                                          </p:stCondLst>
                                        </p:cTn>
                                        <p:tgtEl>
                                          <p:spTgt spid="90127"/>
                                        </p:tgtEl>
                                        <p:attrNameLst>
                                          <p:attrName>style.visibility</p:attrName>
                                        </p:attrNameLst>
                                      </p:cBhvr>
                                      <p:to>
                                        <p:strVal val="visible"/>
                                      </p:to>
                                    </p:set>
                                    <p:animEffect transition="in" filter="dissolve">
                                      <p:cBhvr>
                                        <p:cTn id="33" dur="500"/>
                                        <p:tgtEl>
                                          <p:spTgt spid="9012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7" presetClass="path" presetSubtype="0" accel="50000" decel="50000" fill="hold" grpId="1" nodeType="clickEffect">
                                  <p:stCondLst>
                                    <p:cond delay="0"/>
                                  </p:stCondLst>
                                  <p:childTnLst>
                                    <p:animMotion origin="layout" path="M 0.00139 0.01157 L 0.11285 0.03588 C 0.13646 0.04166 0.17049 0.04074 0.20503 0.03333 C 0.24444 0.02477 0.27587 0.01204 0.2967 -0.00347 L 0.3974 -0.07338 " pathEditMode="relative" rAng="-543771" ptsTypes="FffFF">
                                      <p:cBhvr>
                                        <p:cTn id="37" dur="2000" fill="hold"/>
                                        <p:tgtEl>
                                          <p:spTgt spid="90126"/>
                                        </p:tgtEl>
                                        <p:attrNameLst>
                                          <p:attrName>ppt_x</p:attrName>
                                          <p:attrName>ppt_y</p:attrName>
                                        </p:attrNameLst>
                                      </p:cBhvr>
                                      <p:rCtr x="20174" y="-1065"/>
                                    </p:animMotion>
                                  </p:childTnLst>
                                </p:cTn>
                              </p:par>
                            </p:childTnLst>
                          </p:cTn>
                        </p:par>
                        <p:par>
                          <p:cTn id="38" fill="hold" nodeType="afterGroup">
                            <p:stCondLst>
                              <p:cond delay="2000"/>
                            </p:stCondLst>
                            <p:childTnLst>
                              <p:par>
                                <p:cTn id="39" presetID="47" presetClass="exit" presetSubtype="0" fill="hold" grpId="2" nodeType="afterEffect">
                                  <p:stCondLst>
                                    <p:cond delay="1000"/>
                                  </p:stCondLst>
                                  <p:childTnLst>
                                    <p:animEffect transition="out" filter="fade">
                                      <p:cBhvr>
                                        <p:cTn id="40" dur="1000"/>
                                        <p:tgtEl>
                                          <p:spTgt spid="90126"/>
                                        </p:tgtEl>
                                      </p:cBhvr>
                                    </p:animEffect>
                                    <p:anim calcmode="lin" valueType="num">
                                      <p:cBhvr>
                                        <p:cTn id="41" dur="1000"/>
                                        <p:tgtEl>
                                          <p:spTgt spid="90126"/>
                                        </p:tgtEl>
                                        <p:attrNameLst>
                                          <p:attrName>ppt_x</p:attrName>
                                        </p:attrNameLst>
                                      </p:cBhvr>
                                      <p:tavLst>
                                        <p:tav tm="0">
                                          <p:val>
                                            <p:strVal val="ppt_x"/>
                                          </p:val>
                                        </p:tav>
                                        <p:tav tm="100000">
                                          <p:val>
                                            <p:strVal val="ppt_x"/>
                                          </p:val>
                                        </p:tav>
                                      </p:tavLst>
                                    </p:anim>
                                    <p:anim calcmode="lin" valueType="num">
                                      <p:cBhvr>
                                        <p:cTn id="42" dur="1000"/>
                                        <p:tgtEl>
                                          <p:spTgt spid="90126"/>
                                        </p:tgtEl>
                                        <p:attrNameLst>
                                          <p:attrName>ppt_y</p:attrName>
                                        </p:attrNameLst>
                                      </p:cBhvr>
                                      <p:tavLst>
                                        <p:tav tm="0">
                                          <p:val>
                                            <p:strVal val="ppt_y"/>
                                          </p:val>
                                        </p:tav>
                                        <p:tav tm="100000">
                                          <p:val>
                                            <p:strVal val="ppt_y-.1"/>
                                          </p:val>
                                        </p:tav>
                                      </p:tavLst>
                                    </p:anim>
                                    <p:set>
                                      <p:cBhvr>
                                        <p:cTn id="43" dur="1" fill="hold">
                                          <p:stCondLst>
                                            <p:cond delay="999"/>
                                          </p:stCondLst>
                                        </p:cTn>
                                        <p:tgtEl>
                                          <p:spTgt spid="90126"/>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xit" presetSubtype="0" fill="hold" grpId="1" nodeType="clickEffect">
                                  <p:stCondLst>
                                    <p:cond delay="0"/>
                                  </p:stCondLst>
                                  <p:childTnLst>
                                    <p:animEffect transition="out" filter="dissolve">
                                      <p:cBhvr>
                                        <p:cTn id="47" dur="500"/>
                                        <p:tgtEl>
                                          <p:spTgt spid="90127"/>
                                        </p:tgtEl>
                                      </p:cBhvr>
                                    </p:animEffect>
                                    <p:set>
                                      <p:cBhvr>
                                        <p:cTn id="48" dur="1" fill="hold">
                                          <p:stCondLst>
                                            <p:cond delay="499"/>
                                          </p:stCondLst>
                                        </p:cTn>
                                        <p:tgtEl>
                                          <p:spTgt spid="90127"/>
                                        </p:tgtEl>
                                        <p:attrNameLst>
                                          <p:attrName>style.visibility</p:attrName>
                                        </p:attrNameLst>
                                      </p:cBhvr>
                                      <p:to>
                                        <p:strVal val="hidden"/>
                                      </p:to>
                                    </p:set>
                                  </p:childTnLst>
                                </p:cTn>
                              </p:par>
                            </p:childTnLst>
                          </p:cTn>
                        </p:par>
                        <p:par>
                          <p:cTn id="49" fill="hold" nodeType="afterGroup">
                            <p:stCondLst>
                              <p:cond delay="500"/>
                            </p:stCondLst>
                            <p:childTnLst>
                              <p:par>
                                <p:cTn id="50" presetID="9" presetClass="entr" presetSubtype="0" fill="hold" grpId="0" nodeType="afterEffect">
                                  <p:stCondLst>
                                    <p:cond delay="0"/>
                                  </p:stCondLst>
                                  <p:childTnLst>
                                    <p:set>
                                      <p:cBhvr>
                                        <p:cTn id="51" dur="1" fill="hold">
                                          <p:stCondLst>
                                            <p:cond delay="0"/>
                                          </p:stCondLst>
                                        </p:cTn>
                                        <p:tgtEl>
                                          <p:spTgt spid="90129"/>
                                        </p:tgtEl>
                                        <p:attrNameLst>
                                          <p:attrName>style.visibility</p:attrName>
                                        </p:attrNameLst>
                                      </p:cBhvr>
                                      <p:to>
                                        <p:strVal val="visible"/>
                                      </p:to>
                                    </p:set>
                                    <p:animEffect transition="in" filter="dissolve">
                                      <p:cBhvr>
                                        <p:cTn id="52" dur="500"/>
                                        <p:tgtEl>
                                          <p:spTgt spid="9012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90130">
                                            <p:txEl>
                                              <p:pRg st="0" end="0"/>
                                            </p:txEl>
                                          </p:spTgt>
                                        </p:tgtEl>
                                        <p:attrNameLst>
                                          <p:attrName>style.visibility</p:attrName>
                                        </p:attrNameLst>
                                      </p:cBhvr>
                                      <p:to>
                                        <p:strVal val="visible"/>
                                      </p:to>
                                    </p:set>
                                    <p:animEffect transition="in" filter="fade">
                                      <p:cBhvr>
                                        <p:cTn id="57" dur="1000"/>
                                        <p:tgtEl>
                                          <p:spTgt spid="90130">
                                            <p:txEl>
                                              <p:pRg st="0" end="0"/>
                                            </p:txEl>
                                          </p:spTgt>
                                        </p:tgtEl>
                                      </p:cBhvr>
                                    </p:animEffect>
                                    <p:anim calcmode="lin" valueType="num">
                                      <p:cBhvr>
                                        <p:cTn id="58" dur="1000" fill="hold"/>
                                        <p:tgtEl>
                                          <p:spTgt spid="90130">
                                            <p:txEl>
                                              <p:pRg st="0" end="0"/>
                                            </p:txEl>
                                          </p:spTgt>
                                        </p:tgtEl>
                                        <p:attrNameLst>
                                          <p:attrName>ppt_x</p:attrName>
                                        </p:attrNameLst>
                                      </p:cBhvr>
                                      <p:tavLst>
                                        <p:tav tm="0">
                                          <p:val>
                                            <p:strVal val="#ppt_x"/>
                                          </p:val>
                                        </p:tav>
                                        <p:tav tm="100000">
                                          <p:val>
                                            <p:strVal val="#ppt_x"/>
                                          </p:val>
                                        </p:tav>
                                      </p:tavLst>
                                    </p:anim>
                                    <p:anim calcmode="lin" valueType="num">
                                      <p:cBhvr>
                                        <p:cTn id="59" dur="1000" fill="hold"/>
                                        <p:tgtEl>
                                          <p:spTgt spid="9013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exit" presetSubtype="0" fill="hold" grpId="1" nodeType="clickEffect">
                                  <p:stCondLst>
                                    <p:cond delay="0"/>
                                  </p:stCondLst>
                                  <p:childTnLst>
                                    <p:set>
                                      <p:cBhvr>
                                        <p:cTn id="63" dur="1" fill="hold">
                                          <p:stCondLst>
                                            <p:cond delay="0"/>
                                          </p:stCondLst>
                                        </p:cTn>
                                        <p:tgtEl>
                                          <p:spTgt spid="90129"/>
                                        </p:tgtEl>
                                        <p:attrNameLst>
                                          <p:attrName>style.visibility</p:attrName>
                                        </p:attrNameLst>
                                      </p:cBhvr>
                                      <p:to>
                                        <p:strVal val="hidden"/>
                                      </p:to>
                                    </p:set>
                                  </p:childTnLst>
                                </p:cTn>
                              </p:par>
                            </p:childTnLst>
                          </p:cTn>
                        </p:par>
                        <p:par>
                          <p:cTn id="64" fill="hold" nodeType="afterGroup">
                            <p:stCondLst>
                              <p:cond delay="0"/>
                            </p:stCondLst>
                            <p:childTnLst>
                              <p:par>
                                <p:cTn id="65" presetID="9" presetClass="entr" presetSubtype="0" fill="hold" grpId="0" nodeType="afterEffect">
                                  <p:stCondLst>
                                    <p:cond delay="0"/>
                                  </p:stCondLst>
                                  <p:childTnLst>
                                    <p:set>
                                      <p:cBhvr>
                                        <p:cTn id="66" dur="1" fill="hold">
                                          <p:stCondLst>
                                            <p:cond delay="0"/>
                                          </p:stCondLst>
                                        </p:cTn>
                                        <p:tgtEl>
                                          <p:spTgt spid="90133"/>
                                        </p:tgtEl>
                                        <p:attrNameLst>
                                          <p:attrName>style.visibility</p:attrName>
                                        </p:attrNameLst>
                                      </p:cBhvr>
                                      <p:to>
                                        <p:strVal val="visible"/>
                                      </p:to>
                                    </p:set>
                                    <p:animEffect transition="in" filter="dissolve">
                                      <p:cBhvr>
                                        <p:cTn id="67" dur="500"/>
                                        <p:tgtEl>
                                          <p:spTgt spid="9013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4" presetClass="path" presetSubtype="0" accel="50000" decel="50000" fill="hold" grpId="1" nodeType="clickEffect">
                                  <p:stCondLst>
                                    <p:cond delay="0"/>
                                  </p:stCondLst>
                                  <p:childTnLst>
                                    <p:animMotion origin="layout" path="M 1.94444E-6 2.22222E-6 L 0.06076 -0.06621 C 0.07413 -0.08125 0.09201 -0.08773 0.11007 -0.08496 C 0.1309 -0.08241 0.1467 -0.0713 0.15677 -0.05324 L 0.20694 0.02847 " pathEditMode="relative" rAng="358322" ptsTypes="FffFF">
                                      <p:cBhvr>
                                        <p:cTn id="71" dur="2000" fill="hold"/>
                                        <p:tgtEl>
                                          <p:spTgt spid="90130">
                                            <p:txEl>
                                              <p:pRg st="0" end="0"/>
                                            </p:txEl>
                                          </p:spTgt>
                                        </p:tgtEl>
                                        <p:attrNameLst>
                                          <p:attrName>ppt_x</p:attrName>
                                          <p:attrName>ppt_y</p:attrName>
                                        </p:attrNameLst>
                                      </p:cBhvr>
                                      <p:rCtr x="10729" y="-3542"/>
                                    </p:animMotion>
                                  </p:childTnLst>
                                </p:cTn>
                              </p:par>
                            </p:childTnLst>
                          </p:cTn>
                        </p:par>
                      </p:childTnLst>
                    </p:cTn>
                  </p:par>
                  <p:par>
                    <p:cTn id="72" fill="hold" nodeType="clickPar">
                      <p:stCondLst>
                        <p:cond delay="indefinite"/>
                      </p:stCondLst>
                      <p:childTnLst>
                        <p:par>
                          <p:cTn id="73" fill="hold" nodeType="withGroup">
                            <p:stCondLst>
                              <p:cond delay="0"/>
                            </p:stCondLst>
                            <p:childTnLst>
                              <p:par>
                                <p:cTn id="74" presetID="1" presetClass="exit" presetSubtype="0" fill="hold" grpId="1" nodeType="clickEffect">
                                  <p:stCondLst>
                                    <p:cond delay="0"/>
                                  </p:stCondLst>
                                  <p:childTnLst>
                                    <p:set>
                                      <p:cBhvr>
                                        <p:cTn id="75" dur="1" fill="hold">
                                          <p:stCondLst>
                                            <p:cond delay="0"/>
                                          </p:stCondLst>
                                        </p:cTn>
                                        <p:tgtEl>
                                          <p:spTgt spid="90133"/>
                                        </p:tgtEl>
                                        <p:attrNameLst>
                                          <p:attrName>style.visibility</p:attrName>
                                        </p:attrNameLst>
                                      </p:cBhvr>
                                      <p:to>
                                        <p:strVal val="hidden"/>
                                      </p:to>
                                    </p:set>
                                  </p:childTnLst>
                                </p:cTn>
                              </p:par>
                            </p:childTnLst>
                          </p:cTn>
                        </p:par>
                        <p:par>
                          <p:cTn id="76" fill="hold" nodeType="afterGroup">
                            <p:stCondLst>
                              <p:cond delay="0"/>
                            </p:stCondLst>
                            <p:childTnLst>
                              <p:par>
                                <p:cTn id="77" presetID="9" presetClass="entr" presetSubtype="0" fill="hold" grpId="0" nodeType="afterEffect">
                                  <p:stCondLst>
                                    <p:cond delay="0"/>
                                  </p:stCondLst>
                                  <p:childTnLst>
                                    <p:set>
                                      <p:cBhvr>
                                        <p:cTn id="78" dur="1" fill="hold">
                                          <p:stCondLst>
                                            <p:cond delay="0"/>
                                          </p:stCondLst>
                                        </p:cTn>
                                        <p:tgtEl>
                                          <p:spTgt spid="90134"/>
                                        </p:tgtEl>
                                        <p:attrNameLst>
                                          <p:attrName>style.visibility</p:attrName>
                                        </p:attrNameLst>
                                      </p:cBhvr>
                                      <p:to>
                                        <p:strVal val="visible"/>
                                      </p:to>
                                    </p:set>
                                    <p:animEffect transition="in" filter="dissolve">
                                      <p:cBhvr>
                                        <p:cTn id="79" dur="500"/>
                                        <p:tgtEl>
                                          <p:spTgt spid="90134"/>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90135"/>
                                        </p:tgtEl>
                                        <p:attrNameLst>
                                          <p:attrName>style.visibility</p:attrName>
                                        </p:attrNameLst>
                                      </p:cBhvr>
                                      <p:to>
                                        <p:strVal val="visible"/>
                                      </p:to>
                                    </p:set>
                                  </p:childTnLst>
                                </p:cTn>
                              </p:par>
                              <p:par>
                                <p:cTn id="84" presetID="44" presetClass="path" presetSubtype="0" accel="50000" decel="50000" fill="hold" grpId="1" nodeType="withEffect">
                                  <p:stCondLst>
                                    <p:cond delay="0"/>
                                  </p:stCondLst>
                                  <p:childTnLst>
                                    <p:animMotion origin="layout" path="M 3.61111E-6 3.33333E-6 L 0.03246 -0.04005 C 0.03958 -0.04908 0.04687 -0.05232 0.05277 -0.04931 C 0.0592 -0.04584 0.06267 -0.03658 0.06267 -0.02361 L 0.06562 0.03541 " pathEditMode="relative" rAng="1328474" ptsTypes="FffFF">
                                      <p:cBhvr>
                                        <p:cTn id="85" dur="2000" fill="hold"/>
                                        <p:tgtEl>
                                          <p:spTgt spid="90135"/>
                                        </p:tgtEl>
                                        <p:attrNameLst>
                                          <p:attrName>ppt_x</p:attrName>
                                          <p:attrName>ppt_y</p:attrName>
                                        </p:attrNameLst>
                                      </p:cBhvr>
                                      <p:rCtr x="4306" y="-1574"/>
                                    </p:animMotion>
                                  </p:childTnLst>
                                </p:cTn>
                              </p:par>
                              <p:par>
                                <p:cTn id="86" presetID="1" presetClass="exit" presetSubtype="0" fill="hold" grpId="2" nodeType="withEffect">
                                  <p:stCondLst>
                                    <p:cond delay="0"/>
                                  </p:stCondLst>
                                  <p:childTnLst>
                                    <p:set>
                                      <p:cBhvr>
                                        <p:cTn id="87" dur="1" fill="hold">
                                          <p:stCondLst>
                                            <p:cond delay="0"/>
                                          </p:stCondLst>
                                        </p:cTn>
                                        <p:tgtEl>
                                          <p:spTgt spid="90130">
                                            <p:txEl>
                                              <p:pRg st="0" end="0"/>
                                            </p:txEl>
                                          </p:spTgt>
                                        </p:tgtEl>
                                        <p:attrNameLst>
                                          <p:attrName>style.visibility</p:attrName>
                                        </p:attrNameLst>
                                      </p:cBhvr>
                                      <p:to>
                                        <p:strVal val="hidden"/>
                                      </p:to>
                                    </p:set>
                                  </p:childTnLst>
                                </p:cTn>
                              </p:par>
                            </p:childTnLst>
                          </p:cTn>
                        </p:par>
                        <p:par>
                          <p:cTn id="88" fill="hold" nodeType="afterGroup">
                            <p:stCondLst>
                              <p:cond delay="2000"/>
                            </p:stCondLst>
                            <p:childTnLst>
                              <p:par>
                                <p:cTn id="89" presetID="1" presetClass="entr" presetSubtype="0" fill="hold" grpId="0" nodeType="afterEffect">
                                  <p:stCondLst>
                                    <p:cond delay="0"/>
                                  </p:stCondLst>
                                  <p:childTnLst>
                                    <p:set>
                                      <p:cBhvr>
                                        <p:cTn id="90" dur="1" fill="hold">
                                          <p:stCondLst>
                                            <p:cond delay="0"/>
                                          </p:stCondLst>
                                        </p:cTn>
                                        <p:tgtEl>
                                          <p:spTgt spid="90136"/>
                                        </p:tgtEl>
                                        <p:attrNameLst>
                                          <p:attrName>style.visibility</p:attrName>
                                        </p:attrNameLst>
                                      </p:cBhvr>
                                      <p:to>
                                        <p:strVal val="visible"/>
                                      </p:to>
                                    </p:set>
                                  </p:childTnLst>
                                </p:cTn>
                              </p:par>
                              <p:par>
                                <p:cTn id="91" presetID="44" presetClass="path" presetSubtype="0" accel="50000" decel="50000" fill="hold" grpId="1" nodeType="withEffect">
                                  <p:stCondLst>
                                    <p:cond delay="0"/>
                                  </p:stCondLst>
                                  <p:childTnLst>
                                    <p:animMotion origin="layout" path="M -0.00017 -0.00046 L 0.03611 -0.03819 C 0.04427 -0.04675 0.05313 -0.0493 0.06042 -0.04513 C 0.06858 -0.0412 0.07344 -0.03148 0.07414 -0.01759 L 0.08195 0.04422 " pathEditMode="relative" rAng="1328474" ptsTypes="FffFF">
                                      <p:cBhvr>
                                        <p:cTn id="92" dur="2000" fill="hold"/>
                                        <p:tgtEl>
                                          <p:spTgt spid="90136"/>
                                        </p:tgtEl>
                                        <p:attrNameLst>
                                          <p:attrName>ppt_x</p:attrName>
                                          <p:attrName>ppt_y</p:attrName>
                                        </p:attrNameLst>
                                      </p:cBhvr>
                                      <p:rCtr x="5122" y="-1134"/>
                                    </p:animMotion>
                                  </p:childTnLst>
                                </p:cTn>
                              </p:par>
                            </p:childTnLst>
                          </p:cTn>
                        </p:par>
                        <p:par>
                          <p:cTn id="93" fill="hold" nodeType="afterGroup">
                            <p:stCondLst>
                              <p:cond delay="4000"/>
                            </p:stCondLst>
                            <p:childTnLst>
                              <p:par>
                                <p:cTn id="94" presetID="1" presetClass="entr" presetSubtype="0" fill="hold" grpId="0" nodeType="afterEffect">
                                  <p:stCondLst>
                                    <p:cond delay="0"/>
                                  </p:stCondLst>
                                  <p:childTnLst>
                                    <p:set>
                                      <p:cBhvr>
                                        <p:cTn id="95" dur="1" fill="hold">
                                          <p:stCondLst>
                                            <p:cond delay="0"/>
                                          </p:stCondLst>
                                        </p:cTn>
                                        <p:tgtEl>
                                          <p:spTgt spid="90137"/>
                                        </p:tgtEl>
                                        <p:attrNameLst>
                                          <p:attrName>style.visibility</p:attrName>
                                        </p:attrNameLst>
                                      </p:cBhvr>
                                      <p:to>
                                        <p:strVal val="visible"/>
                                      </p:to>
                                    </p:set>
                                  </p:childTnLst>
                                </p:cTn>
                              </p:par>
                              <p:par>
                                <p:cTn id="96" presetID="44" presetClass="path" presetSubtype="0" accel="50000" decel="50000" fill="hold" grpId="1" nodeType="withEffect">
                                  <p:stCondLst>
                                    <p:cond delay="0"/>
                                  </p:stCondLst>
                                  <p:childTnLst>
                                    <p:animMotion origin="layout" path="M -3.33333E-6 -0.00069 L 0.0408 -0.03634 C 0.04983 -0.04421 0.05955 -0.04583 0.06858 -0.0412 C 0.07813 -0.03611 0.08455 -0.02546 0.08577 -0.01203 L 0.09809 0.05232 " pathEditMode="relative" rAng="1328474" ptsTypes="FffFF">
                                      <p:cBhvr>
                                        <p:cTn id="97" dur="2000" fill="hold"/>
                                        <p:tgtEl>
                                          <p:spTgt spid="90137"/>
                                        </p:tgtEl>
                                        <p:attrNameLst>
                                          <p:attrName>ppt_x</p:attrName>
                                          <p:attrName>ppt_y</p:attrName>
                                        </p:attrNameLst>
                                      </p:cBhvr>
                                      <p:rCtr x="5920" y="-694"/>
                                    </p:animMotion>
                                  </p:childTnLst>
                                </p:cTn>
                              </p:par>
                            </p:childTnLst>
                          </p:cTn>
                        </p:par>
                        <p:par>
                          <p:cTn id="98" fill="hold" nodeType="afterGroup">
                            <p:stCondLst>
                              <p:cond delay="6000"/>
                            </p:stCondLst>
                            <p:childTnLst>
                              <p:par>
                                <p:cTn id="99" presetID="42" presetClass="exit" presetSubtype="0" fill="hold" grpId="2" nodeType="afterEffect">
                                  <p:stCondLst>
                                    <p:cond delay="1500"/>
                                  </p:stCondLst>
                                  <p:childTnLst>
                                    <p:animEffect transition="out" filter="fade">
                                      <p:cBhvr>
                                        <p:cTn id="100" dur="1000"/>
                                        <p:tgtEl>
                                          <p:spTgt spid="90135"/>
                                        </p:tgtEl>
                                      </p:cBhvr>
                                    </p:animEffect>
                                    <p:anim calcmode="lin" valueType="num">
                                      <p:cBhvr>
                                        <p:cTn id="101" dur="1000"/>
                                        <p:tgtEl>
                                          <p:spTgt spid="90135"/>
                                        </p:tgtEl>
                                        <p:attrNameLst>
                                          <p:attrName>ppt_x</p:attrName>
                                        </p:attrNameLst>
                                      </p:cBhvr>
                                      <p:tavLst>
                                        <p:tav tm="0">
                                          <p:val>
                                            <p:strVal val="ppt_x"/>
                                          </p:val>
                                        </p:tav>
                                        <p:tav tm="100000">
                                          <p:val>
                                            <p:strVal val="ppt_x"/>
                                          </p:val>
                                        </p:tav>
                                      </p:tavLst>
                                    </p:anim>
                                    <p:anim calcmode="lin" valueType="num">
                                      <p:cBhvr>
                                        <p:cTn id="102" dur="1000"/>
                                        <p:tgtEl>
                                          <p:spTgt spid="90135"/>
                                        </p:tgtEl>
                                        <p:attrNameLst>
                                          <p:attrName>ppt_y</p:attrName>
                                        </p:attrNameLst>
                                      </p:cBhvr>
                                      <p:tavLst>
                                        <p:tav tm="0">
                                          <p:val>
                                            <p:strVal val="ppt_y"/>
                                          </p:val>
                                        </p:tav>
                                        <p:tav tm="100000">
                                          <p:val>
                                            <p:strVal val="ppt_y+.1"/>
                                          </p:val>
                                        </p:tav>
                                      </p:tavLst>
                                    </p:anim>
                                    <p:set>
                                      <p:cBhvr>
                                        <p:cTn id="103" dur="1" fill="hold">
                                          <p:stCondLst>
                                            <p:cond delay="999"/>
                                          </p:stCondLst>
                                        </p:cTn>
                                        <p:tgtEl>
                                          <p:spTgt spid="90135"/>
                                        </p:tgtEl>
                                        <p:attrNameLst>
                                          <p:attrName>style.visibility</p:attrName>
                                        </p:attrNameLst>
                                      </p:cBhvr>
                                      <p:to>
                                        <p:strVal val="hidden"/>
                                      </p:to>
                                    </p:set>
                                  </p:childTnLst>
                                </p:cTn>
                              </p:par>
                              <p:par>
                                <p:cTn id="104" presetID="42" presetClass="exit" presetSubtype="0" fill="hold" grpId="2" nodeType="withEffect">
                                  <p:stCondLst>
                                    <p:cond delay="1500"/>
                                  </p:stCondLst>
                                  <p:childTnLst>
                                    <p:animEffect transition="out" filter="fade">
                                      <p:cBhvr>
                                        <p:cTn id="105" dur="1000"/>
                                        <p:tgtEl>
                                          <p:spTgt spid="90136"/>
                                        </p:tgtEl>
                                      </p:cBhvr>
                                    </p:animEffect>
                                    <p:anim calcmode="lin" valueType="num">
                                      <p:cBhvr>
                                        <p:cTn id="106" dur="1000"/>
                                        <p:tgtEl>
                                          <p:spTgt spid="90136"/>
                                        </p:tgtEl>
                                        <p:attrNameLst>
                                          <p:attrName>ppt_x</p:attrName>
                                        </p:attrNameLst>
                                      </p:cBhvr>
                                      <p:tavLst>
                                        <p:tav tm="0">
                                          <p:val>
                                            <p:strVal val="ppt_x"/>
                                          </p:val>
                                        </p:tav>
                                        <p:tav tm="100000">
                                          <p:val>
                                            <p:strVal val="ppt_x"/>
                                          </p:val>
                                        </p:tav>
                                      </p:tavLst>
                                    </p:anim>
                                    <p:anim calcmode="lin" valueType="num">
                                      <p:cBhvr>
                                        <p:cTn id="107" dur="1000"/>
                                        <p:tgtEl>
                                          <p:spTgt spid="90136"/>
                                        </p:tgtEl>
                                        <p:attrNameLst>
                                          <p:attrName>ppt_y</p:attrName>
                                        </p:attrNameLst>
                                      </p:cBhvr>
                                      <p:tavLst>
                                        <p:tav tm="0">
                                          <p:val>
                                            <p:strVal val="ppt_y"/>
                                          </p:val>
                                        </p:tav>
                                        <p:tav tm="100000">
                                          <p:val>
                                            <p:strVal val="ppt_y+.1"/>
                                          </p:val>
                                        </p:tav>
                                      </p:tavLst>
                                    </p:anim>
                                    <p:set>
                                      <p:cBhvr>
                                        <p:cTn id="108" dur="1" fill="hold">
                                          <p:stCondLst>
                                            <p:cond delay="999"/>
                                          </p:stCondLst>
                                        </p:cTn>
                                        <p:tgtEl>
                                          <p:spTgt spid="90136"/>
                                        </p:tgtEl>
                                        <p:attrNameLst>
                                          <p:attrName>style.visibility</p:attrName>
                                        </p:attrNameLst>
                                      </p:cBhvr>
                                      <p:to>
                                        <p:strVal val="hidden"/>
                                      </p:to>
                                    </p:set>
                                  </p:childTnLst>
                                </p:cTn>
                              </p:par>
                              <p:par>
                                <p:cTn id="109" presetID="42" presetClass="exit" presetSubtype="0" fill="hold" grpId="2" nodeType="withEffect">
                                  <p:stCondLst>
                                    <p:cond delay="1500"/>
                                  </p:stCondLst>
                                  <p:childTnLst>
                                    <p:animEffect transition="out" filter="fade">
                                      <p:cBhvr>
                                        <p:cTn id="110" dur="1000"/>
                                        <p:tgtEl>
                                          <p:spTgt spid="90137"/>
                                        </p:tgtEl>
                                      </p:cBhvr>
                                    </p:animEffect>
                                    <p:anim calcmode="lin" valueType="num">
                                      <p:cBhvr>
                                        <p:cTn id="111" dur="1000"/>
                                        <p:tgtEl>
                                          <p:spTgt spid="90137"/>
                                        </p:tgtEl>
                                        <p:attrNameLst>
                                          <p:attrName>ppt_x</p:attrName>
                                        </p:attrNameLst>
                                      </p:cBhvr>
                                      <p:tavLst>
                                        <p:tav tm="0">
                                          <p:val>
                                            <p:strVal val="ppt_x"/>
                                          </p:val>
                                        </p:tav>
                                        <p:tav tm="100000">
                                          <p:val>
                                            <p:strVal val="ppt_x"/>
                                          </p:val>
                                        </p:tav>
                                      </p:tavLst>
                                    </p:anim>
                                    <p:anim calcmode="lin" valueType="num">
                                      <p:cBhvr>
                                        <p:cTn id="112" dur="1000"/>
                                        <p:tgtEl>
                                          <p:spTgt spid="90137"/>
                                        </p:tgtEl>
                                        <p:attrNameLst>
                                          <p:attrName>ppt_y</p:attrName>
                                        </p:attrNameLst>
                                      </p:cBhvr>
                                      <p:tavLst>
                                        <p:tav tm="0">
                                          <p:val>
                                            <p:strVal val="ppt_y"/>
                                          </p:val>
                                        </p:tav>
                                        <p:tav tm="100000">
                                          <p:val>
                                            <p:strVal val="ppt_y+.1"/>
                                          </p:val>
                                        </p:tav>
                                      </p:tavLst>
                                    </p:anim>
                                    <p:set>
                                      <p:cBhvr>
                                        <p:cTn id="113" dur="1" fill="hold">
                                          <p:stCondLst>
                                            <p:cond delay="999"/>
                                          </p:stCondLst>
                                        </p:cTn>
                                        <p:tgtEl>
                                          <p:spTgt spid="90137"/>
                                        </p:tgtEl>
                                        <p:attrNameLst>
                                          <p:attrName>style.visibility</p:attrName>
                                        </p:attrNameLst>
                                      </p:cBhvr>
                                      <p:to>
                                        <p:strVal val="hidden"/>
                                      </p:to>
                                    </p:set>
                                  </p:childTnLst>
                                </p:cTn>
                              </p:par>
                            </p:childTnLst>
                          </p:cTn>
                        </p:par>
                        <p:par>
                          <p:cTn id="114" fill="hold" nodeType="afterGroup">
                            <p:stCondLst>
                              <p:cond delay="8500"/>
                            </p:stCondLst>
                            <p:childTnLst>
                              <p:par>
                                <p:cTn id="115" presetID="9" presetClass="entr" presetSubtype="0" fill="hold" grpId="0" nodeType="afterEffect">
                                  <p:stCondLst>
                                    <p:cond delay="0"/>
                                  </p:stCondLst>
                                  <p:childTnLst>
                                    <p:set>
                                      <p:cBhvr>
                                        <p:cTn id="116" dur="1" fill="hold">
                                          <p:stCondLst>
                                            <p:cond delay="0"/>
                                          </p:stCondLst>
                                        </p:cTn>
                                        <p:tgtEl>
                                          <p:spTgt spid="90142"/>
                                        </p:tgtEl>
                                        <p:attrNameLst>
                                          <p:attrName>style.visibility</p:attrName>
                                        </p:attrNameLst>
                                      </p:cBhvr>
                                      <p:to>
                                        <p:strVal val="visible"/>
                                      </p:to>
                                    </p:set>
                                    <p:animEffect transition="in" filter="dissolve">
                                      <p:cBhvr>
                                        <p:cTn id="117" dur="2000"/>
                                        <p:tgtEl>
                                          <p:spTgt spid="90142"/>
                                        </p:tgtEl>
                                      </p:cBhvr>
                                    </p:animEffect>
                                  </p:childTnLst>
                                </p:cTn>
                              </p:par>
                            </p:childTnLst>
                          </p:cTn>
                        </p:par>
                        <p:par>
                          <p:cTn id="118" fill="hold" nodeType="afterGroup">
                            <p:stCondLst>
                              <p:cond delay="10500"/>
                            </p:stCondLst>
                            <p:childTnLst>
                              <p:par>
                                <p:cTn id="119" presetID="7" presetClass="exit" presetSubtype="4" fill="hold" nodeType="afterEffect">
                                  <p:stCondLst>
                                    <p:cond delay="0"/>
                                  </p:stCondLst>
                                  <p:childTnLst>
                                    <p:anim calcmode="lin" valueType="num">
                                      <p:cBhvr additive="base">
                                        <p:cTn id="120" dur="5000"/>
                                        <p:tgtEl>
                                          <p:spTgt spid="90128"/>
                                        </p:tgtEl>
                                        <p:attrNameLst>
                                          <p:attrName>ppt_x</p:attrName>
                                        </p:attrNameLst>
                                      </p:cBhvr>
                                      <p:tavLst>
                                        <p:tav tm="0">
                                          <p:val>
                                            <p:strVal val="ppt_x"/>
                                          </p:val>
                                        </p:tav>
                                        <p:tav tm="100000">
                                          <p:val>
                                            <p:strVal val="ppt_x"/>
                                          </p:val>
                                        </p:tav>
                                      </p:tavLst>
                                    </p:anim>
                                    <p:anim calcmode="lin" valueType="num">
                                      <p:cBhvr additive="base">
                                        <p:cTn id="121" dur="5000"/>
                                        <p:tgtEl>
                                          <p:spTgt spid="90128"/>
                                        </p:tgtEl>
                                        <p:attrNameLst>
                                          <p:attrName>ppt_y</p:attrName>
                                        </p:attrNameLst>
                                      </p:cBhvr>
                                      <p:tavLst>
                                        <p:tav tm="0">
                                          <p:val>
                                            <p:strVal val="ppt_y"/>
                                          </p:val>
                                        </p:tav>
                                        <p:tav tm="100000">
                                          <p:val>
                                            <p:strVal val="1+ppt_h/2"/>
                                          </p:val>
                                        </p:tav>
                                      </p:tavLst>
                                    </p:anim>
                                    <p:set>
                                      <p:cBhvr>
                                        <p:cTn id="122" dur="1" fill="hold">
                                          <p:stCondLst>
                                            <p:cond delay="4999"/>
                                          </p:stCondLst>
                                        </p:cTn>
                                        <p:tgtEl>
                                          <p:spTgt spid="90128"/>
                                        </p:tgtEl>
                                        <p:attrNameLst>
                                          <p:attrName>style.visibility</p:attrName>
                                        </p:attrNameLst>
                                      </p:cBhvr>
                                      <p:to>
                                        <p:strVal val="hidden"/>
                                      </p:to>
                                    </p:set>
                                  </p:childTnLst>
                                </p:cTn>
                              </p:par>
                              <p:par>
                                <p:cTn id="123" presetID="7" presetClass="exit" presetSubtype="4" fill="hold" nodeType="withEffect">
                                  <p:stCondLst>
                                    <p:cond delay="0"/>
                                  </p:stCondLst>
                                  <p:childTnLst>
                                    <p:anim calcmode="lin" valueType="num">
                                      <p:cBhvr additive="base">
                                        <p:cTn id="124" dur="5000"/>
                                        <p:tgtEl>
                                          <p:spTgt spid="90132"/>
                                        </p:tgtEl>
                                        <p:attrNameLst>
                                          <p:attrName>ppt_x</p:attrName>
                                        </p:attrNameLst>
                                      </p:cBhvr>
                                      <p:tavLst>
                                        <p:tav tm="0">
                                          <p:val>
                                            <p:strVal val="ppt_x"/>
                                          </p:val>
                                        </p:tav>
                                        <p:tav tm="100000">
                                          <p:val>
                                            <p:strVal val="ppt_x"/>
                                          </p:val>
                                        </p:tav>
                                      </p:tavLst>
                                    </p:anim>
                                    <p:anim calcmode="lin" valueType="num">
                                      <p:cBhvr additive="base">
                                        <p:cTn id="125" dur="5000"/>
                                        <p:tgtEl>
                                          <p:spTgt spid="90132"/>
                                        </p:tgtEl>
                                        <p:attrNameLst>
                                          <p:attrName>ppt_y</p:attrName>
                                        </p:attrNameLst>
                                      </p:cBhvr>
                                      <p:tavLst>
                                        <p:tav tm="0">
                                          <p:val>
                                            <p:strVal val="ppt_y"/>
                                          </p:val>
                                        </p:tav>
                                        <p:tav tm="100000">
                                          <p:val>
                                            <p:strVal val="1+ppt_h/2"/>
                                          </p:val>
                                        </p:tav>
                                      </p:tavLst>
                                    </p:anim>
                                    <p:set>
                                      <p:cBhvr>
                                        <p:cTn id="126" dur="1" fill="hold">
                                          <p:stCondLst>
                                            <p:cond delay="4999"/>
                                          </p:stCondLst>
                                        </p:cTn>
                                        <p:tgtEl>
                                          <p:spTgt spid="90132"/>
                                        </p:tgtEl>
                                        <p:attrNameLst>
                                          <p:attrName>style.visibility</p:attrName>
                                        </p:attrNameLst>
                                      </p:cBhvr>
                                      <p:to>
                                        <p:strVal val="hidden"/>
                                      </p:to>
                                    </p:set>
                                  </p:childTnLst>
                                </p:cTn>
                              </p:par>
                              <p:par>
                                <p:cTn id="127" presetID="9" presetClass="entr" presetSubtype="0" fill="hold" grpId="0" nodeType="withEffect">
                                  <p:stCondLst>
                                    <p:cond delay="0"/>
                                  </p:stCondLst>
                                  <p:childTnLst>
                                    <p:set>
                                      <p:cBhvr>
                                        <p:cTn id="128" dur="1" fill="hold">
                                          <p:stCondLst>
                                            <p:cond delay="0"/>
                                          </p:stCondLst>
                                        </p:cTn>
                                        <p:tgtEl>
                                          <p:spTgt spid="90141"/>
                                        </p:tgtEl>
                                        <p:attrNameLst>
                                          <p:attrName>style.visibility</p:attrName>
                                        </p:attrNameLst>
                                      </p:cBhvr>
                                      <p:to>
                                        <p:strVal val="visible"/>
                                      </p:to>
                                    </p:set>
                                    <p:animEffect transition="in" filter="dissolve">
                                      <p:cBhvr>
                                        <p:cTn id="129" dur="2000"/>
                                        <p:tgtEl>
                                          <p:spTgt spid="90141"/>
                                        </p:tgtEl>
                                      </p:cBhvr>
                                    </p:animEffect>
                                  </p:childTnLst>
                                </p:cTn>
                              </p:par>
                              <p:par>
                                <p:cTn id="130" presetID="9" presetClass="entr" presetSubtype="0" fill="hold" grpId="0" nodeType="withEffect">
                                  <p:stCondLst>
                                    <p:cond delay="0"/>
                                  </p:stCondLst>
                                  <p:childTnLst>
                                    <p:set>
                                      <p:cBhvr>
                                        <p:cTn id="131" dur="1" fill="hold">
                                          <p:stCondLst>
                                            <p:cond delay="0"/>
                                          </p:stCondLst>
                                        </p:cTn>
                                        <p:tgtEl>
                                          <p:spTgt spid="90140"/>
                                        </p:tgtEl>
                                        <p:attrNameLst>
                                          <p:attrName>style.visibility</p:attrName>
                                        </p:attrNameLst>
                                      </p:cBhvr>
                                      <p:to>
                                        <p:strVal val="visible"/>
                                      </p:to>
                                    </p:set>
                                    <p:animEffect transition="in" filter="dissolve">
                                      <p:cBhvr>
                                        <p:cTn id="132" dur="2000"/>
                                        <p:tgtEl>
                                          <p:spTgt spid="90140"/>
                                        </p:tgtEl>
                                      </p:cBhvr>
                                    </p:animEffect>
                                  </p:childTnLst>
                                </p:cTn>
                              </p:par>
                            </p:childTnLst>
                          </p:cTn>
                        </p:par>
                      </p:childTnLst>
                    </p:cTn>
                  </p:par>
                  <p:par>
                    <p:cTn id="133" fill="hold" nodeType="clickPar">
                      <p:stCondLst>
                        <p:cond delay="indefinite"/>
                      </p:stCondLst>
                      <p:childTnLst>
                        <p:par>
                          <p:cTn id="134" fill="hold" nodeType="withGroup">
                            <p:stCondLst>
                              <p:cond delay="0"/>
                            </p:stCondLst>
                            <p:childTnLst>
                              <p:par>
                                <p:cTn id="135" presetID="1" presetClass="exit" presetSubtype="0" fill="hold" grpId="1" nodeType="clickEffect">
                                  <p:stCondLst>
                                    <p:cond delay="0"/>
                                  </p:stCondLst>
                                  <p:childTnLst>
                                    <p:set>
                                      <p:cBhvr>
                                        <p:cTn id="136" dur="1" fill="hold">
                                          <p:stCondLst>
                                            <p:cond delay="0"/>
                                          </p:stCondLst>
                                        </p:cTn>
                                        <p:tgtEl>
                                          <p:spTgt spid="90134"/>
                                        </p:tgtEl>
                                        <p:attrNameLst>
                                          <p:attrName>style.visibility</p:attrName>
                                        </p:attrNameLst>
                                      </p:cBhvr>
                                      <p:to>
                                        <p:strVal val="hidden"/>
                                      </p:to>
                                    </p:set>
                                  </p:childTnLst>
                                </p:cTn>
                              </p:par>
                            </p:childTnLst>
                          </p:cTn>
                        </p:par>
                        <p:par>
                          <p:cTn id="137" fill="hold" nodeType="afterGroup">
                            <p:stCondLst>
                              <p:cond delay="0"/>
                            </p:stCondLst>
                            <p:childTnLst>
                              <p:par>
                                <p:cTn id="138" presetID="9" presetClass="entr" presetSubtype="0" fill="hold" grpId="0" nodeType="afterEffect">
                                  <p:stCondLst>
                                    <p:cond delay="0"/>
                                  </p:stCondLst>
                                  <p:childTnLst>
                                    <p:set>
                                      <p:cBhvr>
                                        <p:cTn id="139" dur="1" fill="hold">
                                          <p:stCondLst>
                                            <p:cond delay="0"/>
                                          </p:stCondLst>
                                        </p:cTn>
                                        <p:tgtEl>
                                          <p:spTgt spid="90139"/>
                                        </p:tgtEl>
                                        <p:attrNameLst>
                                          <p:attrName>style.visibility</p:attrName>
                                        </p:attrNameLst>
                                      </p:cBhvr>
                                      <p:to>
                                        <p:strVal val="visible"/>
                                      </p:to>
                                    </p:set>
                                    <p:animEffect transition="in" filter="dissolve">
                                      <p:cBhvr>
                                        <p:cTn id="140" dur="500"/>
                                        <p:tgtEl>
                                          <p:spTgt spid="90139"/>
                                        </p:tgtEl>
                                      </p:cBhvr>
                                    </p:animEffect>
                                  </p:childTnLst>
                                </p:cTn>
                              </p:par>
                            </p:childTnLst>
                          </p:cTn>
                        </p:par>
                      </p:childTnLst>
                    </p:cTn>
                  </p:par>
                  <p:par>
                    <p:cTn id="141" fill="hold" nodeType="clickPar">
                      <p:stCondLst>
                        <p:cond delay="indefinite"/>
                      </p:stCondLst>
                      <p:childTnLst>
                        <p:par>
                          <p:cTn id="142" fill="hold" nodeType="withGroup">
                            <p:stCondLst>
                              <p:cond delay="0"/>
                            </p:stCondLst>
                            <p:childTnLst>
                              <p:par>
                                <p:cTn id="143" presetID="35" presetClass="path" presetSubtype="0" accel="50000" decel="50000" fill="hold" grpId="1" nodeType="clickEffect">
                                  <p:stCondLst>
                                    <p:cond delay="0"/>
                                  </p:stCondLst>
                                  <p:childTnLst>
                                    <p:animMotion origin="layout" path="M 1.11022E-16 1.85185E-6 L -0.26667 0.04004 " pathEditMode="relative" rAng="0" ptsTypes="AA">
                                      <p:cBhvr>
                                        <p:cTn id="144" dur="2000" fill="hold"/>
                                        <p:tgtEl>
                                          <p:spTgt spid="90142"/>
                                        </p:tgtEl>
                                        <p:attrNameLst>
                                          <p:attrName>ppt_x</p:attrName>
                                          <p:attrName>ppt_y</p:attrName>
                                        </p:attrNameLst>
                                      </p:cBhvr>
                                      <p:rCtr x="-13333" y="1991"/>
                                    </p:animMotion>
                                  </p:childTnLst>
                                </p:cTn>
                              </p:par>
                              <p:par>
                                <p:cTn id="145" presetID="35" presetClass="path" presetSubtype="0" accel="50000" decel="50000" fill="hold" grpId="1" nodeType="withEffect">
                                  <p:stCondLst>
                                    <p:cond delay="0"/>
                                  </p:stCondLst>
                                  <p:childTnLst>
                                    <p:animMotion origin="layout" path="M 3.33333E-6 -1.48148E-6 L -0.15834 0.10671 " pathEditMode="relative" rAng="0" ptsTypes="AA">
                                      <p:cBhvr>
                                        <p:cTn id="146" dur="2000" fill="hold"/>
                                        <p:tgtEl>
                                          <p:spTgt spid="90141"/>
                                        </p:tgtEl>
                                        <p:attrNameLst>
                                          <p:attrName>ppt_x</p:attrName>
                                          <p:attrName>ppt_y</p:attrName>
                                        </p:attrNameLst>
                                      </p:cBhvr>
                                      <p:rCtr x="-7917" y="5324"/>
                                    </p:animMotion>
                                  </p:childTnLst>
                                </p:cTn>
                              </p:par>
                              <p:par>
                                <p:cTn id="147" presetID="42" presetClass="path" presetSubtype="0" accel="50000" decel="50000" fill="hold" grpId="1" nodeType="withEffect">
                                  <p:stCondLst>
                                    <p:cond delay="0"/>
                                  </p:stCondLst>
                                  <p:childTnLst>
                                    <p:animMotion origin="layout" path="M 4.16667E-6 1.48148E-6 L 0.05677 0.11342 " pathEditMode="relative" rAng="0" ptsTypes="AA">
                                      <p:cBhvr>
                                        <p:cTn id="148" dur="2000" fill="hold"/>
                                        <p:tgtEl>
                                          <p:spTgt spid="90140"/>
                                        </p:tgtEl>
                                        <p:attrNameLst>
                                          <p:attrName>ppt_x</p:attrName>
                                          <p:attrName>ppt_y</p:attrName>
                                        </p:attrNameLst>
                                      </p:cBhvr>
                                      <p:rCtr x="2830" y="5671"/>
                                    </p:animMotion>
                                  </p:childTnLst>
                                </p:cTn>
                              </p:par>
                              <p:par>
                                <p:cTn id="149" presetID="9" presetClass="exit" presetSubtype="0" fill="hold" grpId="2" nodeType="withEffect">
                                  <p:stCondLst>
                                    <p:cond delay="0"/>
                                  </p:stCondLst>
                                  <p:childTnLst>
                                    <p:animEffect transition="out" filter="dissolve">
                                      <p:cBhvr>
                                        <p:cTn id="150" dur="5000"/>
                                        <p:tgtEl>
                                          <p:spTgt spid="90140"/>
                                        </p:tgtEl>
                                      </p:cBhvr>
                                    </p:animEffect>
                                    <p:set>
                                      <p:cBhvr>
                                        <p:cTn id="151" dur="1" fill="hold">
                                          <p:stCondLst>
                                            <p:cond delay="4999"/>
                                          </p:stCondLst>
                                        </p:cTn>
                                        <p:tgtEl>
                                          <p:spTgt spid="90140"/>
                                        </p:tgtEl>
                                        <p:attrNameLst>
                                          <p:attrName>style.visibility</p:attrName>
                                        </p:attrNameLst>
                                      </p:cBhvr>
                                      <p:to>
                                        <p:strVal val="hidden"/>
                                      </p:to>
                                    </p:set>
                                  </p:childTnLst>
                                </p:cTn>
                              </p:par>
                              <p:par>
                                <p:cTn id="152" presetID="9" presetClass="exit" presetSubtype="0" fill="hold" grpId="2" nodeType="withEffect">
                                  <p:stCondLst>
                                    <p:cond delay="0"/>
                                  </p:stCondLst>
                                  <p:childTnLst>
                                    <p:animEffect transition="out" filter="dissolve">
                                      <p:cBhvr>
                                        <p:cTn id="153" dur="5000"/>
                                        <p:tgtEl>
                                          <p:spTgt spid="90141"/>
                                        </p:tgtEl>
                                      </p:cBhvr>
                                    </p:animEffect>
                                    <p:set>
                                      <p:cBhvr>
                                        <p:cTn id="154" dur="1" fill="hold">
                                          <p:stCondLst>
                                            <p:cond delay="4999"/>
                                          </p:stCondLst>
                                        </p:cTn>
                                        <p:tgtEl>
                                          <p:spTgt spid="90141"/>
                                        </p:tgtEl>
                                        <p:attrNameLst>
                                          <p:attrName>style.visibility</p:attrName>
                                        </p:attrNameLst>
                                      </p:cBhvr>
                                      <p:to>
                                        <p:strVal val="hidden"/>
                                      </p:to>
                                    </p:set>
                                  </p:childTnLst>
                                </p:cTn>
                              </p:par>
                              <p:par>
                                <p:cTn id="155" presetID="9" presetClass="exit" presetSubtype="0" fill="hold" grpId="2" nodeType="withEffect">
                                  <p:stCondLst>
                                    <p:cond delay="0"/>
                                  </p:stCondLst>
                                  <p:childTnLst>
                                    <p:animEffect transition="out" filter="dissolve">
                                      <p:cBhvr>
                                        <p:cTn id="156" dur="5000"/>
                                        <p:tgtEl>
                                          <p:spTgt spid="90142"/>
                                        </p:tgtEl>
                                      </p:cBhvr>
                                    </p:animEffect>
                                    <p:set>
                                      <p:cBhvr>
                                        <p:cTn id="157" dur="1" fill="hold">
                                          <p:stCondLst>
                                            <p:cond delay="4999"/>
                                          </p:stCondLst>
                                        </p:cTn>
                                        <p:tgtEl>
                                          <p:spTgt spid="90142"/>
                                        </p:tgtEl>
                                        <p:attrNameLst>
                                          <p:attrName>style.visibility</p:attrName>
                                        </p:attrNameLst>
                                      </p:cBhvr>
                                      <p:to>
                                        <p:strVal val="hidden"/>
                                      </p:to>
                                    </p:set>
                                  </p:childTnLst>
                                </p:cTn>
                              </p:par>
                              <p:par>
                                <p:cTn id="158" presetID="9" presetClass="entr" presetSubtype="0" fill="hold" grpId="0" nodeType="withEffect">
                                  <p:stCondLst>
                                    <p:cond delay="0"/>
                                  </p:stCondLst>
                                  <p:childTnLst>
                                    <p:set>
                                      <p:cBhvr>
                                        <p:cTn id="159" dur="1" fill="hold">
                                          <p:stCondLst>
                                            <p:cond delay="0"/>
                                          </p:stCondLst>
                                        </p:cTn>
                                        <p:tgtEl>
                                          <p:spTgt spid="90143"/>
                                        </p:tgtEl>
                                        <p:attrNameLst>
                                          <p:attrName>style.visibility</p:attrName>
                                        </p:attrNameLst>
                                      </p:cBhvr>
                                      <p:to>
                                        <p:strVal val="visible"/>
                                      </p:to>
                                    </p:set>
                                    <p:animEffect transition="in" filter="dissolve">
                                      <p:cBhvr>
                                        <p:cTn id="160" dur="5000"/>
                                        <p:tgtEl>
                                          <p:spTgt spid="90143"/>
                                        </p:tgtEl>
                                      </p:cBhvr>
                                    </p:animEffect>
                                  </p:childTnLst>
                                </p:cTn>
                              </p:par>
                            </p:childTnLst>
                          </p:cTn>
                        </p:par>
                      </p:childTnLst>
                    </p:cTn>
                  </p:par>
                  <p:par>
                    <p:cTn id="161" fill="hold" nodeType="clickPar">
                      <p:stCondLst>
                        <p:cond delay="indefinite"/>
                      </p:stCondLst>
                      <p:childTnLst>
                        <p:par>
                          <p:cTn id="162" fill="hold" nodeType="withGroup">
                            <p:stCondLst>
                              <p:cond delay="0"/>
                            </p:stCondLst>
                            <p:childTnLst>
                              <p:par>
                                <p:cTn id="163" presetID="1" presetClass="exit" presetSubtype="0" fill="hold" grpId="1" nodeType="clickEffect">
                                  <p:stCondLst>
                                    <p:cond delay="0"/>
                                  </p:stCondLst>
                                  <p:childTnLst>
                                    <p:set>
                                      <p:cBhvr>
                                        <p:cTn id="164" dur="1" fill="hold">
                                          <p:stCondLst>
                                            <p:cond delay="0"/>
                                          </p:stCondLst>
                                        </p:cTn>
                                        <p:tgtEl>
                                          <p:spTgt spid="90139"/>
                                        </p:tgtEl>
                                        <p:attrNameLst>
                                          <p:attrName>style.visibility</p:attrName>
                                        </p:attrNameLst>
                                      </p:cBhvr>
                                      <p:to>
                                        <p:strVal val="hidden"/>
                                      </p:to>
                                    </p:set>
                                  </p:childTnLst>
                                </p:cTn>
                              </p:par>
                            </p:childTnLst>
                          </p:cTn>
                        </p:par>
                        <p:par>
                          <p:cTn id="165" fill="hold" nodeType="afterGroup">
                            <p:stCondLst>
                              <p:cond delay="0"/>
                            </p:stCondLst>
                            <p:childTnLst>
                              <p:par>
                                <p:cTn id="166" presetID="9" presetClass="entr" presetSubtype="0" fill="hold" grpId="0" nodeType="afterEffect">
                                  <p:stCondLst>
                                    <p:cond delay="0"/>
                                  </p:stCondLst>
                                  <p:childTnLst>
                                    <p:set>
                                      <p:cBhvr>
                                        <p:cTn id="167" dur="1" fill="hold">
                                          <p:stCondLst>
                                            <p:cond delay="0"/>
                                          </p:stCondLst>
                                        </p:cTn>
                                        <p:tgtEl>
                                          <p:spTgt spid="90144"/>
                                        </p:tgtEl>
                                        <p:attrNameLst>
                                          <p:attrName>style.visibility</p:attrName>
                                        </p:attrNameLst>
                                      </p:cBhvr>
                                      <p:to>
                                        <p:strVal val="visible"/>
                                      </p:to>
                                    </p:set>
                                    <p:animEffect transition="in" filter="dissolve">
                                      <p:cBhvr>
                                        <p:cTn id="168" dur="500"/>
                                        <p:tgtEl>
                                          <p:spTgt spid="90144"/>
                                        </p:tgtEl>
                                      </p:cBhvr>
                                    </p:animEffect>
                                  </p:childTnLst>
                                </p:cTn>
                              </p:par>
                            </p:childTnLst>
                          </p:cTn>
                        </p:par>
                      </p:childTnLst>
                    </p:cTn>
                  </p:par>
                  <p:par>
                    <p:cTn id="169" fill="hold" nodeType="clickPar">
                      <p:stCondLst>
                        <p:cond delay="indefinite"/>
                      </p:stCondLst>
                      <p:childTnLst>
                        <p:par>
                          <p:cTn id="170" fill="hold" nodeType="withGroup">
                            <p:stCondLst>
                              <p:cond delay="0"/>
                            </p:stCondLst>
                            <p:childTnLst>
                              <p:par>
                                <p:cTn id="171" presetID="44" presetClass="path" presetSubtype="0" accel="50000" decel="50000" fill="hold" grpId="1" nodeType="clickEffect">
                                  <p:stCondLst>
                                    <p:cond delay="0"/>
                                  </p:stCondLst>
                                  <p:childTnLst>
                                    <p:animMotion origin="layout" path="M -3.33333E-6 3.33333E-6 L -0.06475 0.04699 C -0.07864 0.05764 -0.09878 0.06342 -0.11996 0.06342 C -0.14444 0.06342 -0.16336 0.05764 -0.17725 0.04699 L -0.24184 -0.00023 " pathEditMode="relative" rAng="10800000" ptsTypes="FffFF">
                                      <p:cBhvr>
                                        <p:cTn id="172" dur="2000" fill="hold"/>
                                        <p:tgtEl>
                                          <p:spTgt spid="90143"/>
                                        </p:tgtEl>
                                        <p:attrNameLst>
                                          <p:attrName>ppt_x</p:attrName>
                                          <p:attrName>ppt_y</p:attrName>
                                        </p:attrNameLst>
                                      </p:cBhvr>
                                      <p:rCtr x="-12083" y="3171"/>
                                    </p:animMotion>
                                  </p:childTnLst>
                                </p:cTn>
                              </p:par>
                            </p:childTnLst>
                          </p:cTn>
                        </p:par>
                        <p:par>
                          <p:cTn id="173" fill="hold" nodeType="afterGroup">
                            <p:stCondLst>
                              <p:cond delay="2000"/>
                            </p:stCondLst>
                            <p:childTnLst>
                              <p:par>
                                <p:cTn id="174" presetID="9" presetClass="exit" presetSubtype="0" fill="hold" grpId="2" nodeType="afterEffect">
                                  <p:stCondLst>
                                    <p:cond delay="0"/>
                                  </p:stCondLst>
                                  <p:childTnLst>
                                    <p:animEffect transition="out" filter="dissolve">
                                      <p:cBhvr>
                                        <p:cTn id="175" dur="2000"/>
                                        <p:tgtEl>
                                          <p:spTgt spid="90143"/>
                                        </p:tgtEl>
                                      </p:cBhvr>
                                    </p:animEffect>
                                    <p:set>
                                      <p:cBhvr>
                                        <p:cTn id="176" dur="1" fill="hold">
                                          <p:stCondLst>
                                            <p:cond delay="1999"/>
                                          </p:stCondLst>
                                        </p:cTn>
                                        <p:tgtEl>
                                          <p:spTgt spid="90143"/>
                                        </p:tgtEl>
                                        <p:attrNameLst>
                                          <p:attrName>style.visibility</p:attrName>
                                        </p:attrNameLst>
                                      </p:cBhvr>
                                      <p:to>
                                        <p:strVal val="hidden"/>
                                      </p:to>
                                    </p:set>
                                  </p:childTnLst>
                                </p:cTn>
                              </p:par>
                              <p:par>
                                <p:cTn id="177" presetID="9" presetClass="entr" presetSubtype="0" fill="hold" grpId="0" nodeType="withEffect">
                                  <p:stCondLst>
                                    <p:cond delay="0"/>
                                  </p:stCondLst>
                                  <p:childTnLst>
                                    <p:set>
                                      <p:cBhvr>
                                        <p:cTn id="178" dur="1" fill="hold">
                                          <p:stCondLst>
                                            <p:cond delay="0"/>
                                          </p:stCondLst>
                                        </p:cTn>
                                        <p:tgtEl>
                                          <p:spTgt spid="90147"/>
                                        </p:tgtEl>
                                        <p:attrNameLst>
                                          <p:attrName>style.visibility</p:attrName>
                                        </p:attrNameLst>
                                      </p:cBhvr>
                                      <p:to>
                                        <p:strVal val="visible"/>
                                      </p:to>
                                    </p:set>
                                    <p:animEffect transition="in" filter="dissolve">
                                      <p:cBhvr>
                                        <p:cTn id="179" dur="2000"/>
                                        <p:tgtEl>
                                          <p:spTgt spid="90147"/>
                                        </p:tgtEl>
                                      </p:cBhvr>
                                    </p:animEffect>
                                  </p:childTnLst>
                                </p:cTn>
                              </p:par>
                            </p:childTnLst>
                          </p:cTn>
                        </p:par>
                        <p:par>
                          <p:cTn id="180" fill="hold" nodeType="afterGroup">
                            <p:stCondLst>
                              <p:cond delay="4000"/>
                            </p:stCondLst>
                            <p:childTnLst>
                              <p:par>
                                <p:cTn id="181" presetID="44" presetClass="path" presetSubtype="0" accel="50000" decel="50000" fill="hold" grpId="1" nodeType="afterEffect">
                                  <p:stCondLst>
                                    <p:cond delay="1500"/>
                                  </p:stCondLst>
                                  <p:childTnLst>
                                    <p:animMotion origin="layout" path="M 5.55556E-7 -1.48148E-6 L -0.03976 -0.03565 C -0.04861 -0.04305 -0.05365 -0.0544 -0.05382 -0.0662 C -0.05365 -0.07963 -0.04861 -0.09028 -0.03976 -0.09792 L 5.55556E-7 -0.13426 " pathEditMode="relative" rAng="16200000" ptsTypes="FffFF">
                                      <p:cBhvr>
                                        <p:cTn id="182" dur="2000" fill="hold"/>
                                        <p:tgtEl>
                                          <p:spTgt spid="90147"/>
                                        </p:tgtEl>
                                        <p:attrNameLst>
                                          <p:attrName>ppt_x</p:attrName>
                                          <p:attrName>ppt_y</p:attrName>
                                        </p:attrNameLst>
                                      </p:cBhvr>
                                      <p:rCtr x="-2691" y="-6713"/>
                                    </p:animMotion>
                                  </p:childTnLst>
                                </p:cTn>
                              </p:par>
                            </p:childTnLst>
                          </p:cTn>
                        </p:par>
                        <p:par>
                          <p:cTn id="183" fill="hold" nodeType="afterGroup">
                            <p:stCondLst>
                              <p:cond delay="7500"/>
                            </p:stCondLst>
                            <p:childTnLst>
                              <p:par>
                                <p:cTn id="184" presetID="9" presetClass="exit" presetSubtype="0" fill="hold" grpId="2" nodeType="afterEffect">
                                  <p:stCondLst>
                                    <p:cond delay="0"/>
                                  </p:stCondLst>
                                  <p:childTnLst>
                                    <p:animEffect transition="out" filter="dissolve">
                                      <p:cBhvr>
                                        <p:cTn id="185" dur="2000"/>
                                        <p:tgtEl>
                                          <p:spTgt spid="90147"/>
                                        </p:tgtEl>
                                      </p:cBhvr>
                                    </p:animEffect>
                                    <p:set>
                                      <p:cBhvr>
                                        <p:cTn id="186" dur="1" fill="hold">
                                          <p:stCondLst>
                                            <p:cond delay="1999"/>
                                          </p:stCondLst>
                                        </p:cTn>
                                        <p:tgtEl>
                                          <p:spTgt spid="90147"/>
                                        </p:tgtEl>
                                        <p:attrNameLst>
                                          <p:attrName>style.visibility</p:attrName>
                                        </p:attrNameLst>
                                      </p:cBhvr>
                                      <p:to>
                                        <p:strVal val="hidden"/>
                                      </p:to>
                                    </p:set>
                                  </p:childTnLst>
                                </p:cTn>
                              </p:par>
                              <p:par>
                                <p:cTn id="187" presetID="9" presetClass="entr" presetSubtype="0" fill="hold" grpId="0" nodeType="withEffect">
                                  <p:stCondLst>
                                    <p:cond delay="0"/>
                                  </p:stCondLst>
                                  <p:childTnLst>
                                    <p:set>
                                      <p:cBhvr>
                                        <p:cTn id="188" dur="1" fill="hold">
                                          <p:stCondLst>
                                            <p:cond delay="0"/>
                                          </p:stCondLst>
                                        </p:cTn>
                                        <p:tgtEl>
                                          <p:spTgt spid="90148"/>
                                        </p:tgtEl>
                                        <p:attrNameLst>
                                          <p:attrName>style.visibility</p:attrName>
                                        </p:attrNameLst>
                                      </p:cBhvr>
                                      <p:to>
                                        <p:strVal val="visible"/>
                                      </p:to>
                                    </p:set>
                                    <p:animEffect transition="in" filter="dissolve">
                                      <p:cBhvr>
                                        <p:cTn id="189" dur="2000"/>
                                        <p:tgtEl>
                                          <p:spTgt spid="90148"/>
                                        </p:tgtEl>
                                      </p:cBhvr>
                                    </p:animEffect>
                                  </p:childTnLst>
                                </p:cTn>
                              </p:par>
                              <p:par>
                                <p:cTn id="190" presetID="1" presetClass="entr" presetSubtype="0" fill="hold" grpId="0" nodeType="withEffect">
                                  <p:stCondLst>
                                    <p:cond delay="0"/>
                                  </p:stCondLst>
                                  <p:childTnLst>
                                    <p:set>
                                      <p:cBhvr>
                                        <p:cTn id="191" dur="1" fill="hold">
                                          <p:stCondLst>
                                            <p:cond delay="0"/>
                                          </p:stCondLst>
                                        </p:cTn>
                                        <p:tgtEl>
                                          <p:spTgt spid="90151"/>
                                        </p:tgtEl>
                                        <p:attrNameLst>
                                          <p:attrName>style.visibility</p:attrName>
                                        </p:attrNameLst>
                                      </p:cBhvr>
                                      <p:to>
                                        <p:strVal val="visible"/>
                                      </p:to>
                                    </p:set>
                                  </p:childTnLst>
                                </p:cTn>
                              </p:par>
                            </p:childTnLst>
                          </p:cTn>
                        </p:par>
                      </p:childTnLst>
                    </p:cTn>
                  </p:par>
                  <p:par>
                    <p:cTn id="192" fill="hold" nodeType="clickPar">
                      <p:stCondLst>
                        <p:cond delay="indefinite"/>
                      </p:stCondLst>
                      <p:childTnLst>
                        <p:par>
                          <p:cTn id="193" fill="hold" nodeType="withGroup">
                            <p:stCondLst>
                              <p:cond delay="0"/>
                            </p:stCondLst>
                            <p:childTnLst>
                              <p:par>
                                <p:cTn id="194" presetID="1" presetClass="exit" presetSubtype="0" fill="hold" grpId="1" nodeType="clickEffect">
                                  <p:stCondLst>
                                    <p:cond delay="0"/>
                                  </p:stCondLst>
                                  <p:childTnLst>
                                    <p:set>
                                      <p:cBhvr>
                                        <p:cTn id="195" dur="1" fill="hold">
                                          <p:stCondLst>
                                            <p:cond delay="0"/>
                                          </p:stCondLst>
                                        </p:cTn>
                                        <p:tgtEl>
                                          <p:spTgt spid="90144"/>
                                        </p:tgtEl>
                                        <p:attrNameLst>
                                          <p:attrName>style.visibility</p:attrName>
                                        </p:attrNameLst>
                                      </p:cBhvr>
                                      <p:to>
                                        <p:strVal val="hidden"/>
                                      </p:to>
                                    </p:set>
                                  </p:childTnLst>
                                </p:cTn>
                              </p:par>
                            </p:childTnLst>
                          </p:cTn>
                        </p:par>
                        <p:par>
                          <p:cTn id="196" fill="hold" nodeType="afterGroup">
                            <p:stCondLst>
                              <p:cond delay="0"/>
                            </p:stCondLst>
                            <p:childTnLst>
                              <p:par>
                                <p:cTn id="197" presetID="9" presetClass="entr" presetSubtype="0" fill="hold" grpId="0" nodeType="afterEffect">
                                  <p:stCondLst>
                                    <p:cond delay="0"/>
                                  </p:stCondLst>
                                  <p:childTnLst>
                                    <p:set>
                                      <p:cBhvr>
                                        <p:cTn id="198" dur="1" fill="hold">
                                          <p:stCondLst>
                                            <p:cond delay="0"/>
                                          </p:stCondLst>
                                        </p:cTn>
                                        <p:tgtEl>
                                          <p:spTgt spid="90149"/>
                                        </p:tgtEl>
                                        <p:attrNameLst>
                                          <p:attrName>style.visibility</p:attrName>
                                        </p:attrNameLst>
                                      </p:cBhvr>
                                      <p:to>
                                        <p:strVal val="visible"/>
                                      </p:to>
                                    </p:set>
                                    <p:animEffect transition="in" filter="dissolve">
                                      <p:cBhvr>
                                        <p:cTn id="199" dur="500"/>
                                        <p:tgtEl>
                                          <p:spTgt spid="90149"/>
                                        </p:tgtEl>
                                      </p:cBhvr>
                                    </p:animEffect>
                                  </p:childTnLst>
                                </p:cTn>
                              </p:par>
                            </p:childTnLst>
                          </p:cTn>
                        </p:par>
                      </p:childTnLst>
                    </p:cTn>
                  </p:par>
                  <p:par>
                    <p:cTn id="200" fill="hold" nodeType="clickPar">
                      <p:stCondLst>
                        <p:cond delay="indefinite"/>
                      </p:stCondLst>
                      <p:childTnLst>
                        <p:par>
                          <p:cTn id="201" fill="hold" nodeType="withGroup">
                            <p:stCondLst>
                              <p:cond delay="0"/>
                            </p:stCondLst>
                            <p:childTnLst>
                              <p:par>
                                <p:cTn id="202" presetID="37" presetClass="path" presetSubtype="0" accel="50000" decel="50000" fill="hold" grpId="1" nodeType="clickEffect">
                                  <p:stCondLst>
                                    <p:cond delay="0"/>
                                  </p:stCondLst>
                                  <p:childTnLst>
                                    <p:animMotion origin="layout" path="M 5.55112E-17 -0.00093 L 0.05469 0.05231 C 0.06615 0.06435 0.08333 0.07106 0.10122 0.07106 C 0.12153 0.07106 0.13785 0.06435 0.14931 0.05231 L 0.20417 -0.00093 " pathEditMode="relative" rAng="0" ptsTypes="FffFF">
                                      <p:cBhvr>
                                        <p:cTn id="203" dur="2000" fill="hold"/>
                                        <p:tgtEl>
                                          <p:spTgt spid="90148"/>
                                        </p:tgtEl>
                                        <p:attrNameLst>
                                          <p:attrName>ppt_x</p:attrName>
                                          <p:attrName>ppt_y</p:attrName>
                                        </p:attrNameLst>
                                      </p:cBhvr>
                                      <p:rCtr x="10208" y="3588"/>
                                    </p:animMotion>
                                  </p:childTnLst>
                                </p:cTn>
                              </p:par>
                              <p:par>
                                <p:cTn id="204" presetID="1" presetClass="entr" presetSubtype="0" fill="hold" nodeType="withEffect">
                                  <p:stCondLst>
                                    <p:cond delay="0"/>
                                  </p:stCondLst>
                                  <p:childTnLst>
                                    <p:set>
                                      <p:cBhvr>
                                        <p:cTn id="205" dur="1" fill="hold">
                                          <p:stCondLst>
                                            <p:cond delay="0"/>
                                          </p:stCondLst>
                                        </p:cTn>
                                        <p:tgtEl>
                                          <p:spTgt spid="90128"/>
                                        </p:tgtEl>
                                        <p:attrNameLst>
                                          <p:attrName>style.visibility</p:attrName>
                                        </p:attrNameLst>
                                      </p:cBhvr>
                                      <p:to>
                                        <p:strVal val="visible"/>
                                      </p:to>
                                    </p:set>
                                  </p:childTnLst>
                                </p:cTn>
                              </p:par>
                            </p:childTnLst>
                          </p:cTn>
                        </p:par>
                        <p:par>
                          <p:cTn id="206" fill="hold" nodeType="afterGroup">
                            <p:stCondLst>
                              <p:cond delay="2000"/>
                            </p:stCondLst>
                            <p:childTnLst>
                              <p:par>
                                <p:cTn id="207" presetID="47" presetClass="exit" presetSubtype="0" fill="hold" grpId="2" nodeType="afterEffect">
                                  <p:stCondLst>
                                    <p:cond delay="0"/>
                                  </p:stCondLst>
                                  <p:childTnLst>
                                    <p:animEffect transition="out" filter="fade">
                                      <p:cBhvr>
                                        <p:cTn id="208" dur="1000"/>
                                        <p:tgtEl>
                                          <p:spTgt spid="90148"/>
                                        </p:tgtEl>
                                      </p:cBhvr>
                                    </p:animEffect>
                                    <p:anim calcmode="lin" valueType="num">
                                      <p:cBhvr>
                                        <p:cTn id="209" dur="1000"/>
                                        <p:tgtEl>
                                          <p:spTgt spid="90148"/>
                                        </p:tgtEl>
                                        <p:attrNameLst>
                                          <p:attrName>ppt_x</p:attrName>
                                        </p:attrNameLst>
                                      </p:cBhvr>
                                      <p:tavLst>
                                        <p:tav tm="0">
                                          <p:val>
                                            <p:strVal val="ppt_x"/>
                                          </p:val>
                                        </p:tav>
                                        <p:tav tm="100000">
                                          <p:val>
                                            <p:strVal val="ppt_x"/>
                                          </p:val>
                                        </p:tav>
                                      </p:tavLst>
                                    </p:anim>
                                    <p:anim calcmode="lin" valueType="num">
                                      <p:cBhvr>
                                        <p:cTn id="210" dur="1000"/>
                                        <p:tgtEl>
                                          <p:spTgt spid="90148"/>
                                        </p:tgtEl>
                                        <p:attrNameLst>
                                          <p:attrName>ppt_y</p:attrName>
                                        </p:attrNameLst>
                                      </p:cBhvr>
                                      <p:tavLst>
                                        <p:tav tm="0">
                                          <p:val>
                                            <p:strVal val="ppt_y"/>
                                          </p:val>
                                        </p:tav>
                                        <p:tav tm="100000">
                                          <p:val>
                                            <p:strVal val="ppt_y-.1"/>
                                          </p:val>
                                        </p:tav>
                                      </p:tavLst>
                                    </p:anim>
                                    <p:set>
                                      <p:cBhvr>
                                        <p:cTn id="211" dur="1" fill="hold">
                                          <p:stCondLst>
                                            <p:cond delay="999"/>
                                          </p:stCondLst>
                                        </p:cTn>
                                        <p:tgtEl>
                                          <p:spTgt spid="90148"/>
                                        </p:tgtEl>
                                        <p:attrNameLst>
                                          <p:attrName>style.visibility</p:attrName>
                                        </p:attrNameLst>
                                      </p:cBhvr>
                                      <p:to>
                                        <p:strVal val="hidden"/>
                                      </p:to>
                                    </p:set>
                                  </p:childTnLst>
                                </p:cTn>
                              </p:par>
                            </p:childTnLst>
                          </p:cTn>
                        </p:par>
                        <p:par>
                          <p:cTn id="212" fill="hold" nodeType="afterGroup">
                            <p:stCondLst>
                              <p:cond delay="3000"/>
                            </p:stCondLst>
                            <p:childTnLst>
                              <p:par>
                                <p:cTn id="213" presetID="42" presetClass="entr" presetSubtype="0" fill="hold" nodeType="afterEffect">
                                  <p:stCondLst>
                                    <p:cond delay="0"/>
                                  </p:stCondLst>
                                  <p:childTnLst>
                                    <p:set>
                                      <p:cBhvr>
                                        <p:cTn id="214" dur="1" fill="hold">
                                          <p:stCondLst>
                                            <p:cond delay="0"/>
                                          </p:stCondLst>
                                        </p:cTn>
                                        <p:tgtEl>
                                          <p:spTgt spid="90130">
                                            <p:txEl>
                                              <p:pRg st="0" end="0"/>
                                            </p:txEl>
                                          </p:spTgt>
                                        </p:tgtEl>
                                        <p:attrNameLst>
                                          <p:attrName>style.visibility</p:attrName>
                                        </p:attrNameLst>
                                      </p:cBhvr>
                                      <p:to>
                                        <p:strVal val="visible"/>
                                      </p:to>
                                    </p:set>
                                    <p:animEffect transition="in" filter="fade">
                                      <p:cBhvr>
                                        <p:cTn id="215" dur="1000"/>
                                        <p:tgtEl>
                                          <p:spTgt spid="90130">
                                            <p:txEl>
                                              <p:pRg st="0" end="0"/>
                                            </p:txEl>
                                          </p:spTgt>
                                        </p:tgtEl>
                                      </p:cBhvr>
                                    </p:animEffect>
                                    <p:anim calcmode="lin" valueType="num">
                                      <p:cBhvr>
                                        <p:cTn id="216" dur="1000" fill="hold"/>
                                        <p:tgtEl>
                                          <p:spTgt spid="90130">
                                            <p:txEl>
                                              <p:pRg st="0" end="0"/>
                                            </p:txEl>
                                          </p:spTgt>
                                        </p:tgtEl>
                                        <p:attrNameLst>
                                          <p:attrName>ppt_x</p:attrName>
                                        </p:attrNameLst>
                                      </p:cBhvr>
                                      <p:tavLst>
                                        <p:tav tm="0">
                                          <p:val>
                                            <p:strVal val="#ppt_x"/>
                                          </p:val>
                                        </p:tav>
                                        <p:tav tm="100000">
                                          <p:val>
                                            <p:strVal val="#ppt_x"/>
                                          </p:val>
                                        </p:tav>
                                      </p:tavLst>
                                    </p:anim>
                                    <p:anim calcmode="lin" valueType="num">
                                      <p:cBhvr>
                                        <p:cTn id="217" dur="1000" fill="hold"/>
                                        <p:tgtEl>
                                          <p:spTgt spid="9013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18" fill="hold" nodeType="clickPar">
                      <p:stCondLst>
                        <p:cond delay="indefinite"/>
                      </p:stCondLst>
                      <p:childTnLst>
                        <p:par>
                          <p:cTn id="219" fill="hold" nodeType="withGroup">
                            <p:stCondLst>
                              <p:cond delay="0"/>
                            </p:stCondLst>
                            <p:childTnLst>
                              <p:par>
                                <p:cTn id="220" presetID="1" presetClass="exit" presetSubtype="0" fill="hold" grpId="3" nodeType="clickEffect">
                                  <p:stCondLst>
                                    <p:cond delay="0"/>
                                  </p:stCondLst>
                                  <p:childTnLst>
                                    <p:set>
                                      <p:cBhvr>
                                        <p:cTn id="221" dur="1" fill="hold">
                                          <p:stCondLst>
                                            <p:cond delay="0"/>
                                          </p:stCondLst>
                                        </p:cTn>
                                        <p:tgtEl>
                                          <p:spTgt spid="90130">
                                            <p:txEl>
                                              <p:pRg st="0" end="0"/>
                                            </p:txEl>
                                          </p:spTgt>
                                        </p:tgtEl>
                                        <p:attrNameLst>
                                          <p:attrName>style.visibility</p:attrName>
                                        </p:attrNameLst>
                                      </p:cBhvr>
                                      <p:to>
                                        <p:strVal val="hidden"/>
                                      </p:to>
                                    </p:set>
                                  </p:childTnLst>
                                </p:cTn>
                              </p:par>
                              <p:par>
                                <p:cTn id="222" presetID="1" presetClass="exit" presetSubtype="0" fill="hold" grpId="1" nodeType="withEffect">
                                  <p:stCondLst>
                                    <p:cond delay="0"/>
                                  </p:stCondLst>
                                  <p:childTnLst>
                                    <p:set>
                                      <p:cBhvr>
                                        <p:cTn id="223" dur="1" fill="hold">
                                          <p:stCondLst>
                                            <p:cond delay="0"/>
                                          </p:stCondLst>
                                        </p:cTn>
                                        <p:tgtEl>
                                          <p:spTgt spid="90149"/>
                                        </p:tgtEl>
                                        <p:attrNameLst>
                                          <p:attrName>style.visibility</p:attrName>
                                        </p:attrNameLst>
                                      </p:cBhvr>
                                      <p:to>
                                        <p:strVal val="hidden"/>
                                      </p:to>
                                    </p:set>
                                  </p:childTnLst>
                                </p:cTn>
                              </p:par>
                              <p:par>
                                <p:cTn id="224" presetID="9" presetClass="entr" presetSubtype="0" fill="hold" grpId="0" nodeType="withEffect">
                                  <p:stCondLst>
                                    <p:cond delay="0"/>
                                  </p:stCondLst>
                                  <p:childTnLst>
                                    <p:set>
                                      <p:cBhvr>
                                        <p:cTn id="225" dur="1" fill="hold">
                                          <p:stCondLst>
                                            <p:cond delay="0"/>
                                          </p:stCondLst>
                                        </p:cTn>
                                        <p:tgtEl>
                                          <p:spTgt spid="90150"/>
                                        </p:tgtEl>
                                        <p:attrNameLst>
                                          <p:attrName>style.visibility</p:attrName>
                                        </p:attrNameLst>
                                      </p:cBhvr>
                                      <p:to>
                                        <p:strVal val="visible"/>
                                      </p:to>
                                    </p:set>
                                    <p:animEffect transition="in" filter="dissolve">
                                      <p:cBhvr>
                                        <p:cTn id="226" dur="500"/>
                                        <p:tgtEl>
                                          <p:spTgt spid="90150"/>
                                        </p:tgtEl>
                                      </p:cBhvr>
                                    </p:animEffect>
                                  </p:childTnLst>
                                </p:cTn>
                              </p:par>
                            </p:childTnLst>
                          </p:cTn>
                        </p:par>
                      </p:childTnLst>
                    </p:cTn>
                  </p:par>
                  <p:par>
                    <p:cTn id="227" fill="hold" nodeType="clickPar">
                      <p:stCondLst>
                        <p:cond delay="indefinite"/>
                      </p:stCondLst>
                      <p:childTnLst>
                        <p:par>
                          <p:cTn id="228" fill="hold" nodeType="withGroup">
                            <p:stCondLst>
                              <p:cond delay="0"/>
                            </p:stCondLst>
                            <p:childTnLst>
                              <p:par>
                                <p:cTn id="229" presetID="9" presetClass="exit" presetSubtype="0" fill="hold" grpId="1" nodeType="clickEffect">
                                  <p:stCondLst>
                                    <p:cond delay="0"/>
                                  </p:stCondLst>
                                  <p:childTnLst>
                                    <p:animEffect transition="out" filter="dissolve">
                                      <p:cBhvr>
                                        <p:cTn id="230" dur="2000"/>
                                        <p:tgtEl>
                                          <p:spTgt spid="90151"/>
                                        </p:tgtEl>
                                      </p:cBhvr>
                                    </p:animEffect>
                                    <p:set>
                                      <p:cBhvr>
                                        <p:cTn id="231" dur="1" fill="hold">
                                          <p:stCondLst>
                                            <p:cond delay="1999"/>
                                          </p:stCondLst>
                                        </p:cTn>
                                        <p:tgtEl>
                                          <p:spTgt spid="90151"/>
                                        </p:tgtEl>
                                        <p:attrNameLst>
                                          <p:attrName>style.visibility</p:attrName>
                                        </p:attrNameLst>
                                      </p:cBhvr>
                                      <p:to>
                                        <p:strVal val="hidden"/>
                                      </p:to>
                                    </p:set>
                                  </p:childTnLst>
                                </p:cTn>
                              </p:par>
                              <p:par>
                                <p:cTn id="232" presetID="9" presetClass="entr" presetSubtype="0" fill="hold" grpId="0" nodeType="withEffect">
                                  <p:stCondLst>
                                    <p:cond delay="0"/>
                                  </p:stCondLst>
                                  <p:childTnLst>
                                    <p:set>
                                      <p:cBhvr>
                                        <p:cTn id="233" dur="1" fill="hold">
                                          <p:stCondLst>
                                            <p:cond delay="0"/>
                                          </p:stCondLst>
                                        </p:cTn>
                                        <p:tgtEl>
                                          <p:spTgt spid="90152"/>
                                        </p:tgtEl>
                                        <p:attrNameLst>
                                          <p:attrName>style.visibility</p:attrName>
                                        </p:attrNameLst>
                                      </p:cBhvr>
                                      <p:to>
                                        <p:strVal val="visible"/>
                                      </p:to>
                                    </p:set>
                                    <p:animEffect transition="in" filter="dissolve">
                                      <p:cBhvr>
                                        <p:cTn id="234" dur="500"/>
                                        <p:tgtEl>
                                          <p:spTgt spid="90152"/>
                                        </p:tgtEl>
                                      </p:cBhvr>
                                    </p:animEffect>
                                  </p:childTnLst>
                                </p:cTn>
                              </p:par>
                            </p:childTnLst>
                          </p:cTn>
                        </p:par>
                        <p:par>
                          <p:cTn id="235" fill="hold" nodeType="afterGroup">
                            <p:stCondLst>
                              <p:cond delay="2000"/>
                            </p:stCondLst>
                            <p:childTnLst>
                              <p:par>
                                <p:cTn id="236" presetID="0" presetClass="path" presetSubtype="0" accel="50000" decel="50000" fill="hold" grpId="1" nodeType="afterEffect">
                                  <p:stCondLst>
                                    <p:cond delay="0"/>
                                  </p:stCondLst>
                                  <p:childTnLst>
                                    <p:animMotion origin="layout" path="M -0.00834 -0.00093 C -0.00226 -0.06922 0.00416 -0.13704 -0.03021 -0.18959 C -0.06407 -0.2419 -0.1382 -0.2794 -0.21198 -0.31644 " pathEditMode="relative" rAng="0" ptsTypes="aaA">
                                      <p:cBhvr>
                                        <p:cTn id="237" dur="2000" fill="hold"/>
                                        <p:tgtEl>
                                          <p:spTgt spid="90152"/>
                                        </p:tgtEl>
                                        <p:attrNameLst>
                                          <p:attrName>ppt_x</p:attrName>
                                          <p:attrName>ppt_y</p:attrName>
                                        </p:attrNameLst>
                                      </p:cBhvr>
                                      <p:rCtr x="-9566" y="-15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9" grpId="0"/>
      <p:bldP spid="90122" grpId="0"/>
      <p:bldP spid="90124" grpId="0"/>
      <p:bldP spid="90124" grpId="1"/>
      <p:bldP spid="90126" grpId="0"/>
      <p:bldP spid="90126" grpId="1"/>
      <p:bldP spid="90126" grpId="2"/>
      <p:bldP spid="90127" grpId="0"/>
      <p:bldP spid="90127" grpId="1"/>
      <p:bldP spid="90129" grpId="0"/>
      <p:bldP spid="90129" grpId="1"/>
      <p:bldP spid="90130" grpId="0" build="allAtOnce"/>
      <p:bldP spid="90130" grpId="1" build="allAtOnce"/>
      <p:bldP spid="90130" grpId="2" build="allAtOnce"/>
      <p:bldP spid="90130" grpId="3" build="allAtOnce"/>
      <p:bldP spid="90133" grpId="0"/>
      <p:bldP spid="90133" grpId="1"/>
      <p:bldP spid="90134" grpId="0"/>
      <p:bldP spid="90134" grpId="1"/>
      <p:bldP spid="90135" grpId="0" animBg="1"/>
      <p:bldP spid="90135" grpId="1" animBg="1"/>
      <p:bldP spid="90135" grpId="2" animBg="1"/>
      <p:bldP spid="90136" grpId="0" animBg="1"/>
      <p:bldP spid="90136" grpId="1" animBg="1"/>
      <p:bldP spid="90136" grpId="2" animBg="1"/>
      <p:bldP spid="90137" grpId="0" animBg="1"/>
      <p:bldP spid="90137" grpId="1" animBg="1"/>
      <p:bldP spid="90137" grpId="2" animBg="1"/>
      <p:bldP spid="90139" grpId="0"/>
      <p:bldP spid="90139" grpId="1"/>
      <p:bldP spid="90140" grpId="0"/>
      <p:bldP spid="90140" grpId="1"/>
      <p:bldP spid="90140" grpId="2"/>
      <p:bldP spid="90141" grpId="0"/>
      <p:bldP spid="90141" grpId="1"/>
      <p:bldP spid="90141" grpId="2"/>
      <p:bldP spid="90142" grpId="0"/>
      <p:bldP spid="90142" grpId="1"/>
      <p:bldP spid="90142" grpId="2"/>
      <p:bldP spid="90143" grpId="0"/>
      <p:bldP spid="90143" grpId="1"/>
      <p:bldP spid="90143" grpId="2"/>
      <p:bldP spid="90144" grpId="0"/>
      <p:bldP spid="90144" grpId="1"/>
      <p:bldP spid="90147" grpId="0"/>
      <p:bldP spid="90147" grpId="1"/>
      <p:bldP spid="90147" grpId="2"/>
      <p:bldP spid="90148" grpId="0"/>
      <p:bldP spid="90148" grpId="1"/>
      <p:bldP spid="90148" grpId="2"/>
      <p:bldP spid="90149" grpId="0"/>
      <p:bldP spid="90149" grpId="1"/>
      <p:bldP spid="90150" grpId="0"/>
      <p:bldP spid="90151" grpId="0"/>
      <p:bldP spid="90151" grpId="1"/>
      <p:bldP spid="90152" grpId="0"/>
      <p:bldP spid="90152" grpId="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altLang="en-US" smtClean="0"/>
              <a:t>Phosphorous Cycle</a:t>
            </a:r>
          </a:p>
        </p:txBody>
      </p:sp>
      <p:sp>
        <p:nvSpPr>
          <p:cNvPr id="62467" name="Rectangle 3"/>
          <p:cNvSpPr>
            <a:spLocks noGrp="1" noChangeArrowheads="1"/>
          </p:cNvSpPr>
          <p:nvPr>
            <p:ph type="body" idx="1"/>
          </p:nvPr>
        </p:nvSpPr>
        <p:spPr/>
        <p:txBody>
          <a:bodyPr/>
          <a:lstStyle/>
          <a:p>
            <a:pPr eaLnBrk="1" hangingPunct="1"/>
            <a:r>
              <a:rPr lang="en-US" altLang="en-US"/>
              <a:t>Phosphorous is used in DNA and cell membranes.</a:t>
            </a:r>
          </a:p>
          <a:p>
            <a:pPr eaLnBrk="1" hangingPunct="1"/>
            <a:r>
              <a:rPr lang="en-US" altLang="en-US"/>
              <a:t>Phosphorous is usually stored and absorbed as a </a:t>
            </a:r>
            <a:r>
              <a:rPr lang="en-US" altLang="en-US" u="sng"/>
              <a:t>phosphate (PO</a:t>
            </a:r>
            <a:r>
              <a:rPr lang="en-US" altLang="en-US" u="sng" baseline="-25000"/>
              <a:t>4</a:t>
            </a:r>
            <a:r>
              <a:rPr lang="en-US" altLang="en-US" u="sng" baseline="30000"/>
              <a:t>-3</a:t>
            </a:r>
            <a:r>
              <a:rPr lang="en-US" altLang="en-US" u="sng"/>
              <a:t>).</a:t>
            </a:r>
          </a:p>
          <a:p>
            <a:pPr eaLnBrk="1" hangingPunct="1"/>
            <a:r>
              <a:rPr lang="en-US" altLang="en-US"/>
              <a:t>The phosphorous cycle as two distinct parts.</a:t>
            </a:r>
          </a:p>
          <a:p>
            <a:pPr lvl="1" eaLnBrk="1" hangingPunct="1"/>
            <a:r>
              <a:rPr lang="en-US" altLang="en-US" u="sng"/>
              <a:t>The short cycle-</a:t>
            </a:r>
            <a:r>
              <a:rPr lang="en-US" altLang="en-US"/>
              <a:t> phosphorous stays in the food web.</a:t>
            </a:r>
          </a:p>
          <a:p>
            <a:pPr lvl="1" eaLnBrk="1" hangingPunct="1"/>
            <a:r>
              <a:rPr lang="en-US" altLang="en-US" u="sng"/>
              <a:t>The long cycle-</a:t>
            </a:r>
            <a:r>
              <a:rPr lang="en-US" altLang="en-US"/>
              <a:t> Phosphorous is converted to rock and stored for a long time.</a:t>
            </a:r>
          </a:p>
        </p:txBody>
      </p:sp>
    </p:spTree>
    <p:extLst>
      <p:ext uri="{BB962C8B-B14F-4D97-AF65-F5344CB8AC3E}">
        <p14:creationId xmlns:p14="http://schemas.microsoft.com/office/powerpoint/2010/main" val="134165974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6" name="Picture 36" descr="808103_Rock_cliffs_everywhe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28600"/>
            <a:ext cx="46482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1" name="Picture 31" descr="tree_w_roo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1" y="304800"/>
            <a:ext cx="3349625" cy="320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4" name="Picture 24" descr="lion_-_cartoon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1" y="762000"/>
            <a:ext cx="120967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2" name="Picture 22" descr="cartoon+giraff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1" y="152400"/>
            <a:ext cx="140017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7" name="Picture 7" descr="russian-pleistocene-wolf-skelet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3601" y="3962401"/>
            <a:ext cx="3648075" cy="243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8" name="Text Box 8"/>
          <p:cNvSpPr txBox="1">
            <a:spLocks noChangeArrowheads="1"/>
          </p:cNvSpPr>
          <p:nvPr/>
        </p:nvSpPr>
        <p:spPr bwMode="auto">
          <a:xfrm>
            <a:off x="6934200" y="838200"/>
            <a:ext cx="32004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1. Phosphates are stored in rocks and fossils for millions of years.</a:t>
            </a:r>
          </a:p>
        </p:txBody>
      </p:sp>
      <p:sp>
        <p:nvSpPr>
          <p:cNvPr id="92169" name="Text Box 9"/>
          <p:cNvSpPr txBox="1">
            <a:spLocks noChangeArrowheads="1"/>
          </p:cNvSpPr>
          <p:nvPr/>
        </p:nvSpPr>
        <p:spPr bwMode="auto">
          <a:xfrm>
            <a:off x="6934200" y="1600200"/>
            <a:ext cx="32766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2. Over time, wind, rain, freezing and thawing will </a:t>
            </a:r>
            <a:r>
              <a:rPr lang="en-US" altLang="en-US" u="sng"/>
              <a:t>weather</a:t>
            </a:r>
            <a:r>
              <a:rPr lang="en-US" altLang="en-US"/>
              <a:t> (break down) the rocks and fossils and release the phosphates into rivers, lakes and oceans.</a:t>
            </a:r>
          </a:p>
        </p:txBody>
      </p:sp>
      <p:sp>
        <p:nvSpPr>
          <p:cNvPr id="92172" name="Text Box 12"/>
          <p:cNvSpPr txBox="1">
            <a:spLocks noChangeArrowheads="1"/>
          </p:cNvSpPr>
          <p:nvPr/>
        </p:nvSpPr>
        <p:spPr bwMode="auto">
          <a:xfrm>
            <a:off x="3429000" y="1600200"/>
            <a:ext cx="1447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a:t>PO</a:t>
            </a:r>
            <a:r>
              <a:rPr lang="en-US" altLang="en-US" sz="3200" baseline="-25000"/>
              <a:t>4</a:t>
            </a:r>
            <a:r>
              <a:rPr lang="en-US" altLang="en-US" sz="3200" baseline="30000"/>
              <a:t>-3</a:t>
            </a:r>
            <a:endParaRPr lang="en-US" altLang="en-US" sz="3200"/>
          </a:p>
        </p:txBody>
      </p:sp>
      <p:sp>
        <p:nvSpPr>
          <p:cNvPr id="92173" name="Text Box 13"/>
          <p:cNvSpPr txBox="1">
            <a:spLocks noChangeArrowheads="1"/>
          </p:cNvSpPr>
          <p:nvPr/>
        </p:nvSpPr>
        <p:spPr bwMode="auto">
          <a:xfrm>
            <a:off x="3276600" y="4876800"/>
            <a:ext cx="1219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a:t>PO</a:t>
            </a:r>
            <a:r>
              <a:rPr lang="en-US" altLang="en-US" sz="3200" baseline="-25000"/>
              <a:t>4</a:t>
            </a:r>
            <a:r>
              <a:rPr lang="en-US" altLang="en-US" sz="3200" baseline="30000"/>
              <a:t>-3</a:t>
            </a:r>
            <a:endParaRPr lang="en-US" altLang="en-US" sz="3200"/>
          </a:p>
        </p:txBody>
      </p:sp>
      <p:pic>
        <p:nvPicPr>
          <p:cNvPr id="92175" name="Picture 15" descr="terrified-look-on-his-face-while-white-water-rafti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1800" y="3657600"/>
            <a:ext cx="2516188"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6" name="Text Box 16"/>
          <p:cNvSpPr txBox="1">
            <a:spLocks noChangeArrowheads="1"/>
          </p:cNvSpPr>
          <p:nvPr/>
        </p:nvSpPr>
        <p:spPr bwMode="auto">
          <a:xfrm>
            <a:off x="2133600" y="381001"/>
            <a:ext cx="28194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3. The phosphates can now be absorbed by plants and passed through the food chain.</a:t>
            </a:r>
          </a:p>
        </p:txBody>
      </p:sp>
      <p:pic>
        <p:nvPicPr>
          <p:cNvPr id="92178" name="Picture 18" descr="tree_w_roo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304800"/>
            <a:ext cx="3349625" cy="320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9" name="Text Box 19"/>
          <p:cNvSpPr txBox="1">
            <a:spLocks noChangeArrowheads="1"/>
          </p:cNvSpPr>
          <p:nvPr/>
        </p:nvSpPr>
        <p:spPr bwMode="auto">
          <a:xfrm>
            <a:off x="7391400" y="4648200"/>
            <a:ext cx="152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a:t>PO</a:t>
            </a:r>
            <a:r>
              <a:rPr lang="en-US" altLang="en-US" sz="3200" baseline="-25000"/>
              <a:t>4</a:t>
            </a:r>
            <a:r>
              <a:rPr lang="en-US" altLang="en-US" sz="3200" baseline="30000"/>
              <a:t>-3</a:t>
            </a:r>
            <a:endParaRPr lang="en-US" altLang="en-US" sz="3200"/>
          </a:p>
        </p:txBody>
      </p:sp>
      <p:sp>
        <p:nvSpPr>
          <p:cNvPr id="92185" name="Text Box 25"/>
          <p:cNvSpPr txBox="1">
            <a:spLocks noChangeArrowheads="1"/>
          </p:cNvSpPr>
          <p:nvPr/>
        </p:nvSpPr>
        <p:spPr bwMode="auto">
          <a:xfrm>
            <a:off x="2438400" y="4114801"/>
            <a:ext cx="29718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4. Phosphates can be returned into the food web as decomposers remove animal waste…</a:t>
            </a:r>
          </a:p>
        </p:txBody>
      </p:sp>
      <p:pic>
        <p:nvPicPr>
          <p:cNvPr id="92187" name="Picture 27" descr="poop"/>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01000" y="1447800"/>
            <a:ext cx="53340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8" name="Text Box 28"/>
          <p:cNvSpPr txBox="1">
            <a:spLocks noChangeArrowheads="1"/>
          </p:cNvSpPr>
          <p:nvPr/>
        </p:nvSpPr>
        <p:spPr bwMode="auto">
          <a:xfrm>
            <a:off x="7924800" y="2362201"/>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PO</a:t>
            </a:r>
            <a:r>
              <a:rPr lang="en-US" altLang="en-US" baseline="-25000"/>
              <a:t>4</a:t>
            </a:r>
            <a:r>
              <a:rPr lang="en-US" altLang="en-US" baseline="30000"/>
              <a:t>-3</a:t>
            </a:r>
            <a:endParaRPr lang="en-US" altLang="en-US"/>
          </a:p>
        </p:txBody>
      </p:sp>
      <p:sp>
        <p:nvSpPr>
          <p:cNvPr id="92190" name="Text Box 30"/>
          <p:cNvSpPr txBox="1">
            <a:spLocks noChangeArrowheads="1"/>
          </p:cNvSpPr>
          <p:nvPr/>
        </p:nvSpPr>
        <p:spPr bwMode="auto">
          <a:xfrm>
            <a:off x="8763000" y="2362201"/>
            <a:ext cx="83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PO</a:t>
            </a:r>
            <a:r>
              <a:rPr lang="en-US" altLang="en-US" baseline="-25000"/>
              <a:t>4</a:t>
            </a:r>
            <a:r>
              <a:rPr lang="en-US" altLang="en-US" baseline="30000"/>
              <a:t>-3</a:t>
            </a:r>
          </a:p>
        </p:txBody>
      </p:sp>
      <p:sp>
        <p:nvSpPr>
          <p:cNvPr id="92192" name="Text Box 32"/>
          <p:cNvSpPr txBox="1">
            <a:spLocks noChangeArrowheads="1"/>
          </p:cNvSpPr>
          <p:nvPr/>
        </p:nvSpPr>
        <p:spPr bwMode="auto">
          <a:xfrm>
            <a:off x="7924800" y="2362201"/>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PO</a:t>
            </a:r>
            <a:r>
              <a:rPr lang="en-US" altLang="en-US" baseline="-25000"/>
              <a:t>4</a:t>
            </a:r>
            <a:r>
              <a:rPr lang="en-US" altLang="en-US" baseline="30000"/>
              <a:t>-3</a:t>
            </a:r>
            <a:endParaRPr lang="en-US" altLang="en-US"/>
          </a:p>
        </p:txBody>
      </p:sp>
      <p:sp>
        <p:nvSpPr>
          <p:cNvPr id="92193" name="Text Box 33"/>
          <p:cNvSpPr txBox="1">
            <a:spLocks noChangeArrowheads="1"/>
          </p:cNvSpPr>
          <p:nvPr/>
        </p:nvSpPr>
        <p:spPr bwMode="auto">
          <a:xfrm>
            <a:off x="8763000" y="2362201"/>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PO</a:t>
            </a:r>
            <a:r>
              <a:rPr lang="en-US" altLang="en-US" baseline="-25000"/>
              <a:t>4</a:t>
            </a:r>
            <a:r>
              <a:rPr lang="en-US" altLang="en-US" baseline="30000"/>
              <a:t>-3</a:t>
            </a:r>
            <a:endParaRPr lang="en-US" altLang="en-US"/>
          </a:p>
        </p:txBody>
      </p:sp>
      <p:sp>
        <p:nvSpPr>
          <p:cNvPr id="92194" name="Text Box 34"/>
          <p:cNvSpPr txBox="1">
            <a:spLocks noChangeArrowheads="1"/>
          </p:cNvSpPr>
          <p:nvPr/>
        </p:nvSpPr>
        <p:spPr bwMode="auto">
          <a:xfrm>
            <a:off x="6400800" y="4038601"/>
            <a:ext cx="33528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t>…or the phosphates can be transformed into rock and fossils where they will sit for millions of years.</a:t>
            </a:r>
          </a:p>
        </p:txBody>
      </p:sp>
      <p:pic>
        <p:nvPicPr>
          <p:cNvPr id="92195" name="Picture 35" descr="russian-pleistocene-wolf-skelet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3601" y="3962401"/>
            <a:ext cx="3648075" cy="243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5" name="Picture 5" descr="808103_Rock_cliffs_everywhe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28600"/>
            <a:ext cx="46482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8903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2168"/>
                                        </p:tgtEl>
                                        <p:attrNameLst>
                                          <p:attrName>style.visibility</p:attrName>
                                        </p:attrNameLst>
                                      </p:cBhvr>
                                      <p:to>
                                        <p:strVal val="hidden"/>
                                      </p:to>
                                    </p:set>
                                  </p:childTnLst>
                                </p:cTn>
                              </p:par>
                            </p:childTnLst>
                          </p:cTn>
                        </p:par>
                        <p:par>
                          <p:cTn id="7" fill="hold" nodeType="afterGroup">
                            <p:stCondLst>
                              <p:cond delay="0"/>
                            </p:stCondLst>
                            <p:childTnLst>
                              <p:par>
                                <p:cTn id="8" presetID="9" presetClass="entr" presetSubtype="0" fill="hold" grpId="0" nodeType="afterEffect">
                                  <p:stCondLst>
                                    <p:cond delay="0"/>
                                  </p:stCondLst>
                                  <p:childTnLst>
                                    <p:set>
                                      <p:cBhvr>
                                        <p:cTn id="9" dur="1" fill="hold">
                                          <p:stCondLst>
                                            <p:cond delay="0"/>
                                          </p:stCondLst>
                                        </p:cTn>
                                        <p:tgtEl>
                                          <p:spTgt spid="92169"/>
                                        </p:tgtEl>
                                        <p:attrNameLst>
                                          <p:attrName>style.visibility</p:attrName>
                                        </p:attrNameLst>
                                      </p:cBhvr>
                                      <p:to>
                                        <p:strVal val="visible"/>
                                      </p:to>
                                    </p:set>
                                    <p:animEffect transition="in" filter="dissolve">
                                      <p:cBhvr>
                                        <p:cTn id="10" dur="500"/>
                                        <p:tgtEl>
                                          <p:spTgt spid="9216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xit" presetSubtype="0" fill="hold" nodeType="clickEffect">
                                  <p:stCondLst>
                                    <p:cond delay="0"/>
                                  </p:stCondLst>
                                  <p:childTnLst>
                                    <p:animEffect transition="out" filter="dissolve">
                                      <p:cBhvr>
                                        <p:cTn id="14" dur="2000"/>
                                        <p:tgtEl>
                                          <p:spTgt spid="92165"/>
                                        </p:tgtEl>
                                      </p:cBhvr>
                                    </p:animEffect>
                                    <p:set>
                                      <p:cBhvr>
                                        <p:cTn id="15" dur="1" fill="hold">
                                          <p:stCondLst>
                                            <p:cond delay="1999"/>
                                          </p:stCondLst>
                                        </p:cTn>
                                        <p:tgtEl>
                                          <p:spTgt spid="92165"/>
                                        </p:tgtEl>
                                        <p:attrNameLst>
                                          <p:attrName>style.visibility</p:attrName>
                                        </p:attrNameLst>
                                      </p:cBhvr>
                                      <p:to>
                                        <p:strVal val="hidden"/>
                                      </p:to>
                                    </p:set>
                                  </p:childTnLst>
                                </p:cTn>
                              </p:par>
                              <p:par>
                                <p:cTn id="16" presetID="9" presetClass="exit" presetSubtype="0" fill="hold" nodeType="withEffect">
                                  <p:stCondLst>
                                    <p:cond delay="0"/>
                                  </p:stCondLst>
                                  <p:childTnLst>
                                    <p:animEffect transition="out" filter="dissolve">
                                      <p:cBhvr>
                                        <p:cTn id="17" dur="2000"/>
                                        <p:tgtEl>
                                          <p:spTgt spid="92167"/>
                                        </p:tgtEl>
                                      </p:cBhvr>
                                    </p:animEffect>
                                    <p:set>
                                      <p:cBhvr>
                                        <p:cTn id="18" dur="1" fill="hold">
                                          <p:stCondLst>
                                            <p:cond delay="1999"/>
                                          </p:stCondLst>
                                        </p:cTn>
                                        <p:tgtEl>
                                          <p:spTgt spid="92167"/>
                                        </p:tgtEl>
                                        <p:attrNameLst>
                                          <p:attrName>style.visibility</p:attrName>
                                        </p:attrNameLst>
                                      </p:cBhvr>
                                      <p:to>
                                        <p:strVal val="hidden"/>
                                      </p:to>
                                    </p:set>
                                  </p:childTnLst>
                                </p:cTn>
                              </p:par>
                              <p:par>
                                <p:cTn id="19" presetID="9" presetClass="entr" presetSubtype="0" fill="hold" grpId="0" nodeType="withEffect">
                                  <p:stCondLst>
                                    <p:cond delay="0"/>
                                  </p:stCondLst>
                                  <p:childTnLst>
                                    <p:set>
                                      <p:cBhvr>
                                        <p:cTn id="20" dur="1" fill="hold">
                                          <p:stCondLst>
                                            <p:cond delay="0"/>
                                          </p:stCondLst>
                                        </p:cTn>
                                        <p:tgtEl>
                                          <p:spTgt spid="92173"/>
                                        </p:tgtEl>
                                        <p:attrNameLst>
                                          <p:attrName>style.visibility</p:attrName>
                                        </p:attrNameLst>
                                      </p:cBhvr>
                                      <p:to>
                                        <p:strVal val="visible"/>
                                      </p:to>
                                    </p:set>
                                    <p:animEffect transition="in" filter="dissolve">
                                      <p:cBhvr>
                                        <p:cTn id="21" dur="2000"/>
                                        <p:tgtEl>
                                          <p:spTgt spid="9217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92172"/>
                                        </p:tgtEl>
                                        <p:attrNameLst>
                                          <p:attrName>style.visibility</p:attrName>
                                        </p:attrNameLst>
                                      </p:cBhvr>
                                      <p:to>
                                        <p:strVal val="visible"/>
                                      </p:to>
                                    </p:set>
                                    <p:animEffect transition="in" filter="dissolve">
                                      <p:cBhvr>
                                        <p:cTn id="24" dur="2000"/>
                                        <p:tgtEl>
                                          <p:spTgt spid="92172"/>
                                        </p:tgtEl>
                                      </p:cBhvr>
                                    </p:animEffect>
                                  </p:childTnLst>
                                </p:cTn>
                              </p:par>
                            </p:childTnLst>
                          </p:cTn>
                        </p:par>
                        <p:par>
                          <p:cTn id="25" fill="hold" nodeType="afterGroup">
                            <p:stCondLst>
                              <p:cond delay="2000"/>
                            </p:stCondLst>
                            <p:childTnLst>
                              <p:par>
                                <p:cTn id="26" presetID="9" presetClass="entr" presetSubtype="0" fill="hold" nodeType="afterEffect">
                                  <p:stCondLst>
                                    <p:cond delay="0"/>
                                  </p:stCondLst>
                                  <p:childTnLst>
                                    <p:set>
                                      <p:cBhvr>
                                        <p:cTn id="27" dur="1" fill="hold">
                                          <p:stCondLst>
                                            <p:cond delay="0"/>
                                          </p:stCondLst>
                                        </p:cTn>
                                        <p:tgtEl>
                                          <p:spTgt spid="92175"/>
                                        </p:tgtEl>
                                        <p:attrNameLst>
                                          <p:attrName>style.visibility</p:attrName>
                                        </p:attrNameLst>
                                      </p:cBhvr>
                                      <p:to>
                                        <p:strVal val="visible"/>
                                      </p:to>
                                    </p:set>
                                    <p:animEffect transition="in" filter="dissolve">
                                      <p:cBhvr>
                                        <p:cTn id="28" dur="500"/>
                                        <p:tgtEl>
                                          <p:spTgt spid="92175"/>
                                        </p:tgtEl>
                                      </p:cBhvr>
                                    </p:animEffect>
                                  </p:childTnLst>
                                </p:cTn>
                              </p:par>
                            </p:childTnLst>
                          </p:cTn>
                        </p:par>
                        <p:par>
                          <p:cTn id="29" fill="hold" nodeType="afterGroup">
                            <p:stCondLst>
                              <p:cond delay="2500"/>
                            </p:stCondLst>
                            <p:childTnLst>
                              <p:par>
                                <p:cTn id="30" presetID="59" presetClass="path" presetSubtype="0" accel="50000" decel="50000" fill="hold" grpId="1" nodeType="afterEffect">
                                  <p:stCondLst>
                                    <p:cond delay="1000"/>
                                  </p:stCondLst>
                                  <p:childTnLst>
                                    <p:animMotion origin="layout" path="M -0.00017 -0.00023 C 0.02188 -0.03727 0.07934 -0.02222 0.12917 0.03172 C 0.18038 0.08658 0.20469 0.15787 0.18247 0.19491 C 0.16007 0.23079 0.18438 0.30232 0.23576 0.35718 C 0.28524 0.41065 0.34306 0.42662 0.36458 0.38959 " pathEditMode="relative" rAng="2328697" ptsTypes="fffff">
                                      <p:cBhvr>
                                        <p:cTn id="31" dur="2000" fill="hold"/>
                                        <p:tgtEl>
                                          <p:spTgt spid="92172"/>
                                        </p:tgtEl>
                                        <p:attrNameLst>
                                          <p:attrName>ppt_x</p:attrName>
                                          <p:attrName>ppt_y</p:attrName>
                                        </p:attrNameLst>
                                      </p:cBhvr>
                                      <p:rCtr x="18264" y="19468"/>
                                    </p:animMotion>
                                  </p:childTnLst>
                                </p:cTn>
                              </p:par>
                              <p:par>
                                <p:cTn id="32" presetID="63" presetClass="path" presetSubtype="0" accel="50000" decel="50000" fill="hold" grpId="1" nodeType="withEffect">
                                  <p:stCondLst>
                                    <p:cond delay="1000"/>
                                  </p:stCondLst>
                                  <p:childTnLst>
                                    <p:animMotion origin="layout" path="M -3.33333E-6 -7.40741E-7 L 0.38334 0.00232 " pathEditMode="relative" rAng="0" ptsTypes="AA">
                                      <p:cBhvr>
                                        <p:cTn id="33" dur="2000" fill="hold"/>
                                        <p:tgtEl>
                                          <p:spTgt spid="92173"/>
                                        </p:tgtEl>
                                        <p:attrNameLst>
                                          <p:attrName>ppt_x</p:attrName>
                                          <p:attrName>ppt_y</p:attrName>
                                        </p:attrNameLst>
                                      </p:cBhvr>
                                      <p:rCtr x="19167" y="116"/>
                                    </p:animMotion>
                                  </p:childTnLst>
                                </p:cTn>
                              </p:par>
                            </p:childTnLst>
                          </p:cTn>
                        </p:par>
                        <p:par>
                          <p:cTn id="34" fill="hold" nodeType="afterGroup">
                            <p:stCondLst>
                              <p:cond delay="5500"/>
                            </p:stCondLst>
                            <p:childTnLst>
                              <p:par>
                                <p:cTn id="35" presetID="1" presetClass="exit" presetSubtype="0" fill="hold" grpId="2" nodeType="afterEffect">
                                  <p:stCondLst>
                                    <p:cond delay="0"/>
                                  </p:stCondLst>
                                  <p:childTnLst>
                                    <p:set>
                                      <p:cBhvr>
                                        <p:cTn id="36" dur="1" fill="hold">
                                          <p:stCondLst>
                                            <p:cond delay="0"/>
                                          </p:stCondLst>
                                        </p:cTn>
                                        <p:tgtEl>
                                          <p:spTgt spid="92172"/>
                                        </p:tgtEl>
                                        <p:attrNameLst>
                                          <p:attrName>style.visibility</p:attrName>
                                        </p:attrNameLst>
                                      </p:cBhvr>
                                      <p:to>
                                        <p:strVal val="hidden"/>
                                      </p:to>
                                    </p:set>
                                  </p:childTnLst>
                                </p:cTn>
                              </p:par>
                            </p:childTnLst>
                          </p:cTn>
                        </p:par>
                        <p:par>
                          <p:cTn id="37" fill="hold" nodeType="afterGroup">
                            <p:stCondLst>
                              <p:cond delay="5500"/>
                            </p:stCondLst>
                            <p:childTnLst>
                              <p:par>
                                <p:cTn id="38" presetID="1" presetClass="exit" presetSubtype="0" fill="hold" grpId="2" nodeType="afterEffect">
                                  <p:stCondLst>
                                    <p:cond delay="0"/>
                                  </p:stCondLst>
                                  <p:childTnLst>
                                    <p:set>
                                      <p:cBhvr>
                                        <p:cTn id="39" dur="1" fill="hold">
                                          <p:stCondLst>
                                            <p:cond delay="0"/>
                                          </p:stCondLst>
                                        </p:cTn>
                                        <p:tgtEl>
                                          <p:spTgt spid="92173"/>
                                        </p:tgtEl>
                                        <p:attrNameLst>
                                          <p:attrName>style.visibility</p:attrName>
                                        </p:attrNameLst>
                                      </p:cBhvr>
                                      <p:to>
                                        <p:strVal val="hidden"/>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xit" presetSubtype="0" fill="hold" grpId="1" nodeType="clickEffect">
                                  <p:stCondLst>
                                    <p:cond delay="0"/>
                                  </p:stCondLst>
                                  <p:childTnLst>
                                    <p:set>
                                      <p:cBhvr>
                                        <p:cTn id="43" dur="1" fill="hold">
                                          <p:stCondLst>
                                            <p:cond delay="0"/>
                                          </p:stCondLst>
                                        </p:cTn>
                                        <p:tgtEl>
                                          <p:spTgt spid="92169"/>
                                        </p:tgtEl>
                                        <p:attrNameLst>
                                          <p:attrName>style.visibility</p:attrName>
                                        </p:attrNameLst>
                                      </p:cBhvr>
                                      <p:to>
                                        <p:strVal val="hidden"/>
                                      </p:to>
                                    </p:set>
                                  </p:childTnLst>
                                </p:cTn>
                              </p:par>
                            </p:childTnLst>
                          </p:cTn>
                        </p:par>
                        <p:par>
                          <p:cTn id="44" fill="hold" nodeType="afterGroup">
                            <p:stCondLst>
                              <p:cond delay="0"/>
                            </p:stCondLst>
                            <p:childTnLst>
                              <p:par>
                                <p:cTn id="45" presetID="9" presetClass="entr" presetSubtype="0" fill="hold" grpId="0" nodeType="afterEffect">
                                  <p:stCondLst>
                                    <p:cond delay="0"/>
                                  </p:stCondLst>
                                  <p:childTnLst>
                                    <p:set>
                                      <p:cBhvr>
                                        <p:cTn id="46" dur="1" fill="hold">
                                          <p:stCondLst>
                                            <p:cond delay="0"/>
                                          </p:stCondLst>
                                        </p:cTn>
                                        <p:tgtEl>
                                          <p:spTgt spid="92176"/>
                                        </p:tgtEl>
                                        <p:attrNameLst>
                                          <p:attrName>style.visibility</p:attrName>
                                        </p:attrNameLst>
                                      </p:cBhvr>
                                      <p:to>
                                        <p:strVal val="visible"/>
                                      </p:to>
                                    </p:set>
                                    <p:animEffect transition="in" filter="dissolve">
                                      <p:cBhvr>
                                        <p:cTn id="47" dur="500"/>
                                        <p:tgtEl>
                                          <p:spTgt spid="9217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xit" presetSubtype="0" fill="hold" nodeType="clickEffect">
                                  <p:stCondLst>
                                    <p:cond delay="0"/>
                                  </p:stCondLst>
                                  <p:childTnLst>
                                    <p:animEffect transition="out" filter="dissolve">
                                      <p:cBhvr>
                                        <p:cTn id="51" dur="500"/>
                                        <p:tgtEl>
                                          <p:spTgt spid="92175"/>
                                        </p:tgtEl>
                                      </p:cBhvr>
                                    </p:animEffect>
                                    <p:set>
                                      <p:cBhvr>
                                        <p:cTn id="52" dur="1" fill="hold">
                                          <p:stCondLst>
                                            <p:cond delay="499"/>
                                          </p:stCondLst>
                                        </p:cTn>
                                        <p:tgtEl>
                                          <p:spTgt spid="92175"/>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92178"/>
                                        </p:tgtEl>
                                        <p:attrNameLst>
                                          <p:attrName>style.visibility</p:attrName>
                                        </p:attrNameLst>
                                      </p:cBhvr>
                                      <p:to>
                                        <p:strVal val="visible"/>
                                      </p:to>
                                    </p:set>
                                  </p:childTnLst>
                                </p:cTn>
                              </p:par>
                              <p:par>
                                <p:cTn id="55" presetID="9" presetClass="entr" presetSubtype="0" fill="hold" grpId="0" nodeType="withEffect">
                                  <p:stCondLst>
                                    <p:cond delay="0"/>
                                  </p:stCondLst>
                                  <p:childTnLst>
                                    <p:set>
                                      <p:cBhvr>
                                        <p:cTn id="56" dur="1" fill="hold">
                                          <p:stCondLst>
                                            <p:cond delay="0"/>
                                          </p:stCondLst>
                                        </p:cTn>
                                        <p:tgtEl>
                                          <p:spTgt spid="92179"/>
                                        </p:tgtEl>
                                        <p:attrNameLst>
                                          <p:attrName>style.visibility</p:attrName>
                                        </p:attrNameLst>
                                      </p:cBhvr>
                                      <p:to>
                                        <p:strVal val="visible"/>
                                      </p:to>
                                    </p:set>
                                    <p:animEffect transition="in" filter="dissolve">
                                      <p:cBhvr>
                                        <p:cTn id="57" dur="500"/>
                                        <p:tgtEl>
                                          <p:spTgt spid="92179"/>
                                        </p:tgtEl>
                                      </p:cBhvr>
                                    </p:animEffect>
                                  </p:childTnLst>
                                </p:cTn>
                              </p:par>
                            </p:childTnLst>
                          </p:cTn>
                        </p:par>
                        <p:par>
                          <p:cTn id="58" fill="hold" nodeType="afterGroup">
                            <p:stCondLst>
                              <p:cond delay="500"/>
                            </p:stCondLst>
                            <p:childTnLst>
                              <p:par>
                                <p:cTn id="59" presetID="64" presetClass="path" presetSubtype="0" accel="50000" decel="50000" fill="hold" grpId="1" nodeType="afterEffect">
                                  <p:stCondLst>
                                    <p:cond delay="1000"/>
                                  </p:stCondLst>
                                  <p:childTnLst>
                                    <p:animMotion origin="layout" path="M 1.11022E-16 2.59259E-6 L 0.01667 -0.33102 " pathEditMode="relative" rAng="0" ptsTypes="AA">
                                      <p:cBhvr>
                                        <p:cTn id="60" dur="2000" fill="hold"/>
                                        <p:tgtEl>
                                          <p:spTgt spid="92179"/>
                                        </p:tgtEl>
                                        <p:attrNameLst>
                                          <p:attrName>ppt_x</p:attrName>
                                          <p:attrName>ppt_y</p:attrName>
                                        </p:attrNameLst>
                                      </p:cBhvr>
                                      <p:rCtr x="833" y="-16551"/>
                                    </p:animMotion>
                                  </p:childTnLst>
                                </p:cTn>
                              </p:par>
                            </p:childTnLst>
                          </p:cTn>
                        </p:par>
                        <p:par>
                          <p:cTn id="61" fill="hold" nodeType="afterGroup">
                            <p:stCondLst>
                              <p:cond delay="3500"/>
                            </p:stCondLst>
                            <p:childTnLst>
                              <p:par>
                                <p:cTn id="62" presetID="2" presetClass="entr" presetSubtype="8" fill="hold" nodeType="afterEffect">
                                  <p:stCondLst>
                                    <p:cond delay="500"/>
                                  </p:stCondLst>
                                  <p:childTnLst>
                                    <p:set>
                                      <p:cBhvr>
                                        <p:cTn id="63" dur="1" fill="hold">
                                          <p:stCondLst>
                                            <p:cond delay="0"/>
                                          </p:stCondLst>
                                        </p:cTn>
                                        <p:tgtEl>
                                          <p:spTgt spid="92182"/>
                                        </p:tgtEl>
                                        <p:attrNameLst>
                                          <p:attrName>style.visibility</p:attrName>
                                        </p:attrNameLst>
                                      </p:cBhvr>
                                      <p:to>
                                        <p:strVal val="visible"/>
                                      </p:to>
                                    </p:set>
                                    <p:anim calcmode="lin" valueType="num">
                                      <p:cBhvr additive="base">
                                        <p:cTn id="64" dur="500" fill="hold"/>
                                        <p:tgtEl>
                                          <p:spTgt spid="92182"/>
                                        </p:tgtEl>
                                        <p:attrNameLst>
                                          <p:attrName>ppt_x</p:attrName>
                                        </p:attrNameLst>
                                      </p:cBhvr>
                                      <p:tavLst>
                                        <p:tav tm="0">
                                          <p:val>
                                            <p:strVal val="0-#ppt_w/2"/>
                                          </p:val>
                                        </p:tav>
                                        <p:tav tm="100000">
                                          <p:val>
                                            <p:strVal val="#ppt_x"/>
                                          </p:val>
                                        </p:tav>
                                      </p:tavLst>
                                    </p:anim>
                                    <p:anim calcmode="lin" valueType="num">
                                      <p:cBhvr additive="base">
                                        <p:cTn id="65" dur="500" fill="hold"/>
                                        <p:tgtEl>
                                          <p:spTgt spid="92182"/>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4500"/>
                            </p:stCondLst>
                            <p:childTnLst>
                              <p:par>
                                <p:cTn id="67" presetID="9" presetClass="exit" presetSubtype="0" fill="hold" nodeType="afterEffect">
                                  <p:stCondLst>
                                    <p:cond delay="1000"/>
                                  </p:stCondLst>
                                  <p:childTnLst>
                                    <p:animEffect transition="out" filter="dissolve">
                                      <p:cBhvr>
                                        <p:cTn id="68" dur="500"/>
                                        <p:tgtEl>
                                          <p:spTgt spid="92178"/>
                                        </p:tgtEl>
                                      </p:cBhvr>
                                    </p:animEffect>
                                    <p:set>
                                      <p:cBhvr>
                                        <p:cTn id="69" dur="1" fill="hold">
                                          <p:stCondLst>
                                            <p:cond delay="499"/>
                                          </p:stCondLst>
                                        </p:cTn>
                                        <p:tgtEl>
                                          <p:spTgt spid="92178"/>
                                        </p:tgtEl>
                                        <p:attrNameLst>
                                          <p:attrName>style.visibility</p:attrName>
                                        </p:attrNameLst>
                                      </p:cBhvr>
                                      <p:to>
                                        <p:strVal val="hidden"/>
                                      </p:to>
                                    </p:set>
                                  </p:childTnLst>
                                </p:cTn>
                              </p:par>
                            </p:childTnLst>
                          </p:cTn>
                        </p:par>
                        <p:par>
                          <p:cTn id="70" fill="hold" nodeType="afterGroup">
                            <p:stCondLst>
                              <p:cond delay="6000"/>
                            </p:stCondLst>
                            <p:childTnLst>
                              <p:par>
                                <p:cTn id="71" presetID="35" presetClass="path" presetSubtype="0" accel="50000" decel="50000" fill="hold" grpId="2" nodeType="afterEffect">
                                  <p:stCondLst>
                                    <p:cond delay="0"/>
                                  </p:stCondLst>
                                  <p:childTnLst>
                                    <p:animMotion origin="layout" path="M 0.01667 -0.33102 L -0.16667 -0.51991 " pathEditMode="relative" rAng="0" ptsTypes="AA">
                                      <p:cBhvr>
                                        <p:cTn id="72" dur="2000" fill="hold"/>
                                        <p:tgtEl>
                                          <p:spTgt spid="92179"/>
                                        </p:tgtEl>
                                        <p:attrNameLst>
                                          <p:attrName>ppt_x</p:attrName>
                                          <p:attrName>ppt_y</p:attrName>
                                        </p:attrNameLst>
                                      </p:cBhvr>
                                      <p:rCtr x="-9167" y="-9444"/>
                                    </p:animMotion>
                                  </p:childTnLst>
                                </p:cTn>
                              </p:par>
                            </p:childTnLst>
                          </p:cTn>
                        </p:par>
                        <p:par>
                          <p:cTn id="73" fill="hold" nodeType="afterGroup">
                            <p:stCondLst>
                              <p:cond delay="8000"/>
                            </p:stCondLst>
                            <p:childTnLst>
                              <p:par>
                                <p:cTn id="74" presetID="2" presetClass="entr" presetSubtype="2" fill="hold" nodeType="afterEffect">
                                  <p:stCondLst>
                                    <p:cond delay="1000"/>
                                  </p:stCondLst>
                                  <p:childTnLst>
                                    <p:set>
                                      <p:cBhvr>
                                        <p:cTn id="75" dur="1" fill="hold">
                                          <p:stCondLst>
                                            <p:cond delay="0"/>
                                          </p:stCondLst>
                                        </p:cTn>
                                        <p:tgtEl>
                                          <p:spTgt spid="92184"/>
                                        </p:tgtEl>
                                        <p:attrNameLst>
                                          <p:attrName>style.visibility</p:attrName>
                                        </p:attrNameLst>
                                      </p:cBhvr>
                                      <p:to>
                                        <p:strVal val="visible"/>
                                      </p:to>
                                    </p:set>
                                    <p:anim calcmode="lin" valueType="num">
                                      <p:cBhvr additive="base">
                                        <p:cTn id="76" dur="1000" fill="hold"/>
                                        <p:tgtEl>
                                          <p:spTgt spid="92184"/>
                                        </p:tgtEl>
                                        <p:attrNameLst>
                                          <p:attrName>ppt_x</p:attrName>
                                        </p:attrNameLst>
                                      </p:cBhvr>
                                      <p:tavLst>
                                        <p:tav tm="0">
                                          <p:val>
                                            <p:strVal val="1+#ppt_w/2"/>
                                          </p:val>
                                        </p:tav>
                                        <p:tav tm="100000">
                                          <p:val>
                                            <p:strVal val="#ppt_x"/>
                                          </p:val>
                                        </p:tav>
                                      </p:tavLst>
                                    </p:anim>
                                    <p:anim calcmode="lin" valueType="num">
                                      <p:cBhvr additive="base">
                                        <p:cTn id="77" dur="1000" fill="hold"/>
                                        <p:tgtEl>
                                          <p:spTgt spid="92184"/>
                                        </p:tgtEl>
                                        <p:attrNameLst>
                                          <p:attrName>ppt_y</p:attrName>
                                        </p:attrNameLst>
                                      </p:cBhvr>
                                      <p:tavLst>
                                        <p:tav tm="0">
                                          <p:val>
                                            <p:strVal val="#ppt_y"/>
                                          </p:val>
                                        </p:tav>
                                        <p:tav tm="100000">
                                          <p:val>
                                            <p:strVal val="#ppt_y"/>
                                          </p:val>
                                        </p:tav>
                                      </p:tavLst>
                                    </p:anim>
                                  </p:childTnLst>
                                </p:cTn>
                              </p:par>
                            </p:childTnLst>
                          </p:cTn>
                        </p:par>
                        <p:par>
                          <p:cTn id="78" fill="hold" nodeType="afterGroup">
                            <p:stCondLst>
                              <p:cond delay="10000"/>
                            </p:stCondLst>
                            <p:childTnLst>
                              <p:par>
                                <p:cTn id="79" presetID="9" presetClass="exit" presetSubtype="0" fill="hold" nodeType="afterEffect">
                                  <p:stCondLst>
                                    <p:cond delay="1000"/>
                                  </p:stCondLst>
                                  <p:childTnLst>
                                    <p:animEffect transition="out" filter="dissolve">
                                      <p:cBhvr>
                                        <p:cTn id="80" dur="500"/>
                                        <p:tgtEl>
                                          <p:spTgt spid="92182"/>
                                        </p:tgtEl>
                                      </p:cBhvr>
                                    </p:animEffect>
                                    <p:set>
                                      <p:cBhvr>
                                        <p:cTn id="81" dur="1" fill="hold">
                                          <p:stCondLst>
                                            <p:cond delay="499"/>
                                          </p:stCondLst>
                                        </p:cTn>
                                        <p:tgtEl>
                                          <p:spTgt spid="92182"/>
                                        </p:tgtEl>
                                        <p:attrNameLst>
                                          <p:attrName>style.visibility</p:attrName>
                                        </p:attrNameLst>
                                      </p:cBhvr>
                                      <p:to>
                                        <p:strVal val="hidden"/>
                                      </p:to>
                                    </p:set>
                                  </p:childTnLst>
                                </p:cTn>
                              </p:par>
                            </p:childTnLst>
                          </p:cTn>
                        </p:par>
                        <p:par>
                          <p:cTn id="82" fill="hold" nodeType="afterGroup">
                            <p:stCondLst>
                              <p:cond delay="11500"/>
                            </p:stCondLst>
                            <p:childTnLst>
                              <p:par>
                                <p:cTn id="83" presetID="63" presetClass="path" presetSubtype="0" accel="50000" decel="50000" fill="hold" grpId="3" nodeType="afterEffect">
                                  <p:stCondLst>
                                    <p:cond delay="1000"/>
                                  </p:stCondLst>
                                  <p:childTnLst>
                                    <p:animMotion origin="layout" path="M -0.16667 -0.51991 L -0.06667 -0.51991 " pathEditMode="relative" rAng="0" ptsTypes="AA">
                                      <p:cBhvr>
                                        <p:cTn id="84" dur="2000" fill="hold"/>
                                        <p:tgtEl>
                                          <p:spTgt spid="92179"/>
                                        </p:tgtEl>
                                        <p:attrNameLst>
                                          <p:attrName>ppt_x</p:attrName>
                                          <p:attrName>ppt_y</p:attrName>
                                        </p:attrNameLst>
                                      </p:cBhvr>
                                      <p:rCtr x="5000" y="0"/>
                                    </p:animMotion>
                                  </p:childTnLst>
                                </p:cTn>
                              </p:par>
                            </p:childTnLst>
                          </p:cTn>
                        </p:par>
                      </p:childTnLst>
                    </p:cTn>
                  </p:par>
                  <p:par>
                    <p:cTn id="85" fill="hold" nodeType="clickPar">
                      <p:stCondLst>
                        <p:cond delay="indefinite"/>
                      </p:stCondLst>
                      <p:childTnLst>
                        <p:par>
                          <p:cTn id="86" fill="hold" nodeType="withGroup">
                            <p:stCondLst>
                              <p:cond delay="0"/>
                            </p:stCondLst>
                            <p:childTnLst>
                              <p:par>
                                <p:cTn id="87" presetID="1" presetClass="exit" presetSubtype="0" fill="hold" grpId="1" nodeType="clickEffect">
                                  <p:stCondLst>
                                    <p:cond delay="0"/>
                                  </p:stCondLst>
                                  <p:childTnLst>
                                    <p:set>
                                      <p:cBhvr>
                                        <p:cTn id="88" dur="1" fill="hold">
                                          <p:stCondLst>
                                            <p:cond delay="0"/>
                                          </p:stCondLst>
                                        </p:cTn>
                                        <p:tgtEl>
                                          <p:spTgt spid="92176"/>
                                        </p:tgtEl>
                                        <p:attrNameLst>
                                          <p:attrName>style.visibility</p:attrName>
                                        </p:attrNameLst>
                                      </p:cBhvr>
                                      <p:to>
                                        <p:strVal val="hidden"/>
                                      </p:to>
                                    </p:set>
                                  </p:childTnLst>
                                </p:cTn>
                              </p:par>
                            </p:childTnLst>
                          </p:cTn>
                        </p:par>
                        <p:par>
                          <p:cTn id="89" fill="hold" nodeType="afterGroup">
                            <p:stCondLst>
                              <p:cond delay="0"/>
                            </p:stCondLst>
                            <p:childTnLst>
                              <p:par>
                                <p:cTn id="90" presetID="9" presetClass="entr" presetSubtype="0" fill="hold" grpId="0" nodeType="afterEffect">
                                  <p:stCondLst>
                                    <p:cond delay="0"/>
                                  </p:stCondLst>
                                  <p:childTnLst>
                                    <p:set>
                                      <p:cBhvr>
                                        <p:cTn id="91" dur="1" fill="hold">
                                          <p:stCondLst>
                                            <p:cond delay="0"/>
                                          </p:stCondLst>
                                        </p:cTn>
                                        <p:tgtEl>
                                          <p:spTgt spid="92185"/>
                                        </p:tgtEl>
                                        <p:attrNameLst>
                                          <p:attrName>style.visibility</p:attrName>
                                        </p:attrNameLst>
                                      </p:cBhvr>
                                      <p:to>
                                        <p:strVal val="visible"/>
                                      </p:to>
                                    </p:set>
                                    <p:animEffect transition="in" filter="dissolve">
                                      <p:cBhvr>
                                        <p:cTn id="92" dur="500"/>
                                        <p:tgtEl>
                                          <p:spTgt spid="92185"/>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1" presetClass="entr" presetSubtype="0" fill="hold" nodeType="clickEffect">
                                  <p:stCondLst>
                                    <p:cond delay="0"/>
                                  </p:stCondLst>
                                  <p:childTnLst>
                                    <p:set>
                                      <p:cBhvr>
                                        <p:cTn id="96" dur="1" fill="hold">
                                          <p:stCondLst>
                                            <p:cond delay="0"/>
                                          </p:stCondLst>
                                        </p:cTn>
                                        <p:tgtEl>
                                          <p:spTgt spid="92187"/>
                                        </p:tgtEl>
                                        <p:attrNameLst>
                                          <p:attrName>style.visibility</p:attrName>
                                        </p:attrNameLst>
                                      </p:cBhvr>
                                      <p:to>
                                        <p:strVal val="visible"/>
                                      </p:to>
                                    </p:set>
                                  </p:childTnLst>
                                </p:cTn>
                              </p:par>
                              <p:par>
                                <p:cTn id="97" presetID="1" presetClass="exit" presetSubtype="0" fill="hold" grpId="4" nodeType="withEffect">
                                  <p:stCondLst>
                                    <p:cond delay="0"/>
                                  </p:stCondLst>
                                  <p:childTnLst>
                                    <p:set>
                                      <p:cBhvr>
                                        <p:cTn id="98" dur="1" fill="hold">
                                          <p:stCondLst>
                                            <p:cond delay="0"/>
                                          </p:stCondLst>
                                        </p:cTn>
                                        <p:tgtEl>
                                          <p:spTgt spid="92179"/>
                                        </p:tgtEl>
                                        <p:attrNameLst>
                                          <p:attrName>style.visibility</p:attrName>
                                        </p:attrNameLst>
                                      </p:cBhvr>
                                      <p:to>
                                        <p:strVal val="hidden"/>
                                      </p:to>
                                    </p:set>
                                  </p:childTnLst>
                                </p:cTn>
                              </p:par>
                            </p:childTnLst>
                          </p:cTn>
                        </p:par>
                        <p:par>
                          <p:cTn id="99" fill="hold" nodeType="afterGroup">
                            <p:stCondLst>
                              <p:cond delay="0"/>
                            </p:stCondLst>
                            <p:childTnLst>
                              <p:par>
                                <p:cTn id="100" presetID="44" presetClass="path" presetSubtype="0" accel="50000" decel="50000" fill="hold" nodeType="afterEffect">
                                  <p:stCondLst>
                                    <p:cond delay="0"/>
                                  </p:stCondLst>
                                  <p:childTnLst>
                                    <p:animMotion origin="layout" path="M -0.00417 0.02315 L 0.02135 -0.03959 C 0.02691 -0.05347 0.0349 -0.06065 0.04323 -0.06065 C 0.05278 -0.06065 0.06042 -0.05347 0.06597 -0.03959 L 0.09167 0.02315 " pathEditMode="relative" rAng="0" ptsTypes="FffFF">
                                      <p:cBhvr>
                                        <p:cTn id="101" dur="500" fill="hold"/>
                                        <p:tgtEl>
                                          <p:spTgt spid="92187"/>
                                        </p:tgtEl>
                                        <p:attrNameLst>
                                          <p:attrName>ppt_x</p:attrName>
                                          <p:attrName>ppt_y</p:attrName>
                                        </p:attrNameLst>
                                      </p:cBhvr>
                                      <p:rCtr x="4792" y="-4190"/>
                                    </p:animMotion>
                                  </p:childTnLst>
                                </p:cTn>
                              </p:par>
                            </p:childTnLst>
                          </p:cTn>
                        </p:par>
                        <p:par>
                          <p:cTn id="102" fill="hold" nodeType="afterGroup">
                            <p:stCondLst>
                              <p:cond delay="500"/>
                            </p:stCondLst>
                            <p:childTnLst>
                              <p:par>
                                <p:cTn id="103" presetID="42" presetClass="exit" presetSubtype="0" fill="hold" nodeType="afterEffect">
                                  <p:stCondLst>
                                    <p:cond delay="1500"/>
                                  </p:stCondLst>
                                  <p:childTnLst>
                                    <p:animEffect transition="out" filter="fade">
                                      <p:cBhvr>
                                        <p:cTn id="104" dur="1000"/>
                                        <p:tgtEl>
                                          <p:spTgt spid="92187"/>
                                        </p:tgtEl>
                                      </p:cBhvr>
                                    </p:animEffect>
                                    <p:anim calcmode="lin" valueType="num">
                                      <p:cBhvr>
                                        <p:cTn id="105" dur="1000"/>
                                        <p:tgtEl>
                                          <p:spTgt spid="92187"/>
                                        </p:tgtEl>
                                        <p:attrNameLst>
                                          <p:attrName>ppt_x</p:attrName>
                                        </p:attrNameLst>
                                      </p:cBhvr>
                                      <p:tavLst>
                                        <p:tav tm="0">
                                          <p:val>
                                            <p:strVal val="ppt_x"/>
                                          </p:val>
                                        </p:tav>
                                        <p:tav tm="100000">
                                          <p:val>
                                            <p:strVal val="ppt_x"/>
                                          </p:val>
                                        </p:tav>
                                      </p:tavLst>
                                    </p:anim>
                                    <p:anim calcmode="lin" valueType="num">
                                      <p:cBhvr>
                                        <p:cTn id="106" dur="1000"/>
                                        <p:tgtEl>
                                          <p:spTgt spid="92187"/>
                                        </p:tgtEl>
                                        <p:attrNameLst>
                                          <p:attrName>ppt_y</p:attrName>
                                        </p:attrNameLst>
                                      </p:cBhvr>
                                      <p:tavLst>
                                        <p:tav tm="0">
                                          <p:val>
                                            <p:strVal val="ppt_y"/>
                                          </p:val>
                                        </p:tav>
                                        <p:tav tm="100000">
                                          <p:val>
                                            <p:strVal val="ppt_y+.1"/>
                                          </p:val>
                                        </p:tav>
                                      </p:tavLst>
                                    </p:anim>
                                    <p:set>
                                      <p:cBhvr>
                                        <p:cTn id="107" dur="1" fill="hold">
                                          <p:stCondLst>
                                            <p:cond delay="999"/>
                                          </p:stCondLst>
                                        </p:cTn>
                                        <p:tgtEl>
                                          <p:spTgt spid="92187"/>
                                        </p:tgtEl>
                                        <p:attrNameLst>
                                          <p:attrName>style.visibility</p:attrName>
                                        </p:attrNameLst>
                                      </p:cBhvr>
                                      <p:to>
                                        <p:strVal val="hidden"/>
                                      </p:to>
                                    </p:set>
                                  </p:childTnLst>
                                </p:cTn>
                              </p:par>
                              <p:par>
                                <p:cTn id="108" presetID="42" presetClass="exit" presetSubtype="0" fill="hold" nodeType="withEffect">
                                  <p:stCondLst>
                                    <p:cond delay="1500"/>
                                  </p:stCondLst>
                                  <p:childTnLst>
                                    <p:animEffect transition="out" filter="fade">
                                      <p:cBhvr>
                                        <p:cTn id="109" dur="1000"/>
                                        <p:tgtEl>
                                          <p:spTgt spid="92184"/>
                                        </p:tgtEl>
                                      </p:cBhvr>
                                    </p:animEffect>
                                    <p:anim calcmode="lin" valueType="num">
                                      <p:cBhvr>
                                        <p:cTn id="110" dur="1000"/>
                                        <p:tgtEl>
                                          <p:spTgt spid="92184"/>
                                        </p:tgtEl>
                                        <p:attrNameLst>
                                          <p:attrName>ppt_x</p:attrName>
                                        </p:attrNameLst>
                                      </p:cBhvr>
                                      <p:tavLst>
                                        <p:tav tm="0">
                                          <p:val>
                                            <p:strVal val="ppt_x"/>
                                          </p:val>
                                        </p:tav>
                                        <p:tav tm="100000">
                                          <p:val>
                                            <p:strVal val="ppt_x"/>
                                          </p:val>
                                        </p:tav>
                                      </p:tavLst>
                                    </p:anim>
                                    <p:anim calcmode="lin" valueType="num">
                                      <p:cBhvr>
                                        <p:cTn id="111" dur="1000"/>
                                        <p:tgtEl>
                                          <p:spTgt spid="92184"/>
                                        </p:tgtEl>
                                        <p:attrNameLst>
                                          <p:attrName>ppt_y</p:attrName>
                                        </p:attrNameLst>
                                      </p:cBhvr>
                                      <p:tavLst>
                                        <p:tav tm="0">
                                          <p:val>
                                            <p:strVal val="ppt_y"/>
                                          </p:val>
                                        </p:tav>
                                        <p:tav tm="100000">
                                          <p:val>
                                            <p:strVal val="ppt_y+.1"/>
                                          </p:val>
                                        </p:tav>
                                      </p:tavLst>
                                    </p:anim>
                                    <p:set>
                                      <p:cBhvr>
                                        <p:cTn id="112" dur="1" fill="hold">
                                          <p:stCondLst>
                                            <p:cond delay="999"/>
                                          </p:stCondLst>
                                        </p:cTn>
                                        <p:tgtEl>
                                          <p:spTgt spid="92184"/>
                                        </p:tgtEl>
                                        <p:attrNameLst>
                                          <p:attrName>style.visibility</p:attrName>
                                        </p:attrNameLst>
                                      </p:cBhvr>
                                      <p:to>
                                        <p:strVal val="hidden"/>
                                      </p:to>
                                    </p:set>
                                  </p:childTnLst>
                                </p:cTn>
                              </p:par>
                              <p:par>
                                <p:cTn id="113" presetID="47" presetClass="entr" presetSubtype="0" fill="hold" grpId="0" nodeType="withEffect">
                                  <p:stCondLst>
                                    <p:cond delay="1500"/>
                                  </p:stCondLst>
                                  <p:childTnLst>
                                    <p:set>
                                      <p:cBhvr>
                                        <p:cTn id="114" dur="1" fill="hold">
                                          <p:stCondLst>
                                            <p:cond delay="0"/>
                                          </p:stCondLst>
                                        </p:cTn>
                                        <p:tgtEl>
                                          <p:spTgt spid="92188"/>
                                        </p:tgtEl>
                                        <p:attrNameLst>
                                          <p:attrName>style.visibility</p:attrName>
                                        </p:attrNameLst>
                                      </p:cBhvr>
                                      <p:to>
                                        <p:strVal val="visible"/>
                                      </p:to>
                                    </p:set>
                                    <p:animEffect transition="in" filter="fade">
                                      <p:cBhvr>
                                        <p:cTn id="115" dur="1000"/>
                                        <p:tgtEl>
                                          <p:spTgt spid="92188"/>
                                        </p:tgtEl>
                                      </p:cBhvr>
                                    </p:animEffect>
                                    <p:anim calcmode="lin" valueType="num">
                                      <p:cBhvr>
                                        <p:cTn id="116" dur="1000" fill="hold"/>
                                        <p:tgtEl>
                                          <p:spTgt spid="92188"/>
                                        </p:tgtEl>
                                        <p:attrNameLst>
                                          <p:attrName>ppt_x</p:attrName>
                                        </p:attrNameLst>
                                      </p:cBhvr>
                                      <p:tavLst>
                                        <p:tav tm="0">
                                          <p:val>
                                            <p:strVal val="#ppt_x"/>
                                          </p:val>
                                        </p:tav>
                                        <p:tav tm="100000">
                                          <p:val>
                                            <p:strVal val="#ppt_x"/>
                                          </p:val>
                                        </p:tav>
                                      </p:tavLst>
                                    </p:anim>
                                    <p:anim calcmode="lin" valueType="num">
                                      <p:cBhvr>
                                        <p:cTn id="117" dur="1000" fill="hold"/>
                                        <p:tgtEl>
                                          <p:spTgt spid="92188"/>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1500"/>
                                  </p:stCondLst>
                                  <p:childTnLst>
                                    <p:set>
                                      <p:cBhvr>
                                        <p:cTn id="119" dur="1" fill="hold">
                                          <p:stCondLst>
                                            <p:cond delay="0"/>
                                          </p:stCondLst>
                                        </p:cTn>
                                        <p:tgtEl>
                                          <p:spTgt spid="92190"/>
                                        </p:tgtEl>
                                        <p:attrNameLst>
                                          <p:attrName>style.visibility</p:attrName>
                                        </p:attrNameLst>
                                      </p:cBhvr>
                                      <p:to>
                                        <p:strVal val="visible"/>
                                      </p:to>
                                    </p:set>
                                    <p:animEffect transition="in" filter="fade">
                                      <p:cBhvr>
                                        <p:cTn id="120" dur="1000"/>
                                        <p:tgtEl>
                                          <p:spTgt spid="92190"/>
                                        </p:tgtEl>
                                      </p:cBhvr>
                                    </p:animEffect>
                                    <p:anim calcmode="lin" valueType="num">
                                      <p:cBhvr>
                                        <p:cTn id="121" dur="1000" fill="hold"/>
                                        <p:tgtEl>
                                          <p:spTgt spid="92190"/>
                                        </p:tgtEl>
                                        <p:attrNameLst>
                                          <p:attrName>ppt_x</p:attrName>
                                        </p:attrNameLst>
                                      </p:cBhvr>
                                      <p:tavLst>
                                        <p:tav tm="0">
                                          <p:val>
                                            <p:strVal val="#ppt_x"/>
                                          </p:val>
                                        </p:tav>
                                        <p:tav tm="100000">
                                          <p:val>
                                            <p:strVal val="#ppt_x"/>
                                          </p:val>
                                        </p:tav>
                                      </p:tavLst>
                                    </p:anim>
                                    <p:anim calcmode="lin" valueType="num">
                                      <p:cBhvr>
                                        <p:cTn id="122" dur="1000" fill="hold"/>
                                        <p:tgtEl>
                                          <p:spTgt spid="92190"/>
                                        </p:tgtEl>
                                        <p:attrNameLst>
                                          <p:attrName>ppt_y</p:attrName>
                                        </p:attrNameLst>
                                      </p:cBhvr>
                                      <p:tavLst>
                                        <p:tav tm="0">
                                          <p:val>
                                            <p:strVal val="#ppt_y-.1"/>
                                          </p:val>
                                        </p:tav>
                                        <p:tav tm="100000">
                                          <p:val>
                                            <p:strVal val="#ppt_y"/>
                                          </p:val>
                                        </p:tav>
                                      </p:tavLst>
                                    </p:anim>
                                  </p:childTnLst>
                                </p:cTn>
                              </p:par>
                            </p:childTnLst>
                          </p:cTn>
                        </p:par>
                        <p:par>
                          <p:cTn id="123" fill="hold" nodeType="afterGroup">
                            <p:stCondLst>
                              <p:cond delay="3000"/>
                            </p:stCondLst>
                            <p:childTnLst>
                              <p:par>
                                <p:cTn id="124" presetID="1" presetClass="entr" presetSubtype="0" fill="hold" grpId="0" nodeType="afterEffect">
                                  <p:stCondLst>
                                    <p:cond delay="0"/>
                                  </p:stCondLst>
                                  <p:childTnLst>
                                    <p:set>
                                      <p:cBhvr>
                                        <p:cTn id="125" dur="1" fill="hold">
                                          <p:stCondLst>
                                            <p:cond delay="0"/>
                                          </p:stCondLst>
                                        </p:cTn>
                                        <p:tgtEl>
                                          <p:spTgt spid="92192"/>
                                        </p:tgtEl>
                                        <p:attrNameLst>
                                          <p:attrName>style.visibility</p:attrName>
                                        </p:attrNameLst>
                                      </p:cBhvr>
                                      <p:to>
                                        <p:strVal val="visible"/>
                                      </p:to>
                                    </p:set>
                                  </p:childTnLst>
                                </p:cTn>
                              </p:par>
                            </p:childTnLst>
                          </p:cTn>
                        </p:par>
                        <p:par>
                          <p:cTn id="126" fill="hold" nodeType="afterGroup">
                            <p:stCondLst>
                              <p:cond delay="3000"/>
                            </p:stCondLst>
                            <p:childTnLst>
                              <p:par>
                                <p:cTn id="127" presetID="1" presetClass="entr" presetSubtype="0" fill="hold" grpId="0" nodeType="afterEffect">
                                  <p:stCondLst>
                                    <p:cond delay="0"/>
                                  </p:stCondLst>
                                  <p:childTnLst>
                                    <p:set>
                                      <p:cBhvr>
                                        <p:cTn id="128" dur="1" fill="hold">
                                          <p:stCondLst>
                                            <p:cond delay="0"/>
                                          </p:stCondLst>
                                        </p:cTn>
                                        <p:tgtEl>
                                          <p:spTgt spid="92193"/>
                                        </p:tgtEl>
                                        <p:attrNameLst>
                                          <p:attrName>style.visibility</p:attrName>
                                        </p:attrNameLst>
                                      </p:cBhvr>
                                      <p:to>
                                        <p:strVal val="visible"/>
                                      </p:to>
                                    </p:set>
                                  </p:childTnLst>
                                </p:cTn>
                              </p:par>
                            </p:childTnLst>
                          </p:cTn>
                        </p:par>
                        <p:par>
                          <p:cTn id="129" fill="hold" nodeType="afterGroup">
                            <p:stCondLst>
                              <p:cond delay="3000"/>
                            </p:stCondLst>
                            <p:childTnLst>
                              <p:par>
                                <p:cTn id="130" presetID="9" presetClass="entr" presetSubtype="0" fill="hold" nodeType="afterEffect">
                                  <p:stCondLst>
                                    <p:cond delay="1000"/>
                                  </p:stCondLst>
                                  <p:childTnLst>
                                    <p:set>
                                      <p:cBhvr>
                                        <p:cTn id="131" dur="1" fill="hold">
                                          <p:stCondLst>
                                            <p:cond delay="0"/>
                                          </p:stCondLst>
                                        </p:cTn>
                                        <p:tgtEl>
                                          <p:spTgt spid="92191"/>
                                        </p:tgtEl>
                                        <p:attrNameLst>
                                          <p:attrName>style.visibility</p:attrName>
                                        </p:attrNameLst>
                                      </p:cBhvr>
                                      <p:to>
                                        <p:strVal val="visible"/>
                                      </p:to>
                                    </p:set>
                                    <p:animEffect transition="in" filter="dissolve">
                                      <p:cBhvr>
                                        <p:cTn id="132" dur="500"/>
                                        <p:tgtEl>
                                          <p:spTgt spid="92191"/>
                                        </p:tgtEl>
                                      </p:cBhvr>
                                    </p:animEffect>
                                  </p:childTnLst>
                                </p:cTn>
                              </p:par>
                            </p:childTnLst>
                          </p:cTn>
                        </p:par>
                        <p:par>
                          <p:cTn id="133" fill="hold" nodeType="afterGroup">
                            <p:stCondLst>
                              <p:cond delay="4500"/>
                            </p:stCondLst>
                            <p:childTnLst>
                              <p:par>
                                <p:cTn id="134" presetID="37" presetClass="path" presetSubtype="0" accel="50000" decel="50000" fill="hold" grpId="1" nodeType="afterEffect">
                                  <p:stCondLst>
                                    <p:cond delay="1000"/>
                                  </p:stCondLst>
                                  <p:childTnLst>
                                    <p:animMotion origin="layout" path="M -0.4184 0.1 L -0.30017 0.13403 C -0.27534 0.1419 -0.23958 0.14213 -0.20277 0.13495 C -0.16093 0.12662 -0.1283 0.11296 -0.10625 0.09583 L -3.05556E-6 0.01782 " pathEditMode="relative" rAng="-499539" ptsTypes="FffFF">
                                      <p:cBhvr>
                                        <p:cTn id="135" dur="2000" spd="-100000" fill="hold"/>
                                        <p:tgtEl>
                                          <p:spTgt spid="92188"/>
                                        </p:tgtEl>
                                        <p:attrNameLst>
                                          <p:attrName>ppt_x</p:attrName>
                                          <p:attrName>ppt_y</p:attrName>
                                        </p:attrNameLst>
                                      </p:cBhvr>
                                      <p:rCtr x="21337" y="-324"/>
                                    </p:animMotion>
                                  </p:childTnLst>
                                </p:cTn>
                              </p:par>
                              <p:par>
                                <p:cTn id="136" presetID="37" presetClass="path" presetSubtype="0" accel="50000" decel="50000" fill="hold" grpId="1" nodeType="withEffect">
                                  <p:stCondLst>
                                    <p:cond delay="0"/>
                                  </p:stCondLst>
                                  <p:childTnLst>
                                    <p:animMotion origin="layout" path="M -0.43316 0.07685 L -0.31128 0.11204 C -0.28576 0.1206 -0.24843 0.12129 -0.21093 0.11435 C -0.16718 0.10671 -0.13333 0.09352 -0.11076 0.07662 L -3.33333E-6 1.85185E-6 " pathEditMode="relative" rAng="-451598" ptsTypes="FffFF">
                                      <p:cBhvr>
                                        <p:cTn id="137" dur="2000" spd="-100000" fill="hold"/>
                                        <p:tgtEl>
                                          <p:spTgt spid="92190"/>
                                        </p:tgtEl>
                                        <p:attrNameLst>
                                          <p:attrName>ppt_x</p:attrName>
                                          <p:attrName>ppt_y</p:attrName>
                                        </p:attrNameLst>
                                      </p:cBhvr>
                                      <p:rCtr x="22031" y="-69"/>
                                    </p:animMotion>
                                  </p:childTnLst>
                                </p:cTn>
                              </p:par>
                            </p:childTnLst>
                          </p:cTn>
                        </p:par>
                      </p:childTnLst>
                    </p:cTn>
                  </p:par>
                  <p:par>
                    <p:cTn id="138" fill="hold" nodeType="clickPar">
                      <p:stCondLst>
                        <p:cond delay="indefinite"/>
                      </p:stCondLst>
                      <p:childTnLst>
                        <p:par>
                          <p:cTn id="139" fill="hold" nodeType="withGroup">
                            <p:stCondLst>
                              <p:cond delay="0"/>
                            </p:stCondLst>
                            <p:childTnLst>
                              <p:par>
                                <p:cTn id="140" presetID="1" presetClass="exit" presetSubtype="0" fill="hold" grpId="1" nodeType="clickEffect">
                                  <p:stCondLst>
                                    <p:cond delay="0"/>
                                  </p:stCondLst>
                                  <p:childTnLst>
                                    <p:set>
                                      <p:cBhvr>
                                        <p:cTn id="141" dur="1" fill="hold">
                                          <p:stCondLst>
                                            <p:cond delay="0"/>
                                          </p:stCondLst>
                                        </p:cTn>
                                        <p:tgtEl>
                                          <p:spTgt spid="92185"/>
                                        </p:tgtEl>
                                        <p:attrNameLst>
                                          <p:attrName>style.visibility</p:attrName>
                                        </p:attrNameLst>
                                      </p:cBhvr>
                                      <p:to>
                                        <p:strVal val="hidden"/>
                                      </p:to>
                                    </p:set>
                                  </p:childTnLst>
                                </p:cTn>
                              </p:par>
                              <p:par>
                                <p:cTn id="142" presetID="1" presetClass="exit" presetSubtype="0" fill="hold" nodeType="withEffect">
                                  <p:stCondLst>
                                    <p:cond delay="0"/>
                                  </p:stCondLst>
                                  <p:childTnLst>
                                    <p:set>
                                      <p:cBhvr>
                                        <p:cTn id="143" dur="1" fill="hold">
                                          <p:stCondLst>
                                            <p:cond delay="0"/>
                                          </p:stCondLst>
                                        </p:cTn>
                                        <p:tgtEl>
                                          <p:spTgt spid="92191"/>
                                        </p:tgtEl>
                                        <p:attrNameLst>
                                          <p:attrName>style.visibility</p:attrName>
                                        </p:attrNameLst>
                                      </p:cBhvr>
                                      <p:to>
                                        <p:strVal val="hidden"/>
                                      </p:to>
                                    </p:set>
                                  </p:childTnLst>
                                </p:cTn>
                              </p:par>
                              <p:par>
                                <p:cTn id="144" presetID="1" presetClass="exit" presetSubtype="0" fill="hold" grpId="2" nodeType="withEffect">
                                  <p:stCondLst>
                                    <p:cond delay="0"/>
                                  </p:stCondLst>
                                  <p:childTnLst>
                                    <p:set>
                                      <p:cBhvr>
                                        <p:cTn id="145" dur="1" fill="hold">
                                          <p:stCondLst>
                                            <p:cond delay="0"/>
                                          </p:stCondLst>
                                        </p:cTn>
                                        <p:tgtEl>
                                          <p:spTgt spid="92188"/>
                                        </p:tgtEl>
                                        <p:attrNameLst>
                                          <p:attrName>style.visibility</p:attrName>
                                        </p:attrNameLst>
                                      </p:cBhvr>
                                      <p:to>
                                        <p:strVal val="hidden"/>
                                      </p:to>
                                    </p:set>
                                  </p:childTnLst>
                                </p:cTn>
                              </p:par>
                              <p:par>
                                <p:cTn id="146" presetID="1" presetClass="exit" presetSubtype="0" fill="hold" grpId="2" nodeType="withEffect">
                                  <p:stCondLst>
                                    <p:cond delay="0"/>
                                  </p:stCondLst>
                                  <p:childTnLst>
                                    <p:set>
                                      <p:cBhvr>
                                        <p:cTn id="147" dur="1" fill="hold">
                                          <p:stCondLst>
                                            <p:cond delay="0"/>
                                          </p:stCondLst>
                                        </p:cTn>
                                        <p:tgtEl>
                                          <p:spTgt spid="92190"/>
                                        </p:tgtEl>
                                        <p:attrNameLst>
                                          <p:attrName>style.visibility</p:attrName>
                                        </p:attrNameLst>
                                      </p:cBhvr>
                                      <p:to>
                                        <p:strVal val="hidden"/>
                                      </p:to>
                                    </p:set>
                                  </p:childTnLst>
                                </p:cTn>
                              </p:par>
                            </p:childTnLst>
                          </p:cTn>
                        </p:par>
                        <p:par>
                          <p:cTn id="148" fill="hold" nodeType="afterGroup">
                            <p:stCondLst>
                              <p:cond delay="0"/>
                            </p:stCondLst>
                            <p:childTnLst>
                              <p:par>
                                <p:cTn id="149" presetID="9" presetClass="entr" presetSubtype="0" fill="hold" grpId="0" nodeType="afterEffect">
                                  <p:stCondLst>
                                    <p:cond delay="0"/>
                                  </p:stCondLst>
                                  <p:childTnLst>
                                    <p:set>
                                      <p:cBhvr>
                                        <p:cTn id="150" dur="1" fill="hold">
                                          <p:stCondLst>
                                            <p:cond delay="0"/>
                                          </p:stCondLst>
                                        </p:cTn>
                                        <p:tgtEl>
                                          <p:spTgt spid="92194"/>
                                        </p:tgtEl>
                                        <p:attrNameLst>
                                          <p:attrName>style.visibility</p:attrName>
                                        </p:attrNameLst>
                                      </p:cBhvr>
                                      <p:to>
                                        <p:strVal val="visible"/>
                                      </p:to>
                                    </p:set>
                                    <p:animEffect transition="in" filter="dissolve">
                                      <p:cBhvr>
                                        <p:cTn id="151" dur="500"/>
                                        <p:tgtEl>
                                          <p:spTgt spid="92194"/>
                                        </p:tgtEl>
                                      </p:cBhvr>
                                    </p:animEffect>
                                  </p:childTnLst>
                                </p:cTn>
                              </p:par>
                            </p:childTnLst>
                          </p:cTn>
                        </p:par>
                      </p:childTnLst>
                    </p:cTn>
                  </p:par>
                  <p:par>
                    <p:cTn id="152" fill="hold" nodeType="clickPar">
                      <p:stCondLst>
                        <p:cond delay="indefinite"/>
                      </p:stCondLst>
                      <p:childTnLst>
                        <p:par>
                          <p:cTn id="153" fill="hold" nodeType="withGroup">
                            <p:stCondLst>
                              <p:cond delay="0"/>
                            </p:stCondLst>
                            <p:childTnLst>
                              <p:par>
                                <p:cTn id="154" presetID="35" presetClass="path" presetSubtype="0" accel="50000" decel="50000" fill="hold" grpId="1" nodeType="clickEffect">
                                  <p:stCondLst>
                                    <p:cond delay="0"/>
                                  </p:stCondLst>
                                  <p:childTnLst>
                                    <p:animMotion origin="layout" path="M -3.33333E-6 -1.11111E-6 L -0.575 0.36458 " pathEditMode="relative" rAng="0" ptsTypes="AA">
                                      <p:cBhvr>
                                        <p:cTn id="155" dur="2000" fill="hold"/>
                                        <p:tgtEl>
                                          <p:spTgt spid="92193"/>
                                        </p:tgtEl>
                                        <p:attrNameLst>
                                          <p:attrName>ppt_x</p:attrName>
                                          <p:attrName>ppt_y</p:attrName>
                                        </p:attrNameLst>
                                      </p:cBhvr>
                                      <p:rCtr x="-28750" y="18218"/>
                                    </p:animMotion>
                                  </p:childTnLst>
                                </p:cTn>
                              </p:par>
                              <p:par>
                                <p:cTn id="156" presetID="35" presetClass="path" presetSubtype="0" accel="50000" decel="50000" fill="hold" grpId="2" nodeType="withEffect">
                                  <p:stCondLst>
                                    <p:cond delay="0"/>
                                  </p:stCondLst>
                                  <p:childTnLst>
                                    <p:animMotion origin="layout" path="M 3.33333E-6 1.11111E-6 L -0.475 -0.12222 " pathEditMode="relative" rAng="0" ptsTypes="AA">
                                      <p:cBhvr>
                                        <p:cTn id="157" dur="2000" fill="hold"/>
                                        <p:tgtEl>
                                          <p:spTgt spid="92192"/>
                                        </p:tgtEl>
                                        <p:attrNameLst>
                                          <p:attrName>ppt_x</p:attrName>
                                          <p:attrName>ppt_y</p:attrName>
                                        </p:attrNameLst>
                                      </p:cBhvr>
                                      <p:rCtr x="-23750" y="-6111"/>
                                    </p:animMotion>
                                  </p:childTnLst>
                                </p:cTn>
                              </p:par>
                            </p:childTnLst>
                          </p:cTn>
                        </p:par>
                        <p:par>
                          <p:cTn id="158" fill="hold" nodeType="afterGroup">
                            <p:stCondLst>
                              <p:cond delay="2000"/>
                            </p:stCondLst>
                            <p:childTnLst>
                              <p:par>
                                <p:cTn id="159" presetID="9" presetClass="exit" presetSubtype="0" fill="hold" grpId="1" nodeType="afterEffect">
                                  <p:stCondLst>
                                    <p:cond delay="1000"/>
                                  </p:stCondLst>
                                  <p:childTnLst>
                                    <p:animEffect transition="out" filter="dissolve">
                                      <p:cBhvr>
                                        <p:cTn id="160" dur="2000"/>
                                        <p:tgtEl>
                                          <p:spTgt spid="92192"/>
                                        </p:tgtEl>
                                      </p:cBhvr>
                                    </p:animEffect>
                                    <p:set>
                                      <p:cBhvr>
                                        <p:cTn id="161" dur="1" fill="hold">
                                          <p:stCondLst>
                                            <p:cond delay="1999"/>
                                          </p:stCondLst>
                                        </p:cTn>
                                        <p:tgtEl>
                                          <p:spTgt spid="92192"/>
                                        </p:tgtEl>
                                        <p:attrNameLst>
                                          <p:attrName>style.visibility</p:attrName>
                                        </p:attrNameLst>
                                      </p:cBhvr>
                                      <p:to>
                                        <p:strVal val="hidden"/>
                                      </p:to>
                                    </p:set>
                                  </p:childTnLst>
                                </p:cTn>
                              </p:par>
                              <p:par>
                                <p:cTn id="162" presetID="9" presetClass="exit" presetSubtype="0" fill="hold" grpId="2" nodeType="withEffect">
                                  <p:stCondLst>
                                    <p:cond delay="1000"/>
                                  </p:stCondLst>
                                  <p:childTnLst>
                                    <p:animEffect transition="out" filter="dissolve">
                                      <p:cBhvr>
                                        <p:cTn id="163" dur="2000"/>
                                        <p:tgtEl>
                                          <p:spTgt spid="92193"/>
                                        </p:tgtEl>
                                      </p:cBhvr>
                                    </p:animEffect>
                                    <p:set>
                                      <p:cBhvr>
                                        <p:cTn id="164" dur="1" fill="hold">
                                          <p:stCondLst>
                                            <p:cond delay="1999"/>
                                          </p:stCondLst>
                                        </p:cTn>
                                        <p:tgtEl>
                                          <p:spTgt spid="92193"/>
                                        </p:tgtEl>
                                        <p:attrNameLst>
                                          <p:attrName>style.visibility</p:attrName>
                                        </p:attrNameLst>
                                      </p:cBhvr>
                                      <p:to>
                                        <p:strVal val="hidden"/>
                                      </p:to>
                                    </p:set>
                                  </p:childTnLst>
                                </p:cTn>
                              </p:par>
                              <p:par>
                                <p:cTn id="165" presetID="9" presetClass="entr" presetSubtype="0" fill="hold" nodeType="withEffect">
                                  <p:stCondLst>
                                    <p:cond delay="1000"/>
                                  </p:stCondLst>
                                  <p:childTnLst>
                                    <p:set>
                                      <p:cBhvr>
                                        <p:cTn id="166" dur="1" fill="hold">
                                          <p:stCondLst>
                                            <p:cond delay="0"/>
                                          </p:stCondLst>
                                        </p:cTn>
                                        <p:tgtEl>
                                          <p:spTgt spid="92195"/>
                                        </p:tgtEl>
                                        <p:attrNameLst>
                                          <p:attrName>style.visibility</p:attrName>
                                        </p:attrNameLst>
                                      </p:cBhvr>
                                      <p:to>
                                        <p:strVal val="visible"/>
                                      </p:to>
                                    </p:set>
                                    <p:animEffect transition="in" filter="dissolve">
                                      <p:cBhvr>
                                        <p:cTn id="167" dur="2000"/>
                                        <p:tgtEl>
                                          <p:spTgt spid="92195"/>
                                        </p:tgtEl>
                                      </p:cBhvr>
                                    </p:animEffect>
                                  </p:childTnLst>
                                </p:cTn>
                              </p:par>
                              <p:par>
                                <p:cTn id="168" presetID="9" presetClass="entr" presetSubtype="0" fill="hold" nodeType="withEffect">
                                  <p:stCondLst>
                                    <p:cond delay="1000"/>
                                  </p:stCondLst>
                                  <p:childTnLst>
                                    <p:set>
                                      <p:cBhvr>
                                        <p:cTn id="169" dur="1" fill="hold">
                                          <p:stCondLst>
                                            <p:cond delay="0"/>
                                          </p:stCondLst>
                                        </p:cTn>
                                        <p:tgtEl>
                                          <p:spTgt spid="92196"/>
                                        </p:tgtEl>
                                        <p:attrNameLst>
                                          <p:attrName>style.visibility</p:attrName>
                                        </p:attrNameLst>
                                      </p:cBhvr>
                                      <p:to>
                                        <p:strVal val="visible"/>
                                      </p:to>
                                    </p:set>
                                    <p:animEffect transition="in" filter="dissolve">
                                      <p:cBhvr>
                                        <p:cTn id="170" dur="2000"/>
                                        <p:tgtEl>
                                          <p:spTgt spid="92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8" grpId="0"/>
      <p:bldP spid="92169" grpId="0"/>
      <p:bldP spid="92169" grpId="1"/>
      <p:bldP spid="92172" grpId="0"/>
      <p:bldP spid="92172" grpId="1"/>
      <p:bldP spid="92172" grpId="2"/>
      <p:bldP spid="92173" grpId="0"/>
      <p:bldP spid="92173" grpId="1"/>
      <p:bldP spid="92173" grpId="2"/>
      <p:bldP spid="92176" grpId="0"/>
      <p:bldP spid="92176" grpId="1"/>
      <p:bldP spid="92179" grpId="0"/>
      <p:bldP spid="92179" grpId="1"/>
      <p:bldP spid="92179" grpId="2"/>
      <p:bldP spid="92179" grpId="3"/>
      <p:bldP spid="92179" grpId="4"/>
      <p:bldP spid="92185" grpId="0"/>
      <p:bldP spid="92185" grpId="1"/>
      <p:bldP spid="92188" grpId="0"/>
      <p:bldP spid="92188" grpId="1"/>
      <p:bldP spid="92188" grpId="2"/>
      <p:bldP spid="92190" grpId="0"/>
      <p:bldP spid="92190" grpId="1"/>
      <p:bldP spid="92190" grpId="2"/>
      <p:bldP spid="92192" grpId="0"/>
      <p:bldP spid="92192" grpId="1"/>
      <p:bldP spid="92192" grpId="2"/>
      <p:bldP spid="92193" grpId="0"/>
      <p:bldP spid="92193" grpId="1"/>
      <p:bldP spid="92193" grpId="2"/>
      <p:bldP spid="9219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0C59E9FC269C841B02B6061708AD28C" ma:contentTypeVersion="0" ma:contentTypeDescription="Create a new document." ma:contentTypeScope="" ma:versionID="c1fcd31501a8a775647c0da284842301">
  <xsd:schema xmlns:xsd="http://www.w3.org/2001/XMLSchema" xmlns:xs="http://www.w3.org/2001/XMLSchema" xmlns:p="http://schemas.microsoft.com/office/2006/metadata/properties" targetNamespace="http://schemas.microsoft.com/office/2006/metadata/properties" ma:root="true" ma:fieldsID="5626495dc7b5145243514d165cb9d63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2540132-A727-4FDF-ABFB-808EED8197A2}">
  <ds:schemaRefs>
    <ds:schemaRef ds:uri="http://schemas.microsoft.com/sharepoint/v3/contenttype/forms"/>
  </ds:schemaRefs>
</ds:datastoreItem>
</file>

<file path=customXml/itemProps2.xml><?xml version="1.0" encoding="utf-8"?>
<ds:datastoreItem xmlns:ds="http://schemas.openxmlformats.org/officeDocument/2006/customXml" ds:itemID="{85E50D41-82F8-46D1-9909-99490579A8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2E6222E8-F784-4481-8667-DB55318CD52B}">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168</TotalTime>
  <Words>5501</Words>
  <Application>Microsoft Office PowerPoint</Application>
  <PresentationFormat>Widescreen</PresentationFormat>
  <Paragraphs>788</Paragraphs>
  <Slides>147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147</vt:i4>
      </vt:variant>
    </vt:vector>
  </HeadingPairs>
  <TitlesOfParts>
    <vt:vector size="152" baseType="lpstr">
      <vt:lpstr>Arial</vt:lpstr>
      <vt:lpstr>Calibri</vt:lpstr>
      <vt:lpstr>Calibri Light</vt:lpstr>
      <vt:lpstr>Wingdings</vt:lpstr>
      <vt:lpstr>Office Theme</vt:lpstr>
      <vt:lpstr>Science 10</vt:lpstr>
      <vt:lpstr>What is an Ecosystem?</vt:lpstr>
      <vt:lpstr>PowerPoint Presentation</vt:lpstr>
      <vt:lpstr>PowerPoint Presentation</vt:lpstr>
      <vt:lpstr>Sustainability</vt:lpstr>
      <vt:lpstr>Ecology</vt:lpstr>
      <vt:lpstr>PowerPoint Presentation</vt:lpstr>
      <vt:lpstr>Ecotones</vt:lpstr>
      <vt:lpstr>Classifying organisms in the ecosystem</vt:lpstr>
      <vt:lpstr>PowerPoint Presentation</vt:lpstr>
      <vt:lpstr>PowerPoint Presentation</vt:lpstr>
      <vt:lpstr>PowerPoint Presentation</vt:lpstr>
      <vt:lpstr>PowerPoint Presentation</vt:lpstr>
      <vt:lpstr>PowerPoint Presentation</vt:lpstr>
      <vt:lpstr>PowerPoint Presentation</vt:lpstr>
      <vt:lpstr>Extinction In The Modern World</vt:lpstr>
      <vt:lpstr>History of Extinction</vt:lpstr>
      <vt:lpstr>Other Causes of Extinction</vt:lpstr>
      <vt:lpstr>Effects of Extinction</vt:lpstr>
      <vt:lpstr>Restoring Balance</vt:lpstr>
      <vt:lpstr>Energy in the Ecosystem</vt:lpstr>
      <vt:lpstr>PowerPoint Presentation</vt:lpstr>
      <vt:lpstr>PowerPoint Presentation</vt:lpstr>
      <vt:lpstr>PowerPoint Presentation</vt:lpstr>
      <vt:lpstr>PowerPoint Presentation</vt:lpstr>
      <vt:lpstr>Albedo Effect</vt:lpstr>
      <vt:lpstr>PowerPoint Presentation</vt:lpstr>
      <vt:lpstr>PowerPoint Presentation</vt:lpstr>
      <vt:lpstr>Energy Moving Through the Ecosystem</vt:lpstr>
      <vt:lpstr>PowerPoint Presentation</vt:lpstr>
      <vt:lpstr>PowerPoint Presentation</vt:lpstr>
      <vt:lpstr>PowerPoint Presentation</vt:lpstr>
      <vt:lpstr>PowerPoint Presentation</vt:lpstr>
      <vt:lpstr>Food Chain</vt:lpstr>
      <vt:lpstr>Food Web</vt:lpstr>
      <vt:lpstr>PowerPoint Presentation</vt:lpstr>
      <vt:lpstr>PowerPoint Presentation</vt:lpstr>
      <vt:lpstr>Energy Transfer Limits</vt:lpstr>
      <vt:lpstr>PowerPoint Presentation</vt:lpstr>
      <vt:lpstr>PowerPoint Presentation</vt:lpstr>
      <vt:lpstr>Thermodynamics</vt:lpstr>
      <vt:lpstr>PowerPoint Presentation</vt:lpstr>
      <vt:lpstr>Pyramids</vt:lpstr>
      <vt:lpstr>PowerPoint Presentation</vt:lpstr>
      <vt:lpstr>PowerPoint Presentation</vt:lpstr>
      <vt:lpstr>PowerPoint Presentation</vt:lpstr>
      <vt:lpstr>PowerPoint Presentation</vt:lpstr>
      <vt:lpstr>Energy in Ecosystems</vt:lpstr>
      <vt:lpstr>Populations</vt:lpstr>
      <vt:lpstr>PowerPoint Presentation</vt:lpstr>
      <vt:lpstr>Population Limits</vt:lpstr>
      <vt:lpstr>Factors Determining Biotic Potential</vt:lpstr>
      <vt:lpstr>PowerPoint Presentation</vt:lpstr>
      <vt:lpstr>PowerPoint Presentation</vt:lpstr>
      <vt:lpstr>PowerPoint Presentation</vt:lpstr>
      <vt:lpstr>Limiting Factor</vt:lpstr>
      <vt:lpstr>PowerPoint Presentation</vt:lpstr>
      <vt:lpstr>Carrying Capacity </vt:lpstr>
      <vt:lpstr>PowerPoint Presentation</vt:lpstr>
      <vt:lpstr>Limits of Tolerance</vt:lpstr>
      <vt:lpstr>PowerPoint Presentation</vt:lpstr>
      <vt:lpstr>Density Dependent and Independent Factors</vt:lpstr>
      <vt:lpstr>PowerPoint Presentation</vt:lpstr>
      <vt:lpstr>PowerPoint Presentation</vt:lpstr>
      <vt:lpstr>Assignment!</vt:lpstr>
      <vt:lpstr>Canadian Biomes</vt:lpstr>
      <vt:lpstr>Tundra</vt:lpstr>
      <vt:lpstr>Boreal Forest</vt:lpstr>
      <vt:lpstr>Temperate Deciduous Forest</vt:lpstr>
      <vt:lpstr>Grassland</vt:lpstr>
      <vt:lpstr>Biogeography</vt:lpstr>
      <vt:lpstr>PowerPoint Presentation</vt:lpstr>
      <vt:lpstr>PowerPoint Presentation</vt:lpstr>
      <vt:lpstr>PowerPoint Presentation</vt:lpstr>
      <vt:lpstr>PowerPoint Presentation</vt:lpstr>
      <vt:lpstr>Read pages 88 – 96 page 93 # 1 – 9 page 94 – 96 a - p</vt:lpstr>
      <vt:lpstr>Cycling of Matter in the Ecosystem</vt:lpstr>
      <vt:lpstr>Water cycle</vt:lpstr>
      <vt:lpstr>The Water Cycle (13.8)</vt:lpstr>
      <vt:lpstr>PowerPoint Presentation</vt:lpstr>
      <vt:lpstr>Water Cycle: Definitions</vt:lpstr>
      <vt:lpstr>PowerPoint Presentation</vt:lpstr>
      <vt:lpstr>PowerPoint Presentation</vt:lpstr>
      <vt:lpstr>PowerPoint Presentation</vt:lpstr>
      <vt:lpstr>Assignment!</vt:lpstr>
      <vt:lpstr>Carbon Cycle</vt:lpstr>
      <vt:lpstr>PowerPoint Presentation</vt:lpstr>
      <vt:lpstr>PowerPoint Presentation</vt:lpstr>
      <vt:lpstr>PowerPoint Presentation</vt:lpstr>
      <vt:lpstr>PowerPoint Presentation</vt:lpstr>
      <vt:lpstr>Carbon Reservoirs</vt:lpstr>
      <vt:lpstr>Organic Carbon Reservoirs</vt:lpstr>
      <vt:lpstr>Human Effects on the Carbon Cycle</vt:lpstr>
      <vt:lpstr>The Nitrogen Cycle</vt:lpstr>
      <vt:lpstr>N2 Gas Conversion</vt:lpstr>
      <vt:lpstr>PowerPoint Presentation</vt:lpstr>
      <vt:lpstr>PowerPoint Presentation</vt:lpstr>
      <vt:lpstr>Phosphorous Cycle</vt:lpstr>
      <vt:lpstr>PowerPoint Presentation</vt:lpstr>
      <vt:lpstr>Problems with cycling of matter</vt:lpstr>
      <vt:lpstr>Assignment!</vt:lpstr>
      <vt:lpstr>Introduction (13.1 / 13.2) </vt:lpstr>
      <vt:lpstr>Earth</vt:lpstr>
      <vt:lpstr>Earth</vt:lpstr>
      <vt:lpstr>PowerPoint Presentation</vt:lpstr>
      <vt:lpstr>Earth</vt:lpstr>
      <vt:lpstr>PowerPoint Presentation</vt:lpstr>
      <vt:lpstr>PowerPoint Presentation</vt:lpstr>
      <vt:lpstr>PowerPoint Presentation</vt:lpstr>
      <vt:lpstr>Solar Energy</vt:lpstr>
      <vt:lpstr>Solar Energy</vt:lpstr>
      <vt:lpstr>Solar Energy</vt:lpstr>
      <vt:lpstr>Solar Energy</vt:lpstr>
      <vt:lpstr>PowerPoint Presentation</vt:lpstr>
      <vt:lpstr>PowerPoint Presentation</vt:lpstr>
      <vt:lpstr>PowerPoint Presentation</vt:lpstr>
      <vt:lpstr>Prevailing Wind Patterns</vt:lpstr>
      <vt:lpstr>PowerPoint Presentation</vt:lpstr>
      <vt:lpstr>Wind Patterns</vt:lpstr>
      <vt:lpstr>PowerPoint Presentation</vt:lpstr>
      <vt:lpstr>Circulation Patterns</vt:lpstr>
      <vt:lpstr>PowerPoint Presentation</vt:lpstr>
      <vt:lpstr>PowerPoint Presentation</vt:lpstr>
      <vt:lpstr>PowerPoint Presentation</vt:lpstr>
      <vt:lpstr>Jet Stream</vt:lpstr>
      <vt:lpstr>PowerPoint Presentation</vt:lpstr>
      <vt:lpstr>PowerPoint Presentation</vt:lpstr>
      <vt:lpstr>Effect of Global Air Circulation</vt:lpstr>
      <vt:lpstr>PowerPoint Presentation</vt:lpstr>
      <vt:lpstr>Local Winds</vt:lpstr>
      <vt:lpstr>PowerPoint Presentation</vt:lpstr>
      <vt:lpstr>Ocean Currents</vt:lpstr>
      <vt:lpstr>Ocean Currents</vt:lpstr>
      <vt:lpstr>Ocean Currents</vt:lpstr>
      <vt:lpstr>PowerPoint Presentation</vt:lpstr>
      <vt:lpstr>Effects of Ocean Currents</vt:lpstr>
      <vt:lpstr>Effects of Ocean Currents</vt:lpstr>
      <vt:lpstr>Effects of Ocean Currents</vt:lpstr>
      <vt:lpstr>Effects of Ocean Currents</vt:lpstr>
      <vt:lpstr>PowerPoint Presentation</vt:lpstr>
      <vt:lpstr>A Global Weather Model (13.13) </vt:lpstr>
      <vt:lpstr>PowerPoint Presentation</vt:lpstr>
      <vt:lpstr>Climate Change</vt:lpstr>
      <vt:lpstr>Global Climate Change (16.1 / 16.2) </vt:lpstr>
      <vt:lpstr>PowerPoint Presentation</vt:lpstr>
      <vt:lpstr>M. The Greenhouse Effect and Ozone Depletion</vt:lpstr>
      <vt:lpstr>PowerPoint Presentation</vt:lpstr>
    </vt:vector>
  </TitlesOfParts>
  <Company>RCSD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10</dc:title>
  <dc:creator>Birrell, Nathan</dc:creator>
  <cp:lastModifiedBy>Birrell, Nathan</cp:lastModifiedBy>
  <cp:revision>13</cp:revision>
  <dcterms:created xsi:type="dcterms:W3CDTF">2014-11-26T17:52:11Z</dcterms:created>
  <dcterms:modified xsi:type="dcterms:W3CDTF">2015-06-01T19:44:41Z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0x01010090C59E9FC269C841B02B6061708AD28C</vt:lpwstr>
  </property>
</Properties>
</file>